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50"/>
  </p:notesMasterIdLst>
  <p:sldIdLst>
    <p:sldId id="256" r:id="rId2"/>
    <p:sldId id="257" r:id="rId3"/>
    <p:sldId id="314" r:id="rId4"/>
    <p:sldId id="258" r:id="rId5"/>
    <p:sldId id="319" r:id="rId6"/>
    <p:sldId id="301" r:id="rId7"/>
    <p:sldId id="305" r:id="rId8"/>
    <p:sldId id="306" r:id="rId9"/>
    <p:sldId id="259" r:id="rId10"/>
    <p:sldId id="260" r:id="rId11"/>
    <p:sldId id="317" r:id="rId12"/>
    <p:sldId id="261" r:id="rId13"/>
    <p:sldId id="316" r:id="rId14"/>
    <p:sldId id="262" r:id="rId15"/>
    <p:sldId id="263" r:id="rId16"/>
    <p:sldId id="264" r:id="rId17"/>
    <p:sldId id="265" r:id="rId18"/>
    <p:sldId id="320" r:id="rId19"/>
    <p:sldId id="318" r:id="rId20"/>
    <p:sldId id="266" r:id="rId21"/>
    <p:sldId id="311" r:id="rId22"/>
    <p:sldId id="304" r:id="rId23"/>
    <p:sldId id="302" r:id="rId24"/>
    <p:sldId id="268" r:id="rId25"/>
    <p:sldId id="307" r:id="rId26"/>
    <p:sldId id="308" r:id="rId27"/>
    <p:sldId id="269" r:id="rId28"/>
    <p:sldId id="272" r:id="rId29"/>
    <p:sldId id="270" r:id="rId30"/>
    <p:sldId id="313" r:id="rId31"/>
    <p:sldId id="271" r:id="rId32"/>
    <p:sldId id="273" r:id="rId33"/>
    <p:sldId id="315" r:id="rId34"/>
    <p:sldId id="275" r:id="rId35"/>
    <p:sldId id="276" r:id="rId36"/>
    <p:sldId id="295" r:id="rId37"/>
    <p:sldId id="309" r:id="rId38"/>
    <p:sldId id="296" r:id="rId39"/>
    <p:sldId id="288" r:id="rId40"/>
    <p:sldId id="303" r:id="rId41"/>
    <p:sldId id="297" r:id="rId42"/>
    <p:sldId id="282" r:id="rId43"/>
    <p:sldId id="298" r:id="rId44"/>
    <p:sldId id="293" r:id="rId45"/>
    <p:sldId id="287" r:id="rId46"/>
    <p:sldId id="291" r:id="rId47"/>
    <p:sldId id="300" r:id="rId48"/>
    <p:sldId id="31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655" autoAdjust="0"/>
  </p:normalViewPr>
  <p:slideViewPr>
    <p:cSldViewPr>
      <p:cViewPr>
        <p:scale>
          <a:sx n="70" d="100"/>
          <a:sy n="70" d="100"/>
        </p:scale>
        <p:origin x="-2178" y="-81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oshua%20W%20Paul\Documents\JWP%20Consultation\Centerstone%20E-ROSC\Questions%20and%20Scoring.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20"/>
      <c:rotY val="40"/>
      <c:rAngAx val="0"/>
      <c:perspective val="30"/>
    </c:view3D>
    <c:floor>
      <c:thickness val="0"/>
    </c:floor>
    <c:sideWall>
      <c:thickness val="0"/>
    </c:sideWall>
    <c:backWall>
      <c:thickness val="0"/>
    </c:backWall>
    <c:plotArea>
      <c:layout>
        <c:manualLayout>
          <c:layoutTarget val="inner"/>
          <c:xMode val="edge"/>
          <c:yMode val="edge"/>
          <c:x val="7.1988407699037707E-2"/>
          <c:y val="5.1400554097404488E-2"/>
          <c:w val="0.73308770778652654"/>
          <c:h val="0.89719889180519219"/>
        </c:manualLayout>
      </c:layout>
      <c:line3DChart>
        <c:grouping val="standard"/>
        <c:varyColors val="0"/>
        <c:ser>
          <c:idx val="0"/>
          <c:order val="0"/>
          <c:tx>
            <c:v>Risk Factors</c:v>
          </c:tx>
          <c:val>
            <c:numRef>
              <c:f>Sheet1!$B$172:$B$181</c:f>
              <c:numCache>
                <c:formatCode>General</c:formatCode>
                <c:ptCount val="10"/>
                <c:pt idx="0">
                  <c:v>8</c:v>
                </c:pt>
                <c:pt idx="1">
                  <c:v>6</c:v>
                </c:pt>
                <c:pt idx="2">
                  <c:v>8</c:v>
                </c:pt>
                <c:pt idx="3">
                  <c:v>6</c:v>
                </c:pt>
                <c:pt idx="4">
                  <c:v>5</c:v>
                </c:pt>
                <c:pt idx="5">
                  <c:v>4</c:v>
                </c:pt>
                <c:pt idx="6">
                  <c:v>6</c:v>
                </c:pt>
                <c:pt idx="7">
                  <c:v>6</c:v>
                </c:pt>
                <c:pt idx="8">
                  <c:v>6</c:v>
                </c:pt>
                <c:pt idx="9">
                  <c:v>5</c:v>
                </c:pt>
              </c:numCache>
            </c:numRef>
          </c:val>
          <c:smooth val="0"/>
        </c:ser>
        <c:ser>
          <c:idx val="1"/>
          <c:order val="1"/>
          <c:tx>
            <c:v>Protective Factors</c:v>
          </c:tx>
          <c:spPr>
            <a:ln w="25400">
              <a:noFill/>
            </a:ln>
          </c:spPr>
          <c:val>
            <c:numRef>
              <c:f>Sheet1!$C$172:$C$181</c:f>
              <c:numCache>
                <c:formatCode>General</c:formatCode>
                <c:ptCount val="10"/>
                <c:pt idx="0">
                  <c:v>10</c:v>
                </c:pt>
                <c:pt idx="1">
                  <c:v>10</c:v>
                </c:pt>
                <c:pt idx="2">
                  <c:v>9</c:v>
                </c:pt>
                <c:pt idx="3">
                  <c:v>11</c:v>
                </c:pt>
                <c:pt idx="4">
                  <c:v>8</c:v>
                </c:pt>
                <c:pt idx="5">
                  <c:v>6</c:v>
                </c:pt>
                <c:pt idx="6">
                  <c:v>6</c:v>
                </c:pt>
                <c:pt idx="7">
                  <c:v>6</c:v>
                </c:pt>
                <c:pt idx="8">
                  <c:v>10</c:v>
                </c:pt>
                <c:pt idx="9">
                  <c:v>10</c:v>
                </c:pt>
              </c:numCache>
            </c:numRef>
          </c:val>
          <c:smooth val="0"/>
        </c:ser>
        <c:dLbls>
          <c:showLegendKey val="0"/>
          <c:showVal val="0"/>
          <c:showCatName val="0"/>
          <c:showSerName val="0"/>
          <c:showPercent val="0"/>
          <c:showBubbleSize val="0"/>
        </c:dLbls>
        <c:gapDepth val="98"/>
        <c:axId val="43515264"/>
        <c:axId val="43865216"/>
        <c:axId val="43856320"/>
      </c:line3DChart>
      <c:catAx>
        <c:axId val="43515264"/>
        <c:scaling>
          <c:orientation val="minMax"/>
        </c:scaling>
        <c:delete val="0"/>
        <c:axPos val="b"/>
        <c:majorTickMark val="out"/>
        <c:minorTickMark val="none"/>
        <c:tickLblPos val="nextTo"/>
        <c:crossAx val="43865216"/>
        <c:crosses val="autoZero"/>
        <c:auto val="1"/>
        <c:lblAlgn val="ctr"/>
        <c:lblOffset val="100"/>
        <c:noMultiLvlLbl val="0"/>
      </c:catAx>
      <c:valAx>
        <c:axId val="43865216"/>
        <c:scaling>
          <c:orientation val="minMax"/>
          <c:max val="12"/>
        </c:scaling>
        <c:delete val="0"/>
        <c:axPos val="l"/>
        <c:majorGridlines/>
        <c:numFmt formatCode="General" sourceLinked="1"/>
        <c:majorTickMark val="out"/>
        <c:minorTickMark val="none"/>
        <c:tickLblPos val="nextTo"/>
        <c:crossAx val="43515264"/>
        <c:crosses val="autoZero"/>
        <c:crossBetween val="between"/>
      </c:valAx>
      <c:serAx>
        <c:axId val="43856320"/>
        <c:scaling>
          <c:orientation val="minMax"/>
        </c:scaling>
        <c:delete val="0"/>
        <c:axPos val="b"/>
        <c:majorTickMark val="out"/>
        <c:minorTickMark val="none"/>
        <c:tickLblPos val="nextTo"/>
        <c:crossAx val="43865216"/>
        <c:crosses val="autoZero"/>
      </c:serAx>
    </c:plotArea>
    <c:legend>
      <c:legendPos val="r"/>
      <c:layout>
        <c:manualLayout>
          <c:xMode val="edge"/>
          <c:yMode val="edge"/>
          <c:x val="0.55649569845436064"/>
          <c:y val="1.5859023977934959E-2"/>
          <c:w val="0.44350430154564097"/>
          <c:h val="0.24271218398789343"/>
        </c:manualLayout>
      </c:layout>
      <c:overlay val="0"/>
      <c:txPr>
        <a:bodyPr/>
        <a:lstStyle/>
        <a:p>
          <a:pPr>
            <a:defRPr sz="2000"/>
          </a:pPr>
          <a:endParaRPr lang="en-US"/>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88B0D2-749F-4035-885C-63464D1E31FD}" type="datetimeFigureOut">
              <a:rPr lang="en-US" smtClean="0"/>
              <a:pPr/>
              <a:t>3/11/2013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A55D78-50B6-4D1E-BAE1-F28E001D2757}" type="slidenum">
              <a:rPr lang="en-US" smtClean="0"/>
              <a:pPr/>
              <a:t>‹#›</a:t>
            </a:fld>
            <a:endParaRPr lang="en-US"/>
          </a:p>
        </p:txBody>
      </p:sp>
    </p:spTree>
    <p:extLst>
      <p:ext uri="{BB962C8B-B14F-4D97-AF65-F5344CB8AC3E}">
        <p14:creationId xmlns:p14="http://schemas.microsoft.com/office/powerpoint/2010/main" val="1481294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This model acknowledges that individuals need to be connected with real people in a real community. Simply stated, if you are going to engage individuals in a meaningful way there has to be more than an electronic connection.</a:t>
            </a:r>
          </a:p>
        </p:txBody>
      </p:sp>
      <p:sp>
        <p:nvSpPr>
          <p:cNvPr id="4" name="Slide Number Placeholder 3"/>
          <p:cNvSpPr>
            <a:spLocks noGrp="1"/>
          </p:cNvSpPr>
          <p:nvPr>
            <p:ph type="sldNum" sz="quarter" idx="10"/>
          </p:nvPr>
        </p:nvSpPr>
        <p:spPr/>
        <p:txBody>
          <a:bodyPr/>
          <a:lstStyle/>
          <a:p>
            <a:fld id="{E6A55D78-50B6-4D1E-BAE1-F28E001D2757}"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7B282E-8834-43BB-9332-5E822BC0C52E}" type="datetimeFigureOut">
              <a:rPr lang="en-US" smtClean="0"/>
              <a:pPr/>
              <a:t>3/11/2013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8DF98-52DA-4B7B-A1EE-E1838455495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7B282E-8834-43BB-9332-5E822BC0C52E}" type="datetimeFigureOut">
              <a:rPr lang="en-US" smtClean="0"/>
              <a:pPr/>
              <a:t>3/11/2013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8DF98-52DA-4B7B-A1EE-E183845549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7B282E-8834-43BB-9332-5E822BC0C52E}" type="datetimeFigureOut">
              <a:rPr lang="en-US" smtClean="0"/>
              <a:pPr/>
              <a:t>3/11/2013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8DF98-52DA-4B7B-A1EE-E1838455495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pic>
        <p:nvPicPr>
          <p:cNvPr id="7172"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1000" y="3141646"/>
            <a:ext cx="1295400" cy="763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57101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7172"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1000" y="3141646"/>
            <a:ext cx="1295400" cy="763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9032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172"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1000" y="3141646"/>
            <a:ext cx="1295400" cy="763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5294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pic>
        <p:nvPicPr>
          <p:cNvPr id="7172"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1000" y="3141646"/>
            <a:ext cx="1295400" cy="763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23870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7172"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1000" y="3141646"/>
            <a:ext cx="1295400" cy="763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7222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7B282E-8834-43BB-9332-5E822BC0C52E}" type="datetimeFigureOut">
              <a:rPr lang="en-US" smtClean="0"/>
              <a:pPr/>
              <a:t>3/11/2013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8DF98-52DA-4B7B-A1EE-E1838455495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7B282E-8834-43BB-9332-5E822BC0C52E}" type="datetimeFigureOut">
              <a:rPr lang="en-US" smtClean="0"/>
              <a:pPr/>
              <a:t>3/11/2013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8DF98-52DA-4B7B-A1EE-E1838455495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7B282E-8834-43BB-9332-5E822BC0C52E}" type="datetimeFigureOut">
              <a:rPr lang="en-US" smtClean="0"/>
              <a:pPr/>
              <a:t>3/11/2013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08DF98-52DA-4B7B-A1EE-E1838455495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7B282E-8834-43BB-9332-5E822BC0C52E}" type="datetimeFigureOut">
              <a:rPr lang="en-US" smtClean="0"/>
              <a:pPr/>
              <a:t>3/11/2013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08DF98-52DA-4B7B-A1EE-E1838455495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7B282E-8834-43BB-9332-5E822BC0C52E}" type="datetimeFigureOut">
              <a:rPr lang="en-US" smtClean="0"/>
              <a:pPr/>
              <a:t>3/11/2013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08DF98-52DA-4B7B-A1EE-E1838455495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7B282E-8834-43BB-9332-5E822BC0C52E}" type="datetimeFigureOut">
              <a:rPr lang="en-US" smtClean="0"/>
              <a:pPr/>
              <a:t>3/11/2013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08DF98-52DA-4B7B-A1EE-E183845549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7B282E-8834-43BB-9332-5E822BC0C52E}" type="datetimeFigureOut">
              <a:rPr lang="en-US" smtClean="0"/>
              <a:pPr/>
              <a:t>3/11/2013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08DF98-52DA-4B7B-A1EE-E1838455495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7B282E-8834-43BB-9332-5E822BC0C52E}" type="datetimeFigureOut">
              <a:rPr lang="en-US" smtClean="0"/>
              <a:pPr/>
              <a:t>3/11/2013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08DF98-52DA-4B7B-A1EE-E1838455495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7B282E-8834-43BB-9332-5E822BC0C52E}" type="datetimeFigureOut">
              <a:rPr lang="en-US" smtClean="0"/>
              <a:pPr/>
              <a:t>3/11/2013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08DF98-52DA-4B7B-A1EE-E1838455495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emf"/><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4.xml"/><Relationship Id="rId5" Type="http://schemas.openxmlformats.org/officeDocument/2006/relationships/image" Target="../media/image31.png"/><Relationship Id="rId4" Type="http://schemas.openxmlformats.org/officeDocument/2006/relationships/image" Target="../media/image30.png"/></Relationships>
</file>

<file path=ppt/slides/_rels/slide4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5.xml"/><Relationship Id="rId6" Type="http://schemas.openxmlformats.org/officeDocument/2006/relationships/image" Target="../media/image29.png"/><Relationship Id="rId5" Type="http://schemas.openxmlformats.org/officeDocument/2006/relationships/image" Target="../media/image35.png"/><Relationship Id="rId4" Type="http://schemas.openxmlformats.org/officeDocument/2006/relationships/image" Target="../media/image3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002060"/>
                </a:solidFill>
              </a:rPr>
              <a:t>Recovery Engagement</a:t>
            </a:r>
            <a:endParaRPr lang="en-US" dirty="0">
              <a:solidFill>
                <a:srgbClr val="002060"/>
              </a:solidFill>
            </a:endParaRPr>
          </a:p>
        </p:txBody>
      </p:sp>
      <p:sp>
        <p:nvSpPr>
          <p:cNvPr id="3" name="Subtitle 2"/>
          <p:cNvSpPr>
            <a:spLocks noGrp="1"/>
          </p:cNvSpPr>
          <p:nvPr>
            <p:ph type="subTitle" idx="1"/>
          </p:nvPr>
        </p:nvSpPr>
        <p:spPr/>
        <p:txBody>
          <a:bodyPr/>
          <a:lstStyle/>
          <a:p>
            <a:r>
              <a:rPr lang="en-US" b="1" dirty="0" smtClean="0">
                <a:solidFill>
                  <a:schemeClr val="accent6">
                    <a:lumMod val="75000"/>
                  </a:schemeClr>
                </a:solidFill>
              </a:rPr>
              <a:t>The Solution is in the Community</a:t>
            </a:r>
            <a:endParaRPr lang="en-US" b="1" dirty="0">
              <a:solidFill>
                <a:schemeClr val="accent6">
                  <a:lumMod val="75000"/>
                </a:schemeClr>
              </a:solidFill>
            </a:endParaRPr>
          </a:p>
        </p:txBody>
      </p:sp>
    </p:spTree>
    <p:extLst>
      <p:ext uri="{BB962C8B-B14F-4D97-AF65-F5344CB8AC3E}">
        <p14:creationId xmlns:p14="http://schemas.microsoft.com/office/powerpoint/2010/main" val="29665844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Traditional Systems v. ROSC</a:t>
            </a:r>
            <a:endParaRPr lang="en-US" dirty="0">
              <a:solidFill>
                <a:srgbClr val="00206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09523541"/>
              </p:ext>
            </p:extLst>
          </p:nvPr>
        </p:nvGraphicFramePr>
        <p:xfrm>
          <a:off x="381000" y="1447800"/>
          <a:ext cx="7620000" cy="5078917"/>
        </p:xfrm>
        <a:graphic>
          <a:graphicData uri="http://schemas.openxmlformats.org/drawingml/2006/table">
            <a:tbl>
              <a:tblPr firstRow="1" bandRow="1">
                <a:tableStyleId>{5C22544A-7EE6-4342-B048-85BDC9FD1C3A}</a:tableStyleId>
              </a:tblPr>
              <a:tblGrid>
                <a:gridCol w="3810000"/>
                <a:gridCol w="3810000"/>
              </a:tblGrid>
              <a:tr h="568377">
                <a:tc>
                  <a:txBody>
                    <a:bodyPr/>
                    <a:lstStyle/>
                    <a:p>
                      <a:pPr algn="ctr"/>
                      <a:endParaRPr lang="en-US" dirty="0" smtClean="0"/>
                    </a:p>
                    <a:p>
                      <a:pPr algn="ctr"/>
                      <a:r>
                        <a:rPr lang="en-US" dirty="0" smtClean="0"/>
                        <a:t>Traditional Systems of Care</a:t>
                      </a:r>
                      <a:endParaRPr lang="en-US" dirty="0"/>
                    </a:p>
                  </a:txBody>
                  <a:tcPr/>
                </a:tc>
                <a:tc>
                  <a:txBody>
                    <a:bodyPr/>
                    <a:lstStyle/>
                    <a:p>
                      <a:pPr algn="ctr"/>
                      <a:endParaRPr lang="en-US" dirty="0" smtClean="0"/>
                    </a:p>
                    <a:p>
                      <a:pPr algn="ctr"/>
                      <a:r>
                        <a:rPr lang="en-US" dirty="0" smtClean="0"/>
                        <a:t>Recovery Oriented</a:t>
                      </a:r>
                      <a:r>
                        <a:rPr lang="en-US" baseline="0" dirty="0" smtClean="0"/>
                        <a:t> Systems of Care</a:t>
                      </a:r>
                      <a:endParaRPr lang="en-US" dirty="0"/>
                    </a:p>
                  </a:txBody>
                  <a:tcPr/>
                </a:tc>
              </a:tr>
              <a:tr h="568377">
                <a:tc>
                  <a:txBody>
                    <a:bodyPr/>
                    <a:lstStyle/>
                    <a:p>
                      <a:pPr algn="ctr"/>
                      <a:endParaRPr lang="en-US" sz="1600" dirty="0" smtClean="0"/>
                    </a:p>
                    <a:p>
                      <a:pPr algn="ctr"/>
                      <a:r>
                        <a:rPr lang="en-US" sz="1600" dirty="0" smtClean="0"/>
                        <a:t>Focus on action stage</a:t>
                      </a:r>
                      <a:r>
                        <a:rPr lang="en-US" sz="1600" baseline="0" dirty="0" smtClean="0"/>
                        <a:t> of change.</a:t>
                      </a:r>
                      <a:endParaRPr lang="en-US" sz="1600" dirty="0"/>
                    </a:p>
                  </a:txBody>
                  <a:tcPr/>
                </a:tc>
                <a:tc>
                  <a:txBody>
                    <a:bodyPr/>
                    <a:lstStyle/>
                    <a:p>
                      <a:pPr algn="ctr"/>
                      <a:endParaRPr lang="en-US" sz="1600" dirty="0" smtClean="0"/>
                    </a:p>
                    <a:p>
                      <a:pPr algn="ctr"/>
                      <a:r>
                        <a:rPr lang="en-US" sz="1600" dirty="0" smtClean="0"/>
                        <a:t>Focus on pre-action stages of change.</a:t>
                      </a:r>
                      <a:endParaRPr lang="en-US" sz="1600" dirty="0"/>
                    </a:p>
                  </a:txBody>
                  <a:tcPr/>
                </a:tc>
              </a:tr>
              <a:tr h="811967">
                <a:tc>
                  <a:txBody>
                    <a:bodyPr/>
                    <a:lstStyle/>
                    <a:p>
                      <a:pPr algn="ctr"/>
                      <a:endParaRPr lang="en-US" sz="1600" dirty="0" smtClean="0"/>
                    </a:p>
                    <a:p>
                      <a:pPr algn="ctr"/>
                      <a:r>
                        <a:rPr lang="en-US" sz="1600" dirty="0" smtClean="0"/>
                        <a:t>Progress through</a:t>
                      </a:r>
                      <a:r>
                        <a:rPr lang="en-US" sz="1600" baseline="0" dirty="0" smtClean="0"/>
                        <a:t> service continuum in linear manner.</a:t>
                      </a:r>
                      <a:endParaRPr lang="en-US" sz="1600" dirty="0"/>
                    </a:p>
                  </a:txBody>
                  <a:tcPr/>
                </a:tc>
                <a:tc>
                  <a:txBody>
                    <a:bodyPr/>
                    <a:lstStyle/>
                    <a:p>
                      <a:pPr algn="ctr"/>
                      <a:endParaRPr lang="en-US" sz="1600" dirty="0" smtClean="0"/>
                    </a:p>
                    <a:p>
                      <a:pPr algn="ctr"/>
                      <a:r>
                        <a:rPr lang="en-US" sz="1600" dirty="0" smtClean="0"/>
                        <a:t>Clients work with a team to meet their needs.</a:t>
                      </a:r>
                      <a:endParaRPr lang="en-US" sz="1600" dirty="0"/>
                    </a:p>
                  </a:txBody>
                  <a:tcPr/>
                </a:tc>
              </a:tr>
              <a:tr h="1055557">
                <a:tc>
                  <a:txBody>
                    <a:bodyPr/>
                    <a:lstStyle/>
                    <a:p>
                      <a:pPr algn="ctr"/>
                      <a:endParaRPr lang="en-US" sz="1600" dirty="0" smtClean="0"/>
                    </a:p>
                    <a:p>
                      <a:pPr algn="ctr"/>
                      <a:r>
                        <a:rPr lang="en-US" sz="1600" dirty="0" smtClean="0"/>
                        <a:t>Serial</a:t>
                      </a:r>
                      <a:r>
                        <a:rPr lang="en-US" sz="1600" baseline="0" dirty="0" smtClean="0"/>
                        <a:t> episodes of disconnected care.</a:t>
                      </a:r>
                      <a:endParaRPr lang="en-US" sz="1600" dirty="0"/>
                    </a:p>
                  </a:txBody>
                  <a:tcPr/>
                </a:tc>
                <a:tc>
                  <a:txBody>
                    <a:bodyPr/>
                    <a:lstStyle/>
                    <a:p>
                      <a:pPr algn="ctr"/>
                      <a:endParaRPr lang="en-US" sz="1600" dirty="0" smtClean="0"/>
                    </a:p>
                    <a:p>
                      <a:pPr algn="ctr"/>
                      <a:r>
                        <a:rPr lang="en-US" sz="1600" dirty="0" smtClean="0"/>
                        <a:t>Continuity of healing relationships across episodes, programs, agencies</a:t>
                      </a:r>
                      <a:r>
                        <a:rPr lang="en-US" sz="1600" baseline="0" dirty="0" smtClean="0"/>
                        <a:t> and systems.</a:t>
                      </a:r>
                      <a:endParaRPr lang="en-US" sz="1600" dirty="0"/>
                    </a:p>
                  </a:txBody>
                  <a:tcPr/>
                </a:tc>
              </a:tr>
              <a:tr h="811967">
                <a:tc>
                  <a:txBody>
                    <a:bodyPr/>
                    <a:lstStyle/>
                    <a:p>
                      <a:pPr algn="ctr"/>
                      <a:endParaRPr lang="en-US" sz="1600" dirty="0" smtClean="0"/>
                    </a:p>
                    <a:p>
                      <a:pPr algn="ctr"/>
                      <a:r>
                        <a:rPr lang="en-US" sz="1600" dirty="0" smtClean="0"/>
                        <a:t>Client blamed/discharged</a:t>
                      </a:r>
                      <a:r>
                        <a:rPr lang="en-US" sz="1600" baseline="0" dirty="0" smtClean="0"/>
                        <a:t> for relapse.</a:t>
                      </a:r>
                      <a:endParaRPr lang="en-US" sz="1600" dirty="0"/>
                    </a:p>
                  </a:txBody>
                  <a:tcPr/>
                </a:tc>
                <a:tc>
                  <a:txBody>
                    <a:bodyPr/>
                    <a:lstStyle/>
                    <a:p>
                      <a:pPr algn="ctr"/>
                      <a:endParaRPr lang="en-US" sz="1600" dirty="0" smtClean="0"/>
                    </a:p>
                    <a:p>
                      <a:pPr algn="ctr"/>
                      <a:r>
                        <a:rPr lang="en-US" sz="1600" dirty="0" smtClean="0"/>
                        <a:t>Responsibility is placed on the services milieu.</a:t>
                      </a:r>
                      <a:endParaRPr lang="en-US" sz="1600" dirty="0"/>
                    </a:p>
                  </a:txBody>
                  <a:tcPr/>
                </a:tc>
              </a:tr>
              <a:tr h="568377">
                <a:tc>
                  <a:txBody>
                    <a:bodyPr/>
                    <a:lstStyle/>
                    <a:p>
                      <a:pPr algn="ctr"/>
                      <a:r>
                        <a:rPr lang="en-US" sz="1600" dirty="0" smtClean="0"/>
                        <a:t>Limited aftercare.</a:t>
                      </a:r>
                      <a:endParaRPr lang="en-US" sz="1600" dirty="0"/>
                    </a:p>
                  </a:txBody>
                  <a:tcPr/>
                </a:tc>
                <a:tc>
                  <a:txBody>
                    <a:bodyPr/>
                    <a:lstStyle/>
                    <a:p>
                      <a:pPr algn="ctr"/>
                      <a:r>
                        <a:rPr lang="en-US" sz="1600" dirty="0" smtClean="0"/>
                        <a:t>Continued support and early re-engagement.</a:t>
                      </a:r>
                      <a:endParaRPr lang="en-US" sz="1600" dirty="0"/>
                    </a:p>
                  </a:txBody>
                  <a:tcPr/>
                </a:tc>
              </a:tr>
              <a:tr h="568377">
                <a:tc>
                  <a:txBody>
                    <a:bodyPr/>
                    <a:lstStyle/>
                    <a:p>
                      <a:pPr algn="ctr"/>
                      <a:endParaRPr lang="en-US" sz="1600" dirty="0" smtClean="0"/>
                    </a:p>
                    <a:p>
                      <a:pPr algn="ctr"/>
                      <a:r>
                        <a:rPr lang="en-US" sz="1600" dirty="0" smtClean="0"/>
                        <a:t>Pain based motivation.</a:t>
                      </a:r>
                      <a:endParaRPr lang="en-US" sz="1600" dirty="0"/>
                    </a:p>
                  </a:txBody>
                  <a:tcPr/>
                </a:tc>
                <a:tc>
                  <a:txBody>
                    <a:bodyPr/>
                    <a:lstStyle/>
                    <a:p>
                      <a:pPr algn="ctr"/>
                      <a:endParaRPr lang="en-US" sz="1600" dirty="0" smtClean="0"/>
                    </a:p>
                    <a:p>
                      <a:pPr algn="ctr"/>
                      <a:r>
                        <a:rPr lang="en-US" sz="1600" dirty="0" smtClean="0"/>
                        <a:t>Hope based motivation.</a:t>
                      </a:r>
                      <a:endParaRPr lang="en-US" sz="1600" dirty="0"/>
                    </a:p>
                  </a:txBody>
                  <a:tcPr/>
                </a:tc>
              </a:tr>
            </a:tbl>
          </a:graphicData>
        </a:graphic>
      </p:graphicFrame>
    </p:spTree>
    <p:extLst>
      <p:ext uri="{BB962C8B-B14F-4D97-AF65-F5344CB8AC3E}">
        <p14:creationId xmlns:p14="http://schemas.microsoft.com/office/powerpoint/2010/main" val="38985251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chemeClr val="tx1"/>
                </a:solidFill>
              </a:rPr>
              <a:t>Service Systems are not aligned with what we know works </a:t>
            </a:r>
            <a:endParaRPr lang="en-US" sz="2800" b="1" dirty="0">
              <a:solidFill>
                <a:schemeClr val="tx1"/>
              </a:solidFill>
            </a:endParaRPr>
          </a:p>
        </p:txBody>
      </p:sp>
      <p:sp>
        <p:nvSpPr>
          <p:cNvPr id="3" name="Content Placeholder 2"/>
          <p:cNvSpPr>
            <a:spLocks noGrp="1"/>
          </p:cNvSpPr>
          <p:nvPr>
            <p:ph idx="1"/>
          </p:nvPr>
        </p:nvSpPr>
        <p:spPr/>
        <p:txBody>
          <a:bodyPr>
            <a:normAutofit/>
          </a:bodyPr>
          <a:lstStyle/>
          <a:p>
            <a:pPr>
              <a:buNone/>
            </a:pPr>
            <a:r>
              <a:rPr lang="en-US" sz="2400" b="1" dirty="0" smtClean="0">
                <a:solidFill>
                  <a:schemeClr val="accent1"/>
                </a:solidFill>
                <a:latin typeface="+mj-lt"/>
              </a:rPr>
              <a:t>If we really believed addiction was a chronic illness, we would not</a:t>
            </a:r>
            <a:r>
              <a:rPr lang="en-US" sz="2400" dirty="0" smtClean="0">
                <a:solidFill>
                  <a:schemeClr val="accent1"/>
                </a:solidFill>
                <a:latin typeface="+mj-lt"/>
              </a:rPr>
              <a:t>:</a:t>
            </a:r>
          </a:p>
          <a:p>
            <a:pPr>
              <a:buFont typeface="Wingdings" pitchFamily="2" charset="2"/>
              <a:buChar char="Ø"/>
            </a:pPr>
            <a:r>
              <a:rPr lang="en-US" sz="2400" dirty="0" smtClean="0">
                <a:solidFill>
                  <a:schemeClr val="accent1"/>
                </a:solidFill>
                <a:latin typeface="+mj-lt"/>
              </a:rPr>
              <a:t> Create expectation that full recovery should be achieved from a single treatment episode</a:t>
            </a:r>
          </a:p>
          <a:p>
            <a:pPr>
              <a:buFont typeface="Wingdings" pitchFamily="2" charset="2"/>
              <a:buChar char="Ø"/>
            </a:pPr>
            <a:r>
              <a:rPr lang="en-US" sz="2400" dirty="0" smtClean="0">
                <a:solidFill>
                  <a:schemeClr val="accent1"/>
                </a:solidFill>
                <a:latin typeface="+mj-lt"/>
              </a:rPr>
              <a:t> View prior treatment as indicative of poor prognosis</a:t>
            </a:r>
          </a:p>
          <a:p>
            <a:pPr>
              <a:buFont typeface="Wingdings" pitchFamily="2" charset="2"/>
              <a:buChar char="Ø"/>
            </a:pPr>
            <a:r>
              <a:rPr lang="en-US" sz="2400" dirty="0" smtClean="0">
                <a:solidFill>
                  <a:schemeClr val="accent1"/>
                </a:solidFill>
                <a:latin typeface="+mj-lt"/>
              </a:rPr>
              <a:t> Extrude clients for becoming symptomatic</a:t>
            </a:r>
          </a:p>
          <a:p>
            <a:pPr>
              <a:buFont typeface="Wingdings" pitchFamily="2" charset="2"/>
              <a:buChar char="Ø"/>
            </a:pPr>
            <a:r>
              <a:rPr lang="en-US" sz="2400" dirty="0" smtClean="0">
                <a:solidFill>
                  <a:schemeClr val="accent1"/>
                </a:solidFill>
                <a:latin typeface="+mj-lt"/>
              </a:rPr>
              <a:t> Treat addiction in serial episodes of disconnected treatment</a:t>
            </a:r>
          </a:p>
          <a:p>
            <a:pPr>
              <a:buFont typeface="Wingdings" pitchFamily="2" charset="2"/>
              <a:buChar char="Ø"/>
            </a:pPr>
            <a:r>
              <a:rPr lang="en-US" sz="2400" dirty="0" smtClean="0">
                <a:solidFill>
                  <a:schemeClr val="accent1"/>
                </a:solidFill>
                <a:latin typeface="+mj-lt"/>
              </a:rPr>
              <a:t> Relegate aftercare to an afterthought</a:t>
            </a:r>
          </a:p>
          <a:p>
            <a:pPr>
              <a:buFont typeface="Wingdings" pitchFamily="2" charset="2"/>
              <a:buChar char="Ø"/>
            </a:pPr>
            <a:r>
              <a:rPr lang="en-US" sz="2400" dirty="0" smtClean="0">
                <a:solidFill>
                  <a:schemeClr val="accent1"/>
                </a:solidFill>
                <a:latin typeface="+mj-lt"/>
              </a:rPr>
              <a:t> Terminate the service relationship following brief intervention</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Justification for Change</a:t>
            </a:r>
            <a:endParaRPr lang="en-US" dirty="0">
              <a:solidFill>
                <a:srgbClr val="002060"/>
              </a:solidFill>
            </a:endParaRPr>
          </a:p>
        </p:txBody>
      </p:sp>
      <p:sp>
        <p:nvSpPr>
          <p:cNvPr id="3" name="Content Placeholder 2"/>
          <p:cNvSpPr>
            <a:spLocks noGrp="1"/>
          </p:cNvSpPr>
          <p:nvPr>
            <p:ph idx="1"/>
          </p:nvPr>
        </p:nvSpPr>
        <p:spPr>
          <a:xfrm>
            <a:off x="76200" y="1600200"/>
            <a:ext cx="8305800" cy="4800600"/>
          </a:xfrm>
        </p:spPr>
        <p:txBody>
          <a:bodyPr>
            <a:normAutofit fontScale="62500" lnSpcReduction="20000"/>
          </a:bodyPr>
          <a:lstStyle/>
          <a:p>
            <a:pPr>
              <a:buFont typeface="Wingdings" pitchFamily="2" charset="2"/>
              <a:buChar char="Ø"/>
            </a:pPr>
            <a:r>
              <a:rPr lang="en-US" sz="3100" dirty="0" smtClean="0"/>
              <a:t>What we are doing isn’t working (at least not best use of limited resources)</a:t>
            </a:r>
          </a:p>
          <a:p>
            <a:pPr>
              <a:buFont typeface="Wingdings" pitchFamily="2" charset="2"/>
              <a:buChar char="Ø"/>
            </a:pPr>
            <a:endParaRPr lang="en-US" sz="3100" dirty="0" smtClean="0"/>
          </a:p>
          <a:p>
            <a:pPr>
              <a:buFont typeface="Wingdings" pitchFamily="2" charset="2"/>
              <a:buChar char="Ø"/>
            </a:pPr>
            <a:r>
              <a:rPr lang="en-US" sz="3100" dirty="0" smtClean="0"/>
              <a:t>ROSC model offers a more comprehensive/focused set of supports that are individualized</a:t>
            </a:r>
          </a:p>
          <a:p>
            <a:pPr>
              <a:buFont typeface="Wingdings" pitchFamily="2" charset="2"/>
              <a:buChar char="Ø"/>
            </a:pPr>
            <a:endParaRPr lang="en-US" sz="3100" dirty="0" smtClean="0"/>
          </a:p>
          <a:p>
            <a:pPr>
              <a:buFont typeface="Wingdings" pitchFamily="2" charset="2"/>
              <a:buChar char="Ø"/>
            </a:pPr>
            <a:r>
              <a:rPr lang="en-US" sz="3100" dirty="0" smtClean="0"/>
              <a:t>Maximizes use of human resources within organization (don’t need to pay a therapist to develop Recovery Capital)</a:t>
            </a:r>
          </a:p>
          <a:p>
            <a:pPr>
              <a:buFont typeface="Wingdings" pitchFamily="2" charset="2"/>
              <a:buChar char="Ø"/>
            </a:pPr>
            <a:endParaRPr lang="en-US" sz="3100" dirty="0"/>
          </a:p>
          <a:p>
            <a:pPr>
              <a:buFont typeface="Wingdings" pitchFamily="2" charset="2"/>
              <a:buChar char="Ø"/>
            </a:pPr>
            <a:r>
              <a:rPr lang="en-US" sz="3100" dirty="0" smtClean="0"/>
              <a:t>Current system is clogged because we are attempting to treat all clients in the same way.</a:t>
            </a:r>
            <a:endParaRPr lang="en-US" sz="2600" dirty="0" smtClean="0"/>
          </a:p>
          <a:p>
            <a:endParaRPr lang="en-US" dirty="0"/>
          </a:p>
          <a:p>
            <a:endParaRPr lang="en-US" dirty="0" smtClean="0"/>
          </a:p>
          <a:p>
            <a:pPr marL="114300" indent="0">
              <a:buNone/>
            </a:pPr>
            <a:endParaRPr lang="en-US" dirty="0"/>
          </a:p>
          <a:p>
            <a:pPr marL="114300" indent="0">
              <a:buNone/>
            </a:pPr>
            <a:r>
              <a:rPr lang="en-US" dirty="0" smtClean="0"/>
              <a:t>A focus on the relationship between Clinical Treatment need and Recovery Capital allows for truly integrated and client specific treatment.</a:t>
            </a:r>
          </a:p>
          <a:p>
            <a:endParaRPr lang="en-US" dirty="0"/>
          </a:p>
        </p:txBody>
      </p:sp>
    </p:spTree>
    <p:extLst>
      <p:ext uri="{BB962C8B-B14F-4D97-AF65-F5344CB8AC3E}">
        <p14:creationId xmlns:p14="http://schemas.microsoft.com/office/powerpoint/2010/main" val="1417281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pc="100" dirty="0" smtClean="0">
                <a:ln w="18000">
                  <a:solidFill>
                    <a:schemeClr val="accent1"/>
                  </a:solidFill>
                  <a:prstDash val="solid"/>
                </a:ln>
                <a:solidFill>
                  <a:schemeClr val="tx1">
                    <a:lumMod val="95000"/>
                  </a:schemeClr>
                </a:solidFill>
                <a:effectLst>
                  <a:outerShdw blurRad="25000" dist="20000" dir="16020000" algn="tl">
                    <a:schemeClr val="accent1">
                      <a:satMod val="200000"/>
                      <a:shade val="1000"/>
                      <a:alpha val="60000"/>
                    </a:schemeClr>
                  </a:outerShdw>
                </a:effectLst>
                <a:latin typeface="Tw Cen MT" pitchFamily="34" charset="0"/>
                <a:cs typeface="Tahoma" pitchFamily="34" charset="0"/>
              </a:rPr>
              <a:t>Recovery Capital</a:t>
            </a:r>
            <a:endParaRPr lang="en-US" dirty="0"/>
          </a:p>
        </p:txBody>
      </p:sp>
      <p:sp>
        <p:nvSpPr>
          <p:cNvPr id="3" name="Content Placeholder 2"/>
          <p:cNvSpPr>
            <a:spLocks noGrp="1"/>
          </p:cNvSpPr>
          <p:nvPr>
            <p:ph idx="1"/>
          </p:nvPr>
        </p:nvSpPr>
        <p:spPr/>
        <p:txBody>
          <a:bodyPr>
            <a:normAutofit fontScale="77500" lnSpcReduction="20000"/>
          </a:bodyPr>
          <a:lstStyle/>
          <a:p>
            <a:pPr marL="457200" lvl="0" indent="-457200">
              <a:spcBef>
                <a:spcPct val="0"/>
              </a:spcBef>
              <a:buClrTx/>
              <a:buFont typeface="Wingdings" pitchFamily="2" charset="2"/>
              <a:buChar char="Ø"/>
              <a:defRPr/>
            </a:pPr>
            <a:r>
              <a:rPr lang="en-US" sz="2400" b="1" dirty="0" smtClean="0">
                <a:solidFill>
                  <a:schemeClr val="accent2"/>
                </a:solidFill>
                <a:latin typeface="Cambria" pitchFamily="18" charset="0"/>
                <a:cs typeface="Tahoma" pitchFamily="34" charset="0"/>
              </a:rPr>
              <a:t> Personal RC</a:t>
            </a:r>
          </a:p>
          <a:p>
            <a:pPr marL="457200" lvl="0" indent="-457200">
              <a:spcBef>
                <a:spcPct val="0"/>
              </a:spcBef>
              <a:buClrTx/>
              <a:buFont typeface="Wingdings" pitchFamily="2" charset="2"/>
              <a:buChar char="Ø"/>
              <a:defRPr/>
            </a:pPr>
            <a:r>
              <a:rPr lang="en-US" sz="2400" b="1" dirty="0" smtClean="0">
                <a:solidFill>
                  <a:schemeClr val="accent1"/>
                </a:solidFill>
                <a:latin typeface="Cambria" pitchFamily="18" charset="0"/>
                <a:cs typeface="Tahoma" pitchFamily="34" charset="0"/>
              </a:rPr>
              <a:t>	a. </a:t>
            </a:r>
            <a:r>
              <a:rPr lang="en-US" sz="2400" b="1" dirty="0" smtClean="0">
                <a:solidFill>
                  <a:schemeClr val="accent2"/>
                </a:solidFill>
                <a:latin typeface="Cambria" pitchFamily="18" charset="0"/>
                <a:cs typeface="Tahoma" pitchFamily="34" charset="0"/>
              </a:rPr>
              <a:t>Physical</a:t>
            </a:r>
            <a:r>
              <a:rPr lang="en-US" sz="2400" b="1" dirty="0" smtClean="0">
                <a:solidFill>
                  <a:schemeClr val="accent1"/>
                </a:solidFill>
                <a:latin typeface="Cambria" pitchFamily="18" charset="0"/>
                <a:cs typeface="Tahoma" pitchFamily="34" charset="0"/>
              </a:rPr>
              <a:t>: health, shelter, food, transportation, etc.</a:t>
            </a:r>
          </a:p>
          <a:p>
            <a:pPr marL="457200" lvl="0" indent="-457200">
              <a:spcBef>
                <a:spcPct val="0"/>
              </a:spcBef>
              <a:buClrTx/>
              <a:buFont typeface="Wingdings" pitchFamily="2" charset="2"/>
              <a:buChar char="Ø"/>
              <a:defRPr/>
            </a:pPr>
            <a:r>
              <a:rPr lang="en-US" sz="2400" b="1" dirty="0" smtClean="0">
                <a:solidFill>
                  <a:schemeClr val="accent1"/>
                </a:solidFill>
                <a:latin typeface="Cambria" pitchFamily="18" charset="0"/>
                <a:cs typeface="Tahoma" pitchFamily="34" charset="0"/>
              </a:rPr>
              <a:t>	b. </a:t>
            </a:r>
            <a:r>
              <a:rPr lang="en-US" sz="2400" b="1" dirty="0" smtClean="0">
                <a:solidFill>
                  <a:schemeClr val="accent2"/>
                </a:solidFill>
                <a:latin typeface="Cambria" pitchFamily="18" charset="0"/>
                <a:cs typeface="Tahoma" pitchFamily="34" charset="0"/>
              </a:rPr>
              <a:t>Human</a:t>
            </a:r>
            <a:r>
              <a:rPr lang="en-US" sz="2400" b="1" dirty="0" smtClean="0">
                <a:solidFill>
                  <a:schemeClr val="accent1"/>
                </a:solidFill>
                <a:latin typeface="Cambria" pitchFamily="18" charset="0"/>
                <a:cs typeface="Tahoma" pitchFamily="34" charset="0"/>
              </a:rPr>
              <a:t>: values, knowledge, credentials, education, problem solving, self-awareness, self-esteem, self-efficacy (ability to manage self in high risk situations) hopefulness/optimism, purpose/meaning in life, interpersonal skills</a:t>
            </a:r>
          </a:p>
          <a:p>
            <a:pPr marL="457200" lvl="0" indent="-457200">
              <a:spcBef>
                <a:spcPct val="0"/>
              </a:spcBef>
              <a:buClrTx/>
              <a:buFont typeface="Wingdings" pitchFamily="2" charset="2"/>
              <a:buChar char="Ø"/>
              <a:defRPr/>
            </a:pPr>
            <a:r>
              <a:rPr lang="en-US" sz="2400" b="1" dirty="0" smtClean="0">
                <a:solidFill>
                  <a:schemeClr val="accent2"/>
                </a:solidFill>
                <a:latin typeface="Cambria" pitchFamily="18" charset="0"/>
                <a:cs typeface="Tahoma" pitchFamily="34" charset="0"/>
              </a:rPr>
              <a:t>Family/Social RC</a:t>
            </a:r>
          </a:p>
          <a:p>
            <a:pPr marL="457200" lvl="0" indent="-457200">
              <a:spcBef>
                <a:spcPct val="0"/>
              </a:spcBef>
              <a:buClrTx/>
              <a:buFont typeface="Wingdings" pitchFamily="2" charset="2"/>
              <a:buChar char="Ø"/>
              <a:defRPr/>
            </a:pPr>
            <a:r>
              <a:rPr lang="en-US" sz="2400" b="1" dirty="0" smtClean="0">
                <a:solidFill>
                  <a:schemeClr val="accent1"/>
                </a:solidFill>
                <a:latin typeface="Cambria" pitchFamily="18" charset="0"/>
                <a:cs typeface="Tahoma" pitchFamily="34" charset="0"/>
              </a:rPr>
              <a:t>	a. </a:t>
            </a:r>
            <a:r>
              <a:rPr lang="en-US" sz="2400" b="1" dirty="0" smtClean="0">
                <a:solidFill>
                  <a:schemeClr val="accent2"/>
                </a:solidFill>
                <a:latin typeface="Cambria" pitchFamily="18" charset="0"/>
                <a:cs typeface="Tahoma" pitchFamily="34" charset="0"/>
              </a:rPr>
              <a:t>Family</a:t>
            </a:r>
            <a:r>
              <a:rPr lang="en-US" sz="2400" b="1" dirty="0" smtClean="0">
                <a:solidFill>
                  <a:schemeClr val="accent1"/>
                </a:solidFill>
                <a:latin typeface="Cambria" pitchFamily="18" charset="0"/>
                <a:cs typeface="Tahoma" pitchFamily="34" charset="0"/>
              </a:rPr>
              <a:t>: encompasses intimate relationships; family and kinship relationships (defined here non-traditionally, i.e. family of choice); and social relationships that are supportive of recovery efforts</a:t>
            </a:r>
          </a:p>
          <a:p>
            <a:pPr marL="457200" lvl="0" indent="-457200">
              <a:spcBef>
                <a:spcPct val="0"/>
              </a:spcBef>
              <a:buClrTx/>
              <a:buFont typeface="Wingdings" pitchFamily="2" charset="2"/>
              <a:buChar char="Ø"/>
              <a:defRPr/>
            </a:pPr>
            <a:r>
              <a:rPr lang="en-US" sz="2400" b="1" dirty="0" smtClean="0">
                <a:solidFill>
                  <a:schemeClr val="accent1"/>
                </a:solidFill>
                <a:latin typeface="Cambria" pitchFamily="18" charset="0"/>
                <a:cs typeface="Tahoma" pitchFamily="34" charset="0"/>
              </a:rPr>
              <a:t>	b. </a:t>
            </a:r>
            <a:r>
              <a:rPr lang="en-US" sz="2400" b="1" dirty="0" smtClean="0">
                <a:solidFill>
                  <a:schemeClr val="accent2"/>
                </a:solidFill>
                <a:latin typeface="Cambria" pitchFamily="18" charset="0"/>
                <a:cs typeface="Tahoma" pitchFamily="34" charset="0"/>
              </a:rPr>
              <a:t>Community</a:t>
            </a:r>
            <a:r>
              <a:rPr lang="en-US" sz="2400" b="1" dirty="0" smtClean="0">
                <a:solidFill>
                  <a:schemeClr val="accent1"/>
                </a:solidFill>
                <a:latin typeface="Cambria" pitchFamily="18" charset="0"/>
                <a:cs typeface="Tahoma" pitchFamily="34" charset="0"/>
              </a:rPr>
              <a:t>: encompasses community attitudes/policies/resources related to addiction and recovery that promote the resolution of AOD problems</a:t>
            </a:r>
          </a:p>
          <a:p>
            <a:pPr marL="457200" lvl="0" indent="-457200">
              <a:spcBef>
                <a:spcPct val="0"/>
              </a:spcBef>
              <a:buClrTx/>
              <a:buFont typeface="Wingdings" pitchFamily="2" charset="2"/>
              <a:buChar char="Ø"/>
              <a:defRPr/>
            </a:pPr>
            <a:r>
              <a:rPr lang="en-US" sz="2400" b="1" dirty="0" smtClean="0">
                <a:solidFill>
                  <a:schemeClr val="accent2"/>
                </a:solidFill>
                <a:latin typeface="Cambria" pitchFamily="18" charset="0"/>
                <a:cs typeface="Tahoma" pitchFamily="34" charset="0"/>
              </a:rPr>
              <a:t>Cultural RC</a:t>
            </a:r>
          </a:p>
          <a:p>
            <a:pPr marL="457200" lvl="0" indent="-457200">
              <a:spcBef>
                <a:spcPct val="0"/>
              </a:spcBef>
              <a:buClrTx/>
              <a:buFont typeface="Wingdings" pitchFamily="2" charset="2"/>
              <a:buChar char="Ø"/>
              <a:defRPr/>
            </a:pPr>
            <a:r>
              <a:rPr lang="en-US" sz="2400" b="1" dirty="0" smtClean="0">
                <a:solidFill>
                  <a:schemeClr val="accent1"/>
                </a:solidFill>
                <a:latin typeface="Cambria" pitchFamily="18" charset="0"/>
                <a:cs typeface="Tahoma" pitchFamily="34" charset="0"/>
              </a:rPr>
              <a:t>	a. </a:t>
            </a:r>
            <a:r>
              <a:rPr lang="en-US" sz="2400" b="1" dirty="0" smtClean="0">
                <a:solidFill>
                  <a:schemeClr val="accent2"/>
                </a:solidFill>
                <a:latin typeface="Cambria" pitchFamily="18" charset="0"/>
                <a:cs typeface="Tahoma" pitchFamily="34" charset="0"/>
              </a:rPr>
              <a:t>Cultural</a:t>
            </a:r>
            <a:r>
              <a:rPr lang="en-US" sz="2400" b="1" dirty="0" smtClean="0">
                <a:solidFill>
                  <a:schemeClr val="accent1"/>
                </a:solidFill>
                <a:latin typeface="Cambria" pitchFamily="18" charset="0"/>
                <a:cs typeface="Tahoma" pitchFamily="34" charset="0"/>
              </a:rPr>
              <a:t>: constitutes the local availability of culturally-prescribed pathways of recovery that resonate with particular individuals and families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0145" y="125060"/>
            <a:ext cx="7620000" cy="1094140"/>
          </a:xfrm>
        </p:spPr>
        <p:txBody>
          <a:bodyPr>
            <a:normAutofit fontScale="90000"/>
          </a:bodyPr>
          <a:lstStyle/>
          <a:p>
            <a:r>
              <a:rPr lang="en-US" sz="2000" dirty="0" smtClean="0">
                <a:solidFill>
                  <a:srgbClr val="002060"/>
                </a:solidFill>
              </a:rPr>
              <a:t>Client Engagement</a:t>
            </a:r>
            <a:br>
              <a:rPr lang="en-US" sz="2000" dirty="0" smtClean="0">
                <a:solidFill>
                  <a:srgbClr val="002060"/>
                </a:solidFill>
              </a:rPr>
            </a:br>
            <a:r>
              <a:rPr lang="en-US" sz="2000" dirty="0" smtClean="0">
                <a:latin typeface="Verdana" pitchFamily="34" charset="0"/>
                <a:ea typeface="Verdana" pitchFamily="34" charset="0"/>
                <a:cs typeface="Verdana" pitchFamily="34" charset="0"/>
              </a:rPr>
              <a:t> </a:t>
            </a:r>
            <a:r>
              <a:rPr lang="en-US" sz="1400" dirty="0" smtClean="0">
                <a:latin typeface="Verdana" pitchFamily="34" charset="0"/>
                <a:ea typeface="Verdana" pitchFamily="34" charset="0"/>
                <a:cs typeface="Verdana" pitchFamily="34" charset="0"/>
              </a:rPr>
              <a:t>Vital to encouraging client success is </a:t>
            </a:r>
            <a:r>
              <a:rPr lang="en-US" sz="1400" b="1" dirty="0" smtClean="0">
                <a:latin typeface="Verdana" pitchFamily="34" charset="0"/>
                <a:ea typeface="Verdana" pitchFamily="34" charset="0"/>
                <a:cs typeface="Verdana" pitchFamily="34" charset="0"/>
              </a:rPr>
              <a:t>engagement</a:t>
            </a:r>
            <a:r>
              <a:rPr lang="en-US" sz="1400" dirty="0" smtClean="0">
                <a:latin typeface="Verdana" pitchFamily="34" charset="0"/>
                <a:ea typeface="Verdana" pitchFamily="34" charset="0"/>
                <a:cs typeface="Verdana" pitchFamily="34" charset="0"/>
              </a:rPr>
              <a:t>. By supporting the client in a person-centered approach to assessing need, the REC is able to support the client identify their priorities for recovery. </a:t>
            </a:r>
            <a:r>
              <a:rPr lang="en-US" sz="2000" dirty="0" smtClean="0">
                <a:solidFill>
                  <a:srgbClr val="002060"/>
                </a:solidFill>
              </a:rPr>
              <a:t/>
            </a:r>
            <a:br>
              <a:rPr lang="en-US" sz="2000" dirty="0" smtClean="0">
                <a:solidFill>
                  <a:srgbClr val="002060"/>
                </a:solidFill>
              </a:rPr>
            </a:br>
            <a:endParaRPr lang="en-US" sz="2000" dirty="0">
              <a:solidFill>
                <a:srgbClr val="002060"/>
              </a:solidFill>
            </a:endParaRPr>
          </a:p>
        </p:txBody>
      </p:sp>
      <p:sp>
        <p:nvSpPr>
          <p:cNvPr id="18" name="Rounded Rectangle 17"/>
          <p:cNvSpPr/>
          <p:nvPr/>
        </p:nvSpPr>
        <p:spPr>
          <a:xfrm>
            <a:off x="1694745" y="1066800"/>
            <a:ext cx="2565400" cy="233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Specialty Addiction and Mental Health  Practices. </a:t>
            </a:r>
            <a:r>
              <a:rPr lang="en-US" dirty="0" err="1" smtClean="0"/>
              <a:t>EBPs.ROSC</a:t>
            </a:r>
            <a:r>
              <a:rPr lang="en-US" dirty="0" smtClean="0"/>
              <a:t>. Life Skill Groups. Recovery Coaching. Peer Support.</a:t>
            </a:r>
            <a:endParaRPr lang="en-US" dirty="0"/>
          </a:p>
        </p:txBody>
      </p:sp>
      <p:sp>
        <p:nvSpPr>
          <p:cNvPr id="24" name="Rounded Rectangle 23"/>
          <p:cNvSpPr/>
          <p:nvPr/>
        </p:nvSpPr>
        <p:spPr>
          <a:xfrm>
            <a:off x="1714501" y="3488267"/>
            <a:ext cx="2565400" cy="23368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ROSC. Recovery Coaches. Peer Support. Life Skills Groups</a:t>
            </a:r>
            <a:endParaRPr lang="en-US" dirty="0"/>
          </a:p>
        </p:txBody>
      </p:sp>
      <p:sp>
        <p:nvSpPr>
          <p:cNvPr id="25" name="Rounded Rectangle 24"/>
          <p:cNvSpPr/>
          <p:nvPr/>
        </p:nvSpPr>
        <p:spPr>
          <a:xfrm>
            <a:off x="4343400" y="1069622"/>
            <a:ext cx="2565400" cy="23368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Specialty, EBPs, Mental Health and Addiction Treatments.</a:t>
            </a:r>
            <a:endParaRPr lang="en-US" dirty="0"/>
          </a:p>
        </p:txBody>
      </p:sp>
      <p:sp>
        <p:nvSpPr>
          <p:cNvPr id="26" name="Rounded Rectangle 25"/>
          <p:cNvSpPr/>
          <p:nvPr/>
        </p:nvSpPr>
        <p:spPr>
          <a:xfrm>
            <a:off x="4343400" y="3474156"/>
            <a:ext cx="2565400" cy="233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 Treatment. Other Linkages.</a:t>
            </a:r>
            <a:endParaRPr lang="en-US" dirty="0"/>
          </a:p>
        </p:txBody>
      </p:sp>
      <p:sp>
        <p:nvSpPr>
          <p:cNvPr id="28" name="Up Arrow 27"/>
          <p:cNvSpPr/>
          <p:nvPr/>
        </p:nvSpPr>
        <p:spPr>
          <a:xfrm rot="5400000">
            <a:off x="3880203" y="4514498"/>
            <a:ext cx="799395" cy="3657600"/>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Up Arrow 28"/>
          <p:cNvSpPr/>
          <p:nvPr/>
        </p:nvSpPr>
        <p:spPr>
          <a:xfrm>
            <a:off x="738010" y="1642534"/>
            <a:ext cx="799395" cy="3657600"/>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642408" y="1219200"/>
            <a:ext cx="990600" cy="381000"/>
          </a:xfrm>
          <a:prstGeom prst="rect">
            <a:avLst/>
          </a:prstGeom>
          <a:noFill/>
        </p:spPr>
        <p:txBody>
          <a:bodyPr wrap="square" rtlCol="0">
            <a:spAutoFit/>
          </a:bodyPr>
          <a:lstStyle/>
          <a:p>
            <a:pPr algn="ctr"/>
            <a:r>
              <a:rPr lang="en-US" dirty="0" smtClean="0"/>
              <a:t>High</a:t>
            </a:r>
            <a:endParaRPr lang="en-US" dirty="0"/>
          </a:p>
        </p:txBody>
      </p:sp>
      <p:sp>
        <p:nvSpPr>
          <p:cNvPr id="32" name="TextBox 31"/>
          <p:cNvSpPr txBox="1"/>
          <p:nvPr/>
        </p:nvSpPr>
        <p:spPr>
          <a:xfrm>
            <a:off x="642408" y="5943599"/>
            <a:ext cx="990600" cy="381000"/>
          </a:xfrm>
          <a:prstGeom prst="rect">
            <a:avLst/>
          </a:prstGeom>
          <a:noFill/>
        </p:spPr>
        <p:txBody>
          <a:bodyPr wrap="square" rtlCol="0">
            <a:spAutoFit/>
          </a:bodyPr>
          <a:lstStyle/>
          <a:p>
            <a:pPr algn="ctr"/>
            <a:r>
              <a:rPr lang="en-US" dirty="0" smtClean="0"/>
              <a:t>Low</a:t>
            </a:r>
            <a:endParaRPr lang="en-US" dirty="0"/>
          </a:p>
        </p:txBody>
      </p:sp>
      <p:sp>
        <p:nvSpPr>
          <p:cNvPr id="33" name="TextBox 32"/>
          <p:cNvSpPr txBox="1"/>
          <p:nvPr/>
        </p:nvSpPr>
        <p:spPr>
          <a:xfrm>
            <a:off x="6063545" y="6125632"/>
            <a:ext cx="990600" cy="381000"/>
          </a:xfrm>
          <a:prstGeom prst="rect">
            <a:avLst/>
          </a:prstGeom>
          <a:noFill/>
        </p:spPr>
        <p:txBody>
          <a:bodyPr wrap="square" rtlCol="0">
            <a:spAutoFit/>
          </a:bodyPr>
          <a:lstStyle/>
          <a:p>
            <a:pPr algn="ctr"/>
            <a:r>
              <a:rPr lang="en-US" dirty="0" smtClean="0"/>
              <a:t>High</a:t>
            </a:r>
            <a:endParaRPr lang="en-US" dirty="0"/>
          </a:p>
        </p:txBody>
      </p:sp>
      <p:sp>
        <p:nvSpPr>
          <p:cNvPr id="34" name="TextBox 33"/>
          <p:cNvSpPr txBox="1"/>
          <p:nvPr/>
        </p:nvSpPr>
        <p:spPr>
          <a:xfrm>
            <a:off x="2451099" y="6134099"/>
            <a:ext cx="3612445" cy="372533"/>
          </a:xfrm>
          <a:prstGeom prst="rect">
            <a:avLst/>
          </a:prstGeom>
          <a:noFill/>
        </p:spPr>
        <p:txBody>
          <a:bodyPr wrap="square" rtlCol="0">
            <a:spAutoFit/>
          </a:bodyPr>
          <a:lstStyle/>
          <a:p>
            <a:pPr algn="ctr"/>
            <a:r>
              <a:rPr lang="en-US" dirty="0" smtClean="0"/>
              <a:t>Recovery Capital</a:t>
            </a:r>
            <a:endParaRPr lang="en-US" dirty="0"/>
          </a:p>
        </p:txBody>
      </p:sp>
      <p:sp>
        <p:nvSpPr>
          <p:cNvPr id="35" name="TextBox 34"/>
          <p:cNvSpPr txBox="1"/>
          <p:nvPr/>
        </p:nvSpPr>
        <p:spPr>
          <a:xfrm rot="16200000">
            <a:off x="-668515" y="3262490"/>
            <a:ext cx="3612445" cy="372533"/>
          </a:xfrm>
          <a:prstGeom prst="rect">
            <a:avLst/>
          </a:prstGeom>
          <a:noFill/>
        </p:spPr>
        <p:txBody>
          <a:bodyPr wrap="square" rtlCol="0">
            <a:spAutoFit/>
          </a:bodyPr>
          <a:lstStyle/>
          <a:p>
            <a:pPr algn="ctr"/>
            <a:r>
              <a:rPr lang="en-US" dirty="0" smtClean="0"/>
              <a:t>Treatment Need</a:t>
            </a:r>
            <a:endParaRPr lang="en-US" dirty="0"/>
          </a:p>
        </p:txBody>
      </p:sp>
    </p:spTree>
    <p:extLst>
      <p:ext uri="{BB962C8B-B14F-4D97-AF65-F5344CB8AC3E}">
        <p14:creationId xmlns:p14="http://schemas.microsoft.com/office/powerpoint/2010/main" val="976211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The 4 Quadrant Model</a:t>
            </a:r>
            <a:endParaRPr lang="en-US" dirty="0">
              <a:solidFill>
                <a:srgbClr val="002060"/>
              </a:solidFill>
            </a:endParaRPr>
          </a:p>
        </p:txBody>
      </p:sp>
      <p:sp>
        <p:nvSpPr>
          <p:cNvPr id="3" name="Content Placeholder 2"/>
          <p:cNvSpPr>
            <a:spLocks noGrp="1"/>
          </p:cNvSpPr>
          <p:nvPr>
            <p:ph idx="1"/>
          </p:nvPr>
        </p:nvSpPr>
        <p:spPr/>
        <p:txBody>
          <a:bodyPr>
            <a:normAutofit fontScale="85000" lnSpcReduction="20000"/>
          </a:bodyPr>
          <a:lstStyle/>
          <a:p>
            <a:pPr>
              <a:buFont typeface="Wingdings" pitchFamily="2" charset="2"/>
              <a:buChar char="Ø"/>
            </a:pPr>
            <a:r>
              <a:rPr lang="en-US" dirty="0" smtClean="0">
                <a:latin typeface="+mj-lt"/>
              </a:rPr>
              <a:t>A decision making framework to determine the most effective mode of treatment.</a:t>
            </a:r>
          </a:p>
          <a:p>
            <a:pPr>
              <a:buFont typeface="Wingdings" pitchFamily="2" charset="2"/>
              <a:buChar char="Ø"/>
            </a:pPr>
            <a:endParaRPr lang="en-US" dirty="0">
              <a:latin typeface="+mj-lt"/>
            </a:endParaRPr>
          </a:p>
          <a:p>
            <a:pPr>
              <a:buFont typeface="Wingdings" pitchFamily="2" charset="2"/>
              <a:buChar char="Ø"/>
            </a:pPr>
            <a:r>
              <a:rPr lang="en-US" dirty="0" smtClean="0">
                <a:latin typeface="+mj-lt"/>
              </a:rPr>
              <a:t>For example, someone who has been in IOP 4 times and is returning for treatment, likely needs something other than IOP.</a:t>
            </a:r>
          </a:p>
          <a:p>
            <a:pPr>
              <a:buFont typeface="Wingdings" pitchFamily="2" charset="2"/>
              <a:buChar char="Ø"/>
            </a:pPr>
            <a:endParaRPr lang="en-US" dirty="0">
              <a:latin typeface="+mj-lt"/>
            </a:endParaRPr>
          </a:p>
          <a:p>
            <a:pPr>
              <a:buFont typeface="Wingdings" pitchFamily="2" charset="2"/>
              <a:buChar char="Ø"/>
            </a:pPr>
            <a:r>
              <a:rPr lang="en-US" dirty="0" smtClean="0">
                <a:latin typeface="+mj-lt"/>
              </a:rPr>
              <a:t>A one size model is disengaging. “We disengage clients by not giving them what they want or need”</a:t>
            </a:r>
          </a:p>
          <a:p>
            <a:pPr>
              <a:buFont typeface="Wingdings" pitchFamily="2" charset="2"/>
              <a:buChar char="Ø"/>
            </a:pPr>
            <a:endParaRPr lang="en-US" dirty="0" smtClean="0">
              <a:latin typeface="+mj-lt"/>
            </a:endParaRPr>
          </a:p>
          <a:p>
            <a:pPr>
              <a:buFont typeface="Wingdings" pitchFamily="2" charset="2"/>
              <a:buChar char="Ø"/>
            </a:pPr>
            <a:r>
              <a:rPr lang="en-US" sz="2400" dirty="0" smtClean="0">
                <a:latin typeface="+mj-lt"/>
              </a:rPr>
              <a:t>It’s all about </a:t>
            </a:r>
            <a:r>
              <a:rPr lang="en-US" sz="2400" b="1" dirty="0" smtClean="0">
                <a:latin typeface="+mj-lt"/>
              </a:rPr>
              <a:t>CLIENT ENGAGEMENT!!! </a:t>
            </a:r>
            <a:endParaRPr lang="en-US" sz="2400" b="1" dirty="0">
              <a:latin typeface="+mj-lt"/>
            </a:endParaRPr>
          </a:p>
        </p:txBody>
      </p:sp>
    </p:spTree>
    <p:extLst>
      <p:ext uri="{BB962C8B-B14F-4D97-AF65-F5344CB8AC3E}">
        <p14:creationId xmlns:p14="http://schemas.microsoft.com/office/powerpoint/2010/main" val="1452606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Community Engagement</a:t>
            </a:r>
            <a:endParaRPr lang="en-US" dirty="0">
              <a:solidFill>
                <a:srgbClr val="002060"/>
              </a:solidFill>
            </a:endParaRPr>
          </a:p>
        </p:txBody>
      </p:sp>
      <p:sp>
        <p:nvSpPr>
          <p:cNvPr id="3" name="Content Placeholder 2"/>
          <p:cNvSpPr>
            <a:spLocks noGrp="1"/>
          </p:cNvSpPr>
          <p:nvPr>
            <p:ph idx="1"/>
          </p:nvPr>
        </p:nvSpPr>
        <p:spPr>
          <a:xfrm>
            <a:off x="381000" y="4191000"/>
            <a:ext cx="3578979" cy="2438400"/>
          </a:xfrm>
        </p:spPr>
        <p:txBody>
          <a:bodyPr>
            <a:normAutofit/>
          </a:bodyPr>
          <a:lstStyle/>
          <a:p>
            <a:pPr marL="114300" indent="0" algn="ctr">
              <a:buNone/>
            </a:pPr>
            <a:r>
              <a:rPr lang="en-US" sz="1800" dirty="0" smtClean="0">
                <a:solidFill>
                  <a:schemeClr val="tx2"/>
                </a:solidFill>
                <a:latin typeface="+mj-lt"/>
                <a:cs typeface="Arial" pitchFamily="34" charset="0"/>
              </a:rPr>
              <a:t>The </a:t>
            </a:r>
            <a:r>
              <a:rPr lang="en-US" sz="1800" dirty="0" err="1" smtClean="0">
                <a:solidFill>
                  <a:schemeClr val="tx2"/>
                </a:solidFill>
                <a:latin typeface="+mj-lt"/>
                <a:cs typeface="Arial" pitchFamily="34" charset="0"/>
              </a:rPr>
              <a:t>Centerstone</a:t>
            </a:r>
            <a:r>
              <a:rPr lang="en-US" sz="1800" dirty="0" smtClean="0">
                <a:solidFill>
                  <a:schemeClr val="tx2"/>
                </a:solidFill>
                <a:latin typeface="+mj-lt"/>
                <a:cs typeface="Arial" pitchFamily="34" charset="0"/>
              </a:rPr>
              <a:t> Recovery Engagement Center (REC) is a low-barrier point of entry into the recovery Community and involves Recovery Coaches, Peer Mentors, Peer Specialists and volunteers.</a:t>
            </a:r>
          </a:p>
          <a:p>
            <a:pPr marL="114300" indent="0" algn="ctr">
              <a:buNone/>
            </a:pPr>
            <a:r>
              <a:rPr lang="en-US" sz="1800" dirty="0" smtClean="0">
                <a:latin typeface="+mj-lt"/>
              </a:rPr>
              <a:t> </a:t>
            </a:r>
            <a:endParaRPr lang="en-US" sz="1800" i="1" dirty="0">
              <a:latin typeface="+mj-lt"/>
            </a:endParaRPr>
          </a:p>
        </p:txBody>
      </p:sp>
      <p:pic>
        <p:nvPicPr>
          <p:cNvPr id="5" name="Picture 2" descr="CenterstoneRecovery House"/>
          <p:cNvPicPr>
            <a:picLocks noChangeAspect="1" noChangeArrowheads="1"/>
          </p:cNvPicPr>
          <p:nvPr/>
        </p:nvPicPr>
        <p:blipFill>
          <a:blip r:embed="rId2" cstate="print"/>
          <a:srcRect/>
          <a:stretch>
            <a:fillRect/>
          </a:stretch>
        </p:blipFill>
        <p:spPr bwMode="auto">
          <a:xfrm>
            <a:off x="381000" y="1676400"/>
            <a:ext cx="3578979" cy="2362200"/>
          </a:xfrm>
          <a:prstGeom prst="rect">
            <a:avLst/>
          </a:prstGeom>
          <a:noFill/>
          <a:ln w="9525">
            <a:noFill/>
            <a:miter lim="800000"/>
            <a:headEnd/>
            <a:tailEnd/>
          </a:ln>
        </p:spPr>
      </p:pic>
      <p:sp>
        <p:nvSpPr>
          <p:cNvPr id="6" name="TextBox 5"/>
          <p:cNvSpPr txBox="1"/>
          <p:nvPr/>
        </p:nvSpPr>
        <p:spPr>
          <a:xfrm>
            <a:off x="4343400" y="2133600"/>
            <a:ext cx="4345821" cy="2800767"/>
          </a:xfrm>
          <a:prstGeom prst="rect">
            <a:avLst/>
          </a:prstGeom>
          <a:noFill/>
        </p:spPr>
        <p:txBody>
          <a:bodyPr wrap="square" rtlCol="0">
            <a:spAutoFit/>
          </a:bodyPr>
          <a:lstStyle/>
          <a:p>
            <a:pPr algn="ctr"/>
            <a:r>
              <a:rPr lang="en-US" sz="2800" b="1" dirty="0" smtClean="0">
                <a:solidFill>
                  <a:srgbClr val="002060"/>
                </a:solidFill>
              </a:rPr>
              <a:t> </a:t>
            </a:r>
            <a:endParaRPr lang="en-US" dirty="0" smtClean="0"/>
          </a:p>
          <a:p>
            <a:pPr lvl="1"/>
            <a:r>
              <a:rPr lang="en-US" sz="1600" dirty="0" smtClean="0"/>
              <a:t>20% Support Service</a:t>
            </a:r>
          </a:p>
          <a:p>
            <a:pPr lvl="1"/>
            <a:r>
              <a:rPr lang="en-US" sz="1600" dirty="0" smtClean="0"/>
              <a:t>8% Employment</a:t>
            </a:r>
          </a:p>
          <a:p>
            <a:pPr lvl="1"/>
            <a:r>
              <a:rPr lang="en-US" sz="1600" dirty="0" smtClean="0"/>
              <a:t>7% Housing</a:t>
            </a:r>
          </a:p>
          <a:p>
            <a:pPr lvl="1"/>
            <a:r>
              <a:rPr lang="en-US" sz="1600" dirty="0" smtClean="0"/>
              <a:t>20% Support Groups</a:t>
            </a:r>
          </a:p>
          <a:p>
            <a:pPr lvl="1"/>
            <a:r>
              <a:rPr lang="en-US" sz="1600" dirty="0" smtClean="0"/>
              <a:t>20% Recovery Coaching</a:t>
            </a:r>
          </a:p>
          <a:p>
            <a:pPr lvl="1"/>
            <a:r>
              <a:rPr lang="en-US" sz="1600" dirty="0" smtClean="0"/>
              <a:t>4% Service Inquiries</a:t>
            </a:r>
          </a:p>
          <a:p>
            <a:pPr lvl="1"/>
            <a:r>
              <a:rPr lang="en-US" sz="1600" dirty="0" smtClean="0"/>
              <a:t>35% Informal Support</a:t>
            </a:r>
          </a:p>
          <a:p>
            <a:pPr algn="ctr"/>
            <a:endParaRPr lang="en-US" dirty="0"/>
          </a:p>
          <a:p>
            <a:pPr algn="ctr"/>
            <a:r>
              <a:rPr lang="en-US" dirty="0" smtClean="0"/>
              <a:t> </a:t>
            </a:r>
            <a:endParaRPr lang="en-US" b="1" dirty="0"/>
          </a:p>
        </p:txBody>
      </p:sp>
      <p:sp>
        <p:nvSpPr>
          <p:cNvPr id="7" name="Rectangle 6"/>
          <p:cNvSpPr/>
          <p:nvPr/>
        </p:nvSpPr>
        <p:spPr>
          <a:xfrm>
            <a:off x="4038600" y="4495800"/>
            <a:ext cx="4572000" cy="2031325"/>
          </a:xfrm>
          <a:prstGeom prst="rect">
            <a:avLst/>
          </a:prstGeom>
        </p:spPr>
        <p:txBody>
          <a:bodyPr wrap="square">
            <a:spAutoFit/>
          </a:bodyPr>
          <a:lstStyle/>
          <a:p>
            <a:r>
              <a:rPr lang="en-US" dirty="0" smtClean="0">
                <a:solidFill>
                  <a:schemeClr val="tx2"/>
                </a:solidFill>
                <a:latin typeface="+mj-lt"/>
                <a:cs typeface="Arial" pitchFamily="34" charset="0"/>
              </a:rPr>
              <a:t>This is a hub of recovery that is not based in a facility but is instead a part of the community. </a:t>
            </a:r>
            <a:r>
              <a:rPr lang="en-US" dirty="0" smtClean="0">
                <a:latin typeface="+mj-lt"/>
                <a:cs typeface="Arial" pitchFamily="34" charset="0"/>
              </a:rPr>
              <a:t>The ability to partner and leverage other community resources and supports allows us to provide comprehensive services and address the diverse needs and interests of clients.</a:t>
            </a:r>
            <a:endParaRPr lang="en-US" dirty="0" smtClean="0">
              <a:solidFill>
                <a:schemeClr val="tx2"/>
              </a:solidFill>
              <a:latin typeface="+mj-lt"/>
              <a:cs typeface="Arial" pitchFamily="34" charset="0"/>
            </a:endParaRPr>
          </a:p>
        </p:txBody>
      </p:sp>
      <p:sp>
        <p:nvSpPr>
          <p:cNvPr id="8" name="Rectangle 7"/>
          <p:cNvSpPr/>
          <p:nvPr/>
        </p:nvSpPr>
        <p:spPr>
          <a:xfrm>
            <a:off x="3810000" y="1066800"/>
            <a:ext cx="4572000" cy="1169551"/>
          </a:xfrm>
          <a:prstGeom prst="rect">
            <a:avLst/>
          </a:prstGeom>
        </p:spPr>
        <p:txBody>
          <a:bodyPr>
            <a:spAutoFit/>
          </a:bodyPr>
          <a:lstStyle/>
          <a:p>
            <a:pPr algn="ctr"/>
            <a:r>
              <a:rPr lang="en-US" sz="1400" b="1" dirty="0" smtClean="0">
                <a:solidFill>
                  <a:srgbClr val="055D44"/>
                </a:solidFill>
                <a:latin typeface="+mj-lt"/>
                <a:cs typeface="Arial" pitchFamily="34" charset="0"/>
              </a:rPr>
              <a:t>Bloomington, Indiana REC</a:t>
            </a:r>
          </a:p>
          <a:p>
            <a:pPr>
              <a:spcAft>
                <a:spcPct val="75000"/>
              </a:spcAft>
            </a:pPr>
            <a:r>
              <a:rPr lang="en-US" sz="1400" dirty="0" smtClean="0">
                <a:latin typeface="+mj-lt"/>
                <a:cs typeface="Arial" pitchFamily="34" charset="0"/>
              </a:rPr>
              <a:t>While the REC, in its former life, was an inpatient facility that saw under 100 consumers a year, as the hub of the ROSC, it now serves 4200 walk-in consumers per year. Services requested by consumers are:</a:t>
            </a:r>
          </a:p>
        </p:txBody>
      </p:sp>
    </p:spTree>
    <p:extLst>
      <p:ext uri="{BB962C8B-B14F-4D97-AF65-F5344CB8AC3E}">
        <p14:creationId xmlns:p14="http://schemas.microsoft.com/office/powerpoint/2010/main" val="31012050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REC Service Offerings</a:t>
            </a:r>
            <a:endParaRPr lang="en-US" dirty="0">
              <a:solidFill>
                <a:srgbClr val="002060"/>
              </a:solidFill>
            </a:endParaRPr>
          </a:p>
        </p:txBody>
      </p:sp>
      <p:sp>
        <p:nvSpPr>
          <p:cNvPr id="3" name="Content Placeholder 2"/>
          <p:cNvSpPr>
            <a:spLocks noGrp="1"/>
          </p:cNvSpPr>
          <p:nvPr>
            <p:ph idx="1"/>
          </p:nvPr>
        </p:nvSpPr>
        <p:spPr/>
        <p:txBody>
          <a:bodyPr>
            <a:normAutofit fontScale="62500" lnSpcReduction="20000"/>
          </a:bodyPr>
          <a:lstStyle/>
          <a:p>
            <a:pPr>
              <a:buFont typeface="Wingdings" pitchFamily="2" charset="2"/>
              <a:buChar char="Ø"/>
            </a:pPr>
            <a:r>
              <a:rPr lang="en-US" dirty="0" smtClean="0"/>
              <a:t>Recovery Coaching</a:t>
            </a:r>
          </a:p>
          <a:p>
            <a:pPr>
              <a:buFont typeface="Wingdings" pitchFamily="2" charset="2"/>
              <a:buChar char="Ø"/>
            </a:pPr>
            <a:r>
              <a:rPr lang="en-US" dirty="0" smtClean="0"/>
              <a:t>Safe Space / Sober Supports</a:t>
            </a:r>
          </a:p>
          <a:p>
            <a:pPr>
              <a:buFont typeface="Wingdings" pitchFamily="2" charset="2"/>
              <a:buChar char="Ø"/>
            </a:pPr>
            <a:r>
              <a:rPr lang="en-US" dirty="0" smtClean="0"/>
              <a:t>Transitional Living Program</a:t>
            </a:r>
          </a:p>
          <a:p>
            <a:pPr>
              <a:buFont typeface="Wingdings" pitchFamily="2" charset="2"/>
              <a:buChar char="Ø"/>
            </a:pPr>
            <a:r>
              <a:rPr lang="en-US" dirty="0" smtClean="0"/>
              <a:t>Employment Supports</a:t>
            </a:r>
          </a:p>
          <a:p>
            <a:pPr>
              <a:buFont typeface="Wingdings" pitchFamily="2" charset="2"/>
              <a:buChar char="Ø"/>
            </a:pPr>
            <a:r>
              <a:rPr lang="en-US" dirty="0" smtClean="0"/>
              <a:t>Health and Wellness groups, activities, testing, etc.</a:t>
            </a:r>
          </a:p>
          <a:p>
            <a:pPr>
              <a:buFont typeface="Wingdings" pitchFamily="2" charset="2"/>
              <a:buChar char="Ø"/>
            </a:pPr>
            <a:r>
              <a:rPr lang="en-US" dirty="0" smtClean="0"/>
              <a:t>12 Step Meetings (AA, NA, AL-ANON)</a:t>
            </a:r>
          </a:p>
          <a:p>
            <a:pPr>
              <a:buFont typeface="Wingdings" pitchFamily="2" charset="2"/>
              <a:buChar char="Ø"/>
            </a:pPr>
            <a:r>
              <a:rPr lang="en-US" dirty="0" smtClean="0"/>
              <a:t>Medical Supports</a:t>
            </a:r>
          </a:p>
          <a:p>
            <a:pPr>
              <a:buFont typeface="Wingdings" pitchFamily="2" charset="2"/>
              <a:buChar char="Ø"/>
            </a:pPr>
            <a:r>
              <a:rPr lang="en-US" dirty="0" smtClean="0"/>
              <a:t>Faith Based and Other Support Groups</a:t>
            </a:r>
          </a:p>
          <a:p>
            <a:pPr>
              <a:buFont typeface="Wingdings" pitchFamily="2" charset="2"/>
              <a:buChar char="Ø"/>
            </a:pPr>
            <a:r>
              <a:rPr lang="en-US" dirty="0" smtClean="0"/>
              <a:t>Life Skills Training</a:t>
            </a:r>
          </a:p>
          <a:p>
            <a:pPr>
              <a:buFont typeface="Wingdings" pitchFamily="2" charset="2"/>
              <a:buChar char="Ø"/>
            </a:pPr>
            <a:r>
              <a:rPr lang="en-US" dirty="0" smtClean="0"/>
              <a:t>Gardening</a:t>
            </a:r>
          </a:p>
          <a:p>
            <a:pPr>
              <a:buFont typeface="Wingdings" pitchFamily="2" charset="2"/>
              <a:buChar char="Ø"/>
            </a:pPr>
            <a:r>
              <a:rPr lang="en-US" dirty="0" smtClean="0"/>
              <a:t>Events and Socialization Opportunities</a:t>
            </a:r>
          </a:p>
          <a:p>
            <a:pPr>
              <a:buFont typeface="Wingdings" pitchFamily="2" charset="2"/>
              <a:buChar char="Ø"/>
            </a:pPr>
            <a:r>
              <a:rPr lang="en-US" dirty="0" smtClean="0"/>
              <a:t>3 Tier Volunteer System</a:t>
            </a:r>
          </a:p>
          <a:p>
            <a:pPr>
              <a:buFont typeface="Wingdings" pitchFamily="2" charset="2"/>
              <a:buChar char="Ø"/>
            </a:pPr>
            <a:r>
              <a:rPr lang="en-US" dirty="0" smtClean="0"/>
              <a:t>Peer Mentors / Peer Support Specialists</a:t>
            </a:r>
          </a:p>
          <a:p>
            <a:pPr>
              <a:buFont typeface="Wingdings" pitchFamily="2" charset="2"/>
              <a:buChar char="Ø"/>
            </a:pPr>
            <a:r>
              <a:rPr lang="en-US" dirty="0" smtClean="0"/>
              <a:t>(this is </a:t>
            </a:r>
            <a:r>
              <a:rPr lang="en-US" dirty="0" smtClean="0">
                <a:solidFill>
                  <a:srgbClr val="FF0000"/>
                </a:solidFill>
              </a:rPr>
              <a:t>home, health, community and purpose</a:t>
            </a:r>
            <a:r>
              <a:rPr lang="en-US" dirty="0" smtClean="0"/>
              <a:t>)</a:t>
            </a:r>
            <a:endParaRPr lang="en-US" dirty="0"/>
          </a:p>
        </p:txBody>
      </p:sp>
    </p:spTree>
    <p:extLst>
      <p:ext uri="{BB962C8B-B14F-4D97-AF65-F5344CB8AC3E}">
        <p14:creationId xmlns:p14="http://schemas.microsoft.com/office/powerpoint/2010/main" val="39188098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b="1" dirty="0" smtClean="0">
                <a:latin typeface="Garamond" pitchFamily="18" charset="0"/>
                <a:cs typeface="Arial" charset="0"/>
              </a:rPr>
              <a:t/>
            </a:r>
            <a:br>
              <a:rPr lang="en-US" sz="4800" b="1" dirty="0" smtClean="0">
                <a:latin typeface="Garamond" pitchFamily="18" charset="0"/>
                <a:cs typeface="Arial" charset="0"/>
              </a:rPr>
            </a:br>
            <a:r>
              <a:rPr lang="en-US" sz="4800" b="1" dirty="0" smtClean="0">
                <a:latin typeface="Garamond" pitchFamily="18" charset="0"/>
                <a:cs typeface="Arial" charset="0"/>
              </a:rPr>
              <a:t>  Engagement</a:t>
            </a:r>
            <a:r>
              <a:rPr lang="en-US" sz="4800" dirty="0" smtClean="0">
                <a:latin typeface="Garamond" pitchFamily="18" charset="0"/>
              </a:rPr>
              <a:t/>
            </a:r>
            <a:br>
              <a:rPr lang="en-US" sz="4800" dirty="0" smtClean="0">
                <a:latin typeface="Garamond" pitchFamily="18" charset="0"/>
              </a:rPr>
            </a:br>
            <a:endParaRPr lang="en-US" dirty="0"/>
          </a:p>
        </p:txBody>
      </p:sp>
      <p:sp>
        <p:nvSpPr>
          <p:cNvPr id="3" name="Content Placeholder 2"/>
          <p:cNvSpPr>
            <a:spLocks noGrp="1"/>
          </p:cNvSpPr>
          <p:nvPr>
            <p:ph idx="1"/>
          </p:nvPr>
        </p:nvSpPr>
        <p:spPr/>
        <p:txBody>
          <a:bodyPr>
            <a:normAutofit fontScale="70000" lnSpcReduction="20000"/>
          </a:bodyPr>
          <a:lstStyle/>
          <a:p>
            <a:pPr>
              <a:spcAft>
                <a:spcPct val="75000"/>
              </a:spcAft>
            </a:pPr>
            <a:r>
              <a:rPr lang="en-US" dirty="0" smtClean="0">
                <a:solidFill>
                  <a:schemeClr val="tx2"/>
                </a:solidFill>
                <a:latin typeface="Arial" pitchFamily="34" charset="0"/>
                <a:cs typeface="Arial" pitchFamily="34" charset="0"/>
              </a:rPr>
              <a:t>Just as consumer engagement in treatment is key to recovery, the community’s engagement in building a Recovery Oriented System of Care is absolutely essential.  </a:t>
            </a:r>
          </a:p>
          <a:p>
            <a:pPr>
              <a:spcAft>
                <a:spcPct val="75000"/>
              </a:spcAft>
            </a:pPr>
            <a:r>
              <a:rPr lang="en-US" dirty="0" smtClean="0">
                <a:solidFill>
                  <a:schemeClr val="tx2"/>
                </a:solidFill>
                <a:latin typeface="Arial" pitchFamily="34" charset="0"/>
                <a:cs typeface="Arial" pitchFamily="34" charset="0"/>
              </a:rPr>
              <a:t>Key to our success at the Recovery Engagement Center has been building a community of committed partners who are passionate about addictions and understand the costs in terms of human capital and dollars of untreated, undertreated substance use.  </a:t>
            </a:r>
          </a:p>
          <a:p>
            <a:pPr>
              <a:spcAft>
                <a:spcPct val="75000"/>
              </a:spcAft>
            </a:pPr>
            <a:r>
              <a:rPr lang="en-US" dirty="0" smtClean="0">
                <a:solidFill>
                  <a:schemeClr val="tx2"/>
                </a:solidFill>
                <a:latin typeface="Arial" pitchFamily="34" charset="0"/>
                <a:cs typeface="Arial" pitchFamily="34" charset="0"/>
              </a:rPr>
              <a:t>“The Recovery Engagement Center has been an amazing resource for the criminal justice system.  If I have a defendant who needs anything, I can just send him to the REC and he is able to get everything he needs from day one.” – Bloomington, Indiana Judge</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It’s all about rethinking your current business model</a:t>
            </a:r>
            <a:endParaRPr lang="en-US" sz="4400" dirty="0"/>
          </a:p>
        </p:txBody>
      </p:sp>
      <p:sp>
        <p:nvSpPr>
          <p:cNvPr id="3" name="Content Placeholder 2"/>
          <p:cNvSpPr>
            <a:spLocks noGrp="1"/>
          </p:cNvSpPr>
          <p:nvPr>
            <p:ph idx="1"/>
          </p:nvPr>
        </p:nvSpPr>
        <p:spPr/>
        <p:txBody>
          <a:bodyPr/>
          <a:lstStyle/>
          <a:p>
            <a:pPr>
              <a:buFont typeface="Wingdings" pitchFamily="2" charset="2"/>
              <a:buChar char="Ø"/>
            </a:pPr>
            <a:r>
              <a:rPr lang="en-US" sz="2800" dirty="0" smtClean="0"/>
              <a:t>We must recognize our own silos</a:t>
            </a:r>
          </a:p>
          <a:p>
            <a:pPr>
              <a:buFont typeface="Wingdings" pitchFamily="2" charset="2"/>
              <a:buChar char="Ø"/>
            </a:pPr>
            <a:r>
              <a:rPr lang="en-US" sz="2800" dirty="0" smtClean="0"/>
              <a:t>How are our services organized</a:t>
            </a:r>
          </a:p>
          <a:p>
            <a:pPr>
              <a:buFont typeface="Wingdings" pitchFamily="2" charset="2"/>
              <a:buChar char="Ø"/>
            </a:pPr>
            <a:r>
              <a:rPr lang="en-US" sz="2800" dirty="0" smtClean="0"/>
              <a:t>Are we funding what works best for the population we are serving</a:t>
            </a:r>
          </a:p>
          <a:p>
            <a:pPr>
              <a:buFont typeface="Wingdings" pitchFamily="2" charset="2"/>
              <a:buChar char="Ø"/>
            </a:pPr>
            <a:r>
              <a:rPr lang="en-US" sz="2800" dirty="0" smtClean="0"/>
              <a:t>How are we positioned for current realities and future possibilities</a:t>
            </a:r>
          </a:p>
          <a:p>
            <a:pPr>
              <a:buFont typeface="Wingdings" pitchFamily="2" charset="2"/>
              <a:buChar char="Ø"/>
            </a:pPr>
            <a:r>
              <a:rPr lang="en-US" sz="2800" dirty="0" smtClean="0"/>
              <a:t>How are we positioned in the community we serve</a:t>
            </a:r>
          </a:p>
          <a:p>
            <a:pPr>
              <a:buNone/>
            </a:pPr>
            <a:endParaRPr lang="en-US" dirty="0" smtClean="0"/>
          </a:p>
          <a:p>
            <a:pPr>
              <a:buNone/>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ROSC</a:t>
            </a:r>
            <a:endParaRPr lang="en-US" dirty="0"/>
          </a:p>
        </p:txBody>
      </p:sp>
      <p:sp>
        <p:nvSpPr>
          <p:cNvPr id="3" name="Content Placeholder 2"/>
          <p:cNvSpPr>
            <a:spLocks noGrp="1"/>
          </p:cNvSpPr>
          <p:nvPr>
            <p:ph idx="1"/>
          </p:nvPr>
        </p:nvSpPr>
        <p:spPr/>
        <p:txBody>
          <a:bodyPr>
            <a:normAutofit fontScale="92500" lnSpcReduction="10000"/>
          </a:bodyPr>
          <a:lstStyle/>
          <a:p>
            <a:pPr>
              <a:buNone/>
            </a:pPr>
            <a:endParaRPr lang="en-US" dirty="0" smtClean="0"/>
          </a:p>
          <a:p>
            <a:pPr marL="514350" lvl="0" indent="-514350">
              <a:spcBef>
                <a:spcPct val="0"/>
              </a:spcBef>
              <a:buClrTx/>
              <a:buNone/>
              <a:defRPr/>
            </a:pPr>
            <a:r>
              <a:rPr lang="en-US" sz="2400" dirty="0" smtClean="0">
                <a:solidFill>
                  <a:schemeClr val="accent1"/>
                </a:solidFill>
                <a:latin typeface="Tw Cen MT" pitchFamily="34" charset="0"/>
                <a:cs typeface="Tahoma" pitchFamily="34" charset="0"/>
              </a:rPr>
              <a:t>      </a:t>
            </a:r>
            <a:r>
              <a:rPr lang="en-US" sz="2400" dirty="0" smtClean="0">
                <a:solidFill>
                  <a:schemeClr val="accent1"/>
                </a:solidFill>
                <a:latin typeface="Cambria" pitchFamily="18" charset="0"/>
                <a:cs typeface="Tahoma" pitchFamily="34" charset="0"/>
              </a:rPr>
              <a:t>Recovery-oriented systems of care (ROSC) are networks of formal and informal services developed and mobilized to sustain long-term recovery for individuals and families impacted by severe substance use disorders. </a:t>
            </a:r>
          </a:p>
          <a:p>
            <a:pPr marL="514350" lvl="0" indent="-514350">
              <a:spcBef>
                <a:spcPct val="0"/>
              </a:spcBef>
              <a:buClrTx/>
              <a:buNone/>
              <a:defRPr/>
            </a:pPr>
            <a:r>
              <a:rPr lang="en-US" sz="2400" dirty="0" smtClean="0">
                <a:solidFill>
                  <a:schemeClr val="accent1"/>
                </a:solidFill>
                <a:latin typeface="Cambria" pitchFamily="18" charset="0"/>
                <a:cs typeface="Tahoma" pitchFamily="34" charset="0"/>
              </a:rPr>
              <a:t>	</a:t>
            </a:r>
            <a:r>
              <a:rPr lang="en-US" sz="2400" i="1" dirty="0" smtClean="0">
                <a:solidFill>
                  <a:schemeClr val="accent1"/>
                </a:solidFill>
                <a:latin typeface="Cambria" pitchFamily="18" charset="0"/>
                <a:cs typeface="Tahoma" pitchFamily="34" charset="0"/>
              </a:rPr>
              <a:t>The system in ROSC is not a treatment agency but a macro level organization of a community, a state, or a nation.</a:t>
            </a:r>
          </a:p>
          <a:p>
            <a:pPr marL="514350" lvl="0" indent="-514350">
              <a:spcBef>
                <a:spcPct val="0"/>
              </a:spcBef>
              <a:buClrTx/>
              <a:buNone/>
              <a:defRPr/>
            </a:pPr>
            <a:r>
              <a:rPr lang="en-US" sz="2400" i="1" dirty="0" smtClean="0">
                <a:solidFill>
                  <a:schemeClr val="accent1"/>
                </a:solidFill>
                <a:latin typeface="Cambria" pitchFamily="18" charset="0"/>
                <a:cs typeface="Tahoma" pitchFamily="34" charset="0"/>
              </a:rPr>
              <a:t>                                                                                </a:t>
            </a:r>
            <a:r>
              <a:rPr lang="en-US" sz="1500" i="1" dirty="0" smtClean="0">
                <a:solidFill>
                  <a:schemeClr val="accent1"/>
                </a:solidFill>
                <a:latin typeface="Cambria" pitchFamily="18" charset="0"/>
                <a:cs typeface="Tahoma" pitchFamily="34" charset="0"/>
              </a:rPr>
              <a:t>William White</a:t>
            </a:r>
          </a:p>
          <a:p>
            <a:pPr marL="514350" lvl="0" indent="-514350">
              <a:spcBef>
                <a:spcPct val="0"/>
              </a:spcBef>
              <a:buClrTx/>
              <a:buNone/>
              <a:defRPr/>
            </a:pPr>
            <a:r>
              <a:rPr lang="en-US" sz="1500" i="1" dirty="0" smtClean="0">
                <a:solidFill>
                  <a:schemeClr val="accent1"/>
                </a:solidFill>
                <a:latin typeface="Cambria" pitchFamily="18" charset="0"/>
                <a:cs typeface="Tahoma" pitchFamily="34" charset="0"/>
              </a:rPr>
              <a:t>                                                                       </a:t>
            </a:r>
          </a:p>
          <a:p>
            <a:pPr marL="514350" lvl="0" indent="-514350">
              <a:spcBef>
                <a:spcPct val="0"/>
              </a:spcBef>
              <a:buClrTx/>
              <a:buNone/>
              <a:defRPr/>
            </a:pPr>
            <a:r>
              <a:rPr lang="en-US" sz="2400" dirty="0" smtClean="0">
                <a:solidFill>
                  <a:schemeClr val="accent1"/>
                </a:solidFill>
                <a:latin typeface="Cambria" pitchFamily="18" charset="0"/>
                <a:cs typeface="Tahoma" pitchFamily="34" charset="0"/>
              </a:rPr>
              <a:t>   </a:t>
            </a:r>
            <a:r>
              <a:rPr lang="en-US" sz="2400" dirty="0" smtClean="0">
                <a:solidFill>
                  <a:srgbClr val="00B050"/>
                </a:solidFill>
                <a:latin typeface="Cambria" pitchFamily="18" charset="0"/>
                <a:cs typeface="Tahoma" pitchFamily="34" charset="0"/>
              </a:rPr>
              <a:t>We are moving from Systems that treat illnesses, and manage symptoms </a:t>
            </a:r>
            <a:r>
              <a:rPr lang="en-US" sz="2400" dirty="0" smtClean="0">
                <a:solidFill>
                  <a:srgbClr val="FF0000"/>
                </a:solidFill>
                <a:latin typeface="Cambria" pitchFamily="18" charset="0"/>
                <a:cs typeface="Tahoma" pitchFamily="34" charset="0"/>
              </a:rPr>
              <a:t>to…</a:t>
            </a:r>
          </a:p>
          <a:p>
            <a:pPr marL="514350" lvl="0" indent="-514350">
              <a:spcBef>
                <a:spcPct val="0"/>
              </a:spcBef>
              <a:buClrTx/>
              <a:defRPr/>
            </a:pPr>
            <a:endParaRPr lang="en-US" sz="2400" dirty="0" smtClean="0">
              <a:solidFill>
                <a:schemeClr val="accent1"/>
              </a:solidFill>
              <a:latin typeface="Cambria" pitchFamily="18" charset="0"/>
              <a:cs typeface="Tahoma" pitchFamily="34" charset="0"/>
            </a:endParaRPr>
          </a:p>
          <a:p>
            <a:pPr marL="514350" lvl="0" indent="-514350">
              <a:spcBef>
                <a:spcPct val="0"/>
              </a:spcBef>
              <a:buClrTx/>
              <a:buNone/>
              <a:defRPr/>
            </a:pPr>
            <a:r>
              <a:rPr lang="en-US" sz="2400" dirty="0" smtClean="0">
                <a:solidFill>
                  <a:schemeClr val="accent1"/>
                </a:solidFill>
                <a:latin typeface="Cambria" pitchFamily="18" charset="0"/>
                <a:cs typeface="Tahoma" pitchFamily="34" charset="0"/>
              </a:rPr>
              <a:t> 	</a:t>
            </a:r>
            <a:r>
              <a:rPr lang="en-US" sz="2400" dirty="0" smtClean="0">
                <a:solidFill>
                  <a:srgbClr val="FF0000"/>
                </a:solidFill>
                <a:latin typeface="Cambria" pitchFamily="18" charset="0"/>
                <a:cs typeface="Tahoma" pitchFamily="34" charset="0"/>
              </a:rPr>
              <a:t>improving lives and systems that are part of a larger network of supports</a:t>
            </a:r>
          </a:p>
          <a:p>
            <a:endParaRPr lang="en-US" dirty="0"/>
          </a:p>
        </p:txBody>
      </p:sp>
    </p:spTree>
    <p:extLst>
      <p:ext uri="{BB962C8B-B14F-4D97-AF65-F5344CB8AC3E}">
        <p14:creationId xmlns:p14="http://schemas.microsoft.com/office/powerpoint/2010/main" val="33394581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Barriers to Accessing Supports</a:t>
            </a:r>
            <a:endParaRPr lang="en-US" dirty="0">
              <a:solidFill>
                <a:srgbClr val="002060"/>
              </a:solidFill>
            </a:endParaRPr>
          </a:p>
        </p:txBody>
      </p:sp>
      <p:sp>
        <p:nvSpPr>
          <p:cNvPr id="3" name="Content Placeholder 2"/>
          <p:cNvSpPr>
            <a:spLocks noGrp="1"/>
          </p:cNvSpPr>
          <p:nvPr>
            <p:ph idx="1"/>
          </p:nvPr>
        </p:nvSpPr>
        <p:spPr>
          <a:xfrm>
            <a:off x="228600" y="1600200"/>
            <a:ext cx="4267200" cy="3162300"/>
          </a:xfrm>
        </p:spPr>
        <p:txBody>
          <a:bodyPr>
            <a:normAutofit fontScale="55000" lnSpcReduction="20000"/>
          </a:bodyPr>
          <a:lstStyle/>
          <a:p>
            <a:pPr marL="114300" indent="0">
              <a:buFont typeface="Wingdings" pitchFamily="2" charset="2"/>
              <a:buChar char="Ø"/>
            </a:pPr>
            <a:r>
              <a:rPr lang="en-US" sz="2600" b="1" dirty="0" smtClean="0">
                <a:latin typeface="+mj-lt"/>
              </a:rPr>
              <a:t>Geographic and transportation barriers</a:t>
            </a:r>
            <a:r>
              <a:rPr lang="en-US" sz="2600" dirty="0" smtClean="0">
                <a:latin typeface="+mj-lt"/>
              </a:rPr>
              <a:t> </a:t>
            </a:r>
            <a:r>
              <a:rPr lang="en-US" sz="2600" b="1" dirty="0" smtClean="0">
                <a:latin typeface="+mj-lt"/>
              </a:rPr>
              <a:t>to accessing the REC.</a:t>
            </a:r>
          </a:p>
          <a:p>
            <a:pPr marL="114300" indent="0">
              <a:buFont typeface="Wingdings" pitchFamily="2" charset="2"/>
              <a:buChar char="Ø"/>
            </a:pPr>
            <a:endParaRPr lang="en-US" dirty="0">
              <a:latin typeface="+mj-lt"/>
            </a:endParaRPr>
          </a:p>
          <a:p>
            <a:pPr>
              <a:buFont typeface="Wingdings" pitchFamily="2" charset="2"/>
              <a:buChar char="Ø"/>
            </a:pPr>
            <a:r>
              <a:rPr lang="en-US" dirty="0" smtClean="0">
                <a:latin typeface="+mj-lt"/>
              </a:rPr>
              <a:t>Some </a:t>
            </a:r>
            <a:r>
              <a:rPr lang="en-US" b="1" dirty="0" smtClean="0">
                <a:latin typeface="+mj-lt"/>
              </a:rPr>
              <a:t>clients lack the resources </a:t>
            </a:r>
            <a:r>
              <a:rPr lang="en-US" dirty="0" smtClean="0">
                <a:latin typeface="+mj-lt"/>
              </a:rPr>
              <a:t>to make it to a physical location consistently.</a:t>
            </a:r>
          </a:p>
          <a:p>
            <a:pPr>
              <a:buFont typeface="Wingdings" pitchFamily="2" charset="2"/>
              <a:buChar char="Ø"/>
            </a:pPr>
            <a:endParaRPr lang="en-US" dirty="0" smtClean="0">
              <a:latin typeface="+mj-lt"/>
            </a:endParaRPr>
          </a:p>
          <a:p>
            <a:pPr>
              <a:buFont typeface="Wingdings" pitchFamily="2" charset="2"/>
              <a:buChar char="Ø"/>
            </a:pPr>
            <a:r>
              <a:rPr lang="en-US" dirty="0" smtClean="0">
                <a:latin typeface="+mj-lt"/>
              </a:rPr>
              <a:t>Some </a:t>
            </a:r>
            <a:r>
              <a:rPr lang="en-US" b="1" dirty="0" smtClean="0">
                <a:latin typeface="+mj-lt"/>
              </a:rPr>
              <a:t>clients need basic support </a:t>
            </a:r>
            <a:r>
              <a:rPr lang="en-US" dirty="0" smtClean="0">
                <a:latin typeface="+mj-lt"/>
              </a:rPr>
              <a:t>in domains of scheduling and follow-up.</a:t>
            </a:r>
          </a:p>
          <a:p>
            <a:pPr>
              <a:buFont typeface="Wingdings" pitchFamily="2" charset="2"/>
              <a:buChar char="Ø"/>
            </a:pPr>
            <a:endParaRPr lang="en-US" dirty="0" smtClean="0">
              <a:latin typeface="+mj-lt"/>
            </a:endParaRPr>
          </a:p>
          <a:p>
            <a:pPr>
              <a:buFont typeface="Wingdings" pitchFamily="2" charset="2"/>
              <a:buChar char="Ø"/>
            </a:pPr>
            <a:r>
              <a:rPr lang="en-US" dirty="0" smtClean="0">
                <a:latin typeface="+mj-lt"/>
              </a:rPr>
              <a:t>Some </a:t>
            </a:r>
            <a:r>
              <a:rPr lang="en-US" b="1" dirty="0" smtClean="0">
                <a:latin typeface="+mj-lt"/>
              </a:rPr>
              <a:t>clients are reluctant to seek help</a:t>
            </a:r>
            <a:r>
              <a:rPr lang="en-US" dirty="0" smtClean="0">
                <a:latin typeface="+mj-lt"/>
              </a:rPr>
              <a:t>.</a:t>
            </a:r>
          </a:p>
          <a:p>
            <a:pPr>
              <a:buFont typeface="Wingdings" pitchFamily="2" charset="2"/>
              <a:buChar char="Ø"/>
            </a:pPr>
            <a:endParaRPr lang="en-US" dirty="0">
              <a:latin typeface="+mj-lt"/>
            </a:endParaRPr>
          </a:p>
          <a:p>
            <a:endParaRPr lang="en-US" dirty="0" smtClean="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1447800"/>
            <a:ext cx="4019550"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3400" y="5181600"/>
            <a:ext cx="7239000" cy="1569660"/>
          </a:xfrm>
          <a:prstGeom prst="rect">
            <a:avLst/>
          </a:prstGeom>
          <a:noFill/>
        </p:spPr>
        <p:txBody>
          <a:bodyPr wrap="square" rtlCol="0">
            <a:spAutoFit/>
          </a:bodyPr>
          <a:lstStyle/>
          <a:p>
            <a:pPr algn="ctr"/>
            <a:r>
              <a:rPr lang="en-US" sz="2400" b="1" dirty="0">
                <a:solidFill>
                  <a:srgbClr val="002060"/>
                </a:solidFill>
              </a:rPr>
              <a:t>Virtual Engagement is the next step in increasing community connections, encouraging engagement, and offering a diversity of supports.</a:t>
            </a:r>
          </a:p>
          <a:p>
            <a:endParaRPr lang="en-US" sz="2400" b="1" dirty="0"/>
          </a:p>
        </p:txBody>
      </p:sp>
    </p:spTree>
    <p:extLst>
      <p:ext uri="{BB962C8B-B14F-4D97-AF65-F5344CB8AC3E}">
        <p14:creationId xmlns:p14="http://schemas.microsoft.com/office/powerpoint/2010/main" val="20664417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2060"/>
                </a:solidFill>
              </a:rPr>
              <a:t>Extending the REC through </a:t>
            </a:r>
            <a:r>
              <a:rPr lang="en-US" sz="3600" dirty="0" err="1" smtClean="0">
                <a:solidFill>
                  <a:srgbClr val="002060"/>
                </a:solidFill>
              </a:rPr>
              <a:t>eROSC</a:t>
            </a:r>
            <a:r>
              <a:rPr lang="en-US" sz="3600" dirty="0" smtClean="0">
                <a:solidFill>
                  <a:srgbClr val="002060"/>
                </a:solidFill>
              </a:rPr>
              <a:t> </a:t>
            </a:r>
            <a:endParaRPr lang="en-US" sz="3600" dirty="0">
              <a:solidFill>
                <a:srgbClr val="002060"/>
              </a:solidFill>
            </a:endParaRPr>
          </a:p>
        </p:txBody>
      </p:sp>
      <p:sp>
        <p:nvSpPr>
          <p:cNvPr id="3" name="Content Placeholder 2"/>
          <p:cNvSpPr>
            <a:spLocks noGrp="1"/>
          </p:cNvSpPr>
          <p:nvPr>
            <p:ph idx="1"/>
          </p:nvPr>
        </p:nvSpPr>
        <p:spPr/>
        <p:txBody>
          <a:bodyPr>
            <a:normAutofit/>
          </a:bodyPr>
          <a:lstStyle/>
          <a:p>
            <a:pPr>
              <a:buFont typeface="Wingdings" pitchFamily="2" charset="2"/>
              <a:buChar char="Ø"/>
            </a:pPr>
            <a:r>
              <a:rPr lang="en-US" sz="2000" dirty="0" smtClean="0"/>
              <a:t>These supports work in combination with each other, not as an isolated alternative.</a:t>
            </a:r>
          </a:p>
          <a:p>
            <a:endParaRPr lang="en-US" sz="2000" dirty="0"/>
          </a:p>
          <a:p>
            <a:pPr>
              <a:buFont typeface="Wingdings" pitchFamily="2" charset="2"/>
              <a:buChar char="Ø"/>
            </a:pPr>
            <a:r>
              <a:rPr lang="en-US" sz="2000" dirty="0" smtClean="0"/>
              <a:t>This system acknowledges financial, community level, systemic, and intrapersonal barriers to achieving individually defined “recovery”.</a:t>
            </a:r>
          </a:p>
          <a:p>
            <a:endParaRPr lang="en-US" sz="2000" dirty="0"/>
          </a:p>
          <a:p>
            <a:pPr>
              <a:buFont typeface="Wingdings" pitchFamily="2" charset="2"/>
              <a:buChar char="Ø"/>
            </a:pPr>
            <a:r>
              <a:rPr lang="en-US" sz="2000" dirty="0" smtClean="0"/>
              <a:t>This system addresses the fundamental issue of isolated and </a:t>
            </a:r>
            <a:r>
              <a:rPr lang="en-US" sz="2000" dirty="0" err="1" smtClean="0"/>
              <a:t>siloed</a:t>
            </a:r>
            <a:r>
              <a:rPr lang="en-US" sz="2000" dirty="0" smtClean="0"/>
              <a:t> resources</a:t>
            </a:r>
          </a:p>
          <a:p>
            <a:endParaRPr lang="en-US" sz="2000" dirty="0"/>
          </a:p>
          <a:p>
            <a:pPr>
              <a:buFont typeface="Wingdings" pitchFamily="2" charset="2"/>
              <a:buChar char="Ø"/>
            </a:pPr>
            <a:r>
              <a:rPr lang="en-US" sz="2000" dirty="0" smtClean="0"/>
              <a:t>REC, V-REC, and E-ROSC provide an ability to support the client to navigate the various community/government service structures.</a:t>
            </a:r>
          </a:p>
          <a:p>
            <a:endParaRPr lang="en-US" sz="2000" dirty="0" smtClean="0"/>
          </a:p>
          <a:p>
            <a:endParaRPr lang="en-US" dirty="0" smtClean="0"/>
          </a:p>
          <a:p>
            <a:endParaRPr lang="en-US" dirty="0"/>
          </a:p>
        </p:txBody>
      </p:sp>
    </p:spTree>
    <p:extLst>
      <p:ext uri="{BB962C8B-B14F-4D97-AF65-F5344CB8AC3E}">
        <p14:creationId xmlns:p14="http://schemas.microsoft.com/office/powerpoint/2010/main" val="31258715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The e-ROSC in a Nutshell</a:t>
            </a:r>
            <a:endParaRPr lang="en-US" dirty="0">
              <a:solidFill>
                <a:srgbClr val="002060"/>
              </a:solidFill>
            </a:endParaRPr>
          </a:p>
        </p:txBody>
      </p:sp>
      <p:sp>
        <p:nvSpPr>
          <p:cNvPr id="3" name="Content Placeholder 2"/>
          <p:cNvSpPr>
            <a:spLocks noGrp="1"/>
          </p:cNvSpPr>
          <p:nvPr>
            <p:ph idx="1"/>
          </p:nvPr>
        </p:nvSpPr>
        <p:spPr/>
        <p:txBody>
          <a:bodyPr>
            <a:normAutofit fontScale="77500" lnSpcReduction="20000"/>
          </a:bodyPr>
          <a:lstStyle/>
          <a:p>
            <a:r>
              <a:rPr lang="en-US" sz="1900" b="1" dirty="0" smtClean="0"/>
              <a:t>$840,000 over 3 years</a:t>
            </a:r>
          </a:p>
          <a:p>
            <a:endParaRPr lang="en-US" sz="1900" dirty="0" smtClean="0"/>
          </a:p>
          <a:p>
            <a:r>
              <a:rPr lang="en-US" sz="1900" dirty="0" smtClean="0"/>
              <a:t>In first 4 months of award, we have to create the e-ROSC with a </a:t>
            </a:r>
            <a:r>
              <a:rPr lang="en-US" sz="1900" dirty="0" err="1" smtClean="0"/>
              <a:t>HealthVault</a:t>
            </a:r>
            <a:r>
              <a:rPr lang="en-US" sz="1900" dirty="0" smtClean="0"/>
              <a:t> Solution Provider – making sure that client, community, &amp; project staff needs are solicited &amp; met.</a:t>
            </a:r>
          </a:p>
          <a:p>
            <a:endParaRPr lang="en-US" sz="1900" dirty="0" smtClean="0"/>
          </a:p>
          <a:p>
            <a:r>
              <a:rPr lang="en-US" sz="1900" dirty="0" smtClean="0"/>
              <a:t>In Yr 1, quarterly improvements of the e-ROSC, 1 new recovery coach, at least 25 new clients.</a:t>
            </a:r>
          </a:p>
          <a:p>
            <a:endParaRPr lang="en-US" sz="1900" dirty="0" smtClean="0"/>
          </a:p>
          <a:p>
            <a:r>
              <a:rPr lang="en-US" sz="1900" dirty="0" smtClean="0"/>
              <a:t>In Yr 2 &amp; 3, 2 new recovery coaches , at least 150 people.</a:t>
            </a:r>
          </a:p>
          <a:p>
            <a:endParaRPr lang="en-US" sz="1900" dirty="0" smtClean="0"/>
          </a:p>
          <a:p>
            <a:r>
              <a:rPr lang="en-US" sz="1900" dirty="0" smtClean="0"/>
              <a:t>The e-ROSC will:</a:t>
            </a:r>
          </a:p>
          <a:p>
            <a:pPr lvl="1"/>
            <a:r>
              <a:rPr lang="en-US" dirty="0" smtClean="0">
                <a:solidFill>
                  <a:srgbClr val="002060"/>
                </a:solidFill>
              </a:rPr>
              <a:t>Have web-enabled enrollment into the 5-county e-ROSC program</a:t>
            </a:r>
          </a:p>
          <a:p>
            <a:pPr lvl="1"/>
            <a:r>
              <a:rPr lang="en-US" dirty="0" smtClean="0">
                <a:solidFill>
                  <a:srgbClr val="002060"/>
                </a:solidFill>
              </a:rPr>
              <a:t>Have a PHR component linked to </a:t>
            </a:r>
            <a:r>
              <a:rPr lang="en-US" dirty="0" err="1" smtClean="0">
                <a:solidFill>
                  <a:srgbClr val="002060"/>
                </a:solidFill>
              </a:rPr>
              <a:t>HealthVault</a:t>
            </a:r>
            <a:r>
              <a:rPr lang="en-US" dirty="0" smtClean="0">
                <a:solidFill>
                  <a:srgbClr val="002060"/>
                </a:solidFill>
              </a:rPr>
              <a:t> (will work with any existing </a:t>
            </a:r>
            <a:r>
              <a:rPr lang="en-US" dirty="0" err="1" smtClean="0">
                <a:solidFill>
                  <a:srgbClr val="002060"/>
                </a:solidFill>
              </a:rPr>
              <a:t>HealthVault</a:t>
            </a:r>
            <a:r>
              <a:rPr lang="en-US" dirty="0" smtClean="0">
                <a:solidFill>
                  <a:srgbClr val="002060"/>
                </a:solidFill>
              </a:rPr>
              <a:t> account).</a:t>
            </a:r>
          </a:p>
          <a:p>
            <a:pPr lvl="1"/>
            <a:r>
              <a:rPr lang="en-US" dirty="0" smtClean="0">
                <a:solidFill>
                  <a:srgbClr val="002060"/>
                </a:solidFill>
              </a:rPr>
              <a:t>Have a Recovery Dashboard</a:t>
            </a:r>
          </a:p>
          <a:p>
            <a:pPr lvl="1"/>
            <a:r>
              <a:rPr lang="en-US" dirty="0" smtClean="0">
                <a:solidFill>
                  <a:srgbClr val="002060"/>
                </a:solidFill>
              </a:rPr>
              <a:t>Have other neat features like a Recovery Calendar linked to texting alerts &amp; online chat and support group options.</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9400" y="1143000"/>
            <a:ext cx="8583613" cy="457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 y="-22225"/>
            <a:ext cx="9182100"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0" y="228600"/>
            <a:ext cx="6019800" cy="461665"/>
          </a:xfrm>
          <a:prstGeom prst="rect">
            <a:avLst/>
          </a:prstGeom>
          <a:noFill/>
        </p:spPr>
        <p:txBody>
          <a:bodyPr wrap="square" rtlCol="0">
            <a:spAutoFit/>
          </a:bodyPr>
          <a:lstStyle/>
          <a:p>
            <a:pPr algn="ctr"/>
            <a:r>
              <a:rPr lang="en-US" sz="2400" b="1" dirty="0" smtClean="0">
                <a:solidFill>
                  <a:schemeClr val="bg1"/>
                </a:solidFill>
              </a:rPr>
              <a:t>Overview</a:t>
            </a:r>
            <a:endParaRPr lang="en-US" sz="2400" b="1" dirty="0">
              <a:solidFill>
                <a:schemeClr val="bg1"/>
              </a:solidFill>
            </a:endParaRPr>
          </a:p>
        </p:txBody>
      </p:sp>
    </p:spTree>
    <p:extLst>
      <p:ext uri="{BB962C8B-B14F-4D97-AF65-F5344CB8AC3E}">
        <p14:creationId xmlns:p14="http://schemas.microsoft.com/office/powerpoint/2010/main" val="3952124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237" y="0"/>
            <a:ext cx="7620000" cy="990600"/>
          </a:xfrm>
        </p:spPr>
        <p:txBody>
          <a:bodyPr>
            <a:normAutofit/>
          </a:bodyPr>
          <a:lstStyle/>
          <a:p>
            <a:r>
              <a:rPr lang="en-US" sz="4400" dirty="0" smtClean="0">
                <a:solidFill>
                  <a:srgbClr val="002060"/>
                </a:solidFill>
              </a:rPr>
              <a:t>V-REC Content / Levels of Access</a:t>
            </a:r>
            <a:endParaRPr lang="en-US" sz="4400" dirty="0">
              <a:solidFill>
                <a:srgbClr val="002060"/>
              </a:solidFill>
            </a:endParaRPr>
          </a:p>
        </p:txBody>
      </p:sp>
      <p:sp>
        <p:nvSpPr>
          <p:cNvPr id="4" name="Flowchart: Process 3"/>
          <p:cNvSpPr/>
          <p:nvPr/>
        </p:nvSpPr>
        <p:spPr>
          <a:xfrm>
            <a:off x="1004711" y="914400"/>
            <a:ext cx="7467600" cy="533400"/>
          </a:xfrm>
          <a:prstGeom prst="flowChart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Community Level Open Access to Resources</a:t>
            </a:r>
            <a:endParaRPr lang="en-US" sz="2000" b="1" dirty="0"/>
          </a:p>
        </p:txBody>
      </p:sp>
      <p:sp>
        <p:nvSpPr>
          <p:cNvPr id="5" name="Flowchart: Process 4"/>
          <p:cNvSpPr/>
          <p:nvPr/>
        </p:nvSpPr>
        <p:spPr>
          <a:xfrm>
            <a:off x="1013178" y="3699456"/>
            <a:ext cx="7467600" cy="609600"/>
          </a:xfrm>
          <a:prstGeom prst="flowChart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Client Level Restricted Access to Treatment Resources</a:t>
            </a:r>
          </a:p>
          <a:p>
            <a:pPr algn="ctr"/>
            <a:r>
              <a:rPr lang="en-US" sz="2000" b="1" dirty="0" smtClean="0"/>
              <a:t> </a:t>
            </a:r>
            <a:r>
              <a:rPr lang="en-US" sz="1400" b="1" dirty="0" smtClean="0"/>
              <a:t>(Username and Password Required)</a:t>
            </a:r>
            <a:endParaRPr lang="en-US" sz="1400" b="1" dirty="0"/>
          </a:p>
        </p:txBody>
      </p:sp>
      <p:sp>
        <p:nvSpPr>
          <p:cNvPr id="6" name="Rectangle 5"/>
          <p:cNvSpPr/>
          <p:nvPr/>
        </p:nvSpPr>
        <p:spPr>
          <a:xfrm>
            <a:off x="1298574" y="1559847"/>
            <a:ext cx="3629729" cy="6096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Facebook, </a:t>
            </a:r>
            <a:r>
              <a:rPr lang="en-US" dirty="0" err="1" smtClean="0"/>
              <a:t>Youtube</a:t>
            </a:r>
            <a:r>
              <a:rPr lang="en-US" dirty="0" smtClean="0"/>
              <a:t>, Twitter, Second Life, etc.</a:t>
            </a:r>
            <a:endParaRPr lang="en-US" dirty="0"/>
          </a:p>
        </p:txBody>
      </p:sp>
      <p:sp>
        <p:nvSpPr>
          <p:cNvPr id="7" name="Rectangle 6"/>
          <p:cNvSpPr/>
          <p:nvPr/>
        </p:nvSpPr>
        <p:spPr>
          <a:xfrm>
            <a:off x="1560687" y="2227112"/>
            <a:ext cx="3093861"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Moderated Discussion &amp; </a:t>
            </a:r>
          </a:p>
          <a:p>
            <a:pPr algn="ctr"/>
            <a:r>
              <a:rPr lang="en-US" dirty="0" smtClean="0"/>
              <a:t>Live Chat</a:t>
            </a:r>
            <a:endParaRPr lang="en-US" dirty="0"/>
          </a:p>
        </p:txBody>
      </p:sp>
      <p:sp>
        <p:nvSpPr>
          <p:cNvPr id="8" name="Rectangle 7"/>
          <p:cNvSpPr/>
          <p:nvPr/>
        </p:nvSpPr>
        <p:spPr>
          <a:xfrm>
            <a:off x="1298573" y="4404211"/>
            <a:ext cx="3657600" cy="6096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My Personal Recovery Health Record</a:t>
            </a:r>
            <a:endParaRPr lang="en-US" dirty="0"/>
          </a:p>
        </p:txBody>
      </p:sp>
      <p:sp>
        <p:nvSpPr>
          <p:cNvPr id="9" name="Rectangle 8"/>
          <p:cNvSpPr/>
          <p:nvPr/>
        </p:nvSpPr>
        <p:spPr>
          <a:xfrm>
            <a:off x="1580442" y="5105399"/>
            <a:ext cx="3093861" cy="609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Recovery Tools</a:t>
            </a:r>
            <a:endParaRPr lang="en-US" dirty="0"/>
          </a:p>
        </p:txBody>
      </p:sp>
      <p:sp>
        <p:nvSpPr>
          <p:cNvPr id="10" name="Rectangle 9"/>
          <p:cNvSpPr/>
          <p:nvPr/>
        </p:nvSpPr>
        <p:spPr>
          <a:xfrm>
            <a:off x="1847495" y="5792460"/>
            <a:ext cx="2514600" cy="6096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Electronic Health Record</a:t>
            </a:r>
            <a:endParaRPr lang="en-US" dirty="0"/>
          </a:p>
        </p:txBody>
      </p:sp>
      <p:cxnSp>
        <p:nvCxnSpPr>
          <p:cNvPr id="12" name="Straight Arrow Connector 11"/>
          <p:cNvCxnSpPr/>
          <p:nvPr/>
        </p:nvCxnSpPr>
        <p:spPr>
          <a:xfrm flipH="1">
            <a:off x="4956173" y="1864647"/>
            <a:ext cx="1501070"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4928303" y="2551290"/>
            <a:ext cx="1501070"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4998683" y="4709011"/>
            <a:ext cx="1501070"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4998683" y="5401730"/>
            <a:ext cx="1501070"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4978753" y="6086602"/>
            <a:ext cx="1501070"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395156" y="1679981"/>
            <a:ext cx="2057400" cy="369332"/>
          </a:xfrm>
          <a:prstGeom prst="rect">
            <a:avLst/>
          </a:prstGeom>
          <a:noFill/>
        </p:spPr>
        <p:txBody>
          <a:bodyPr wrap="square" rtlCol="0">
            <a:spAutoFit/>
          </a:bodyPr>
          <a:lstStyle/>
          <a:p>
            <a:r>
              <a:rPr lang="en-US" b="1" dirty="0" smtClean="0">
                <a:solidFill>
                  <a:srgbClr val="002060"/>
                </a:solidFill>
              </a:rPr>
              <a:t>Public Social Media</a:t>
            </a:r>
            <a:endParaRPr lang="en-US" b="1" dirty="0">
              <a:solidFill>
                <a:srgbClr val="002060"/>
              </a:solidFill>
            </a:endParaRPr>
          </a:p>
        </p:txBody>
      </p:sp>
      <p:sp>
        <p:nvSpPr>
          <p:cNvPr id="20" name="TextBox 19"/>
          <p:cNvSpPr txBox="1"/>
          <p:nvPr/>
        </p:nvSpPr>
        <p:spPr>
          <a:xfrm>
            <a:off x="6403623" y="2190381"/>
            <a:ext cx="2209800" cy="646331"/>
          </a:xfrm>
          <a:prstGeom prst="rect">
            <a:avLst/>
          </a:prstGeom>
          <a:noFill/>
        </p:spPr>
        <p:txBody>
          <a:bodyPr wrap="square" rtlCol="0">
            <a:spAutoFit/>
          </a:bodyPr>
          <a:lstStyle/>
          <a:p>
            <a:r>
              <a:rPr lang="en-US" b="1" dirty="0" smtClean="0">
                <a:solidFill>
                  <a:schemeClr val="accent6">
                    <a:lumMod val="75000"/>
                  </a:schemeClr>
                </a:solidFill>
              </a:rPr>
              <a:t>Hosted social media &amp; Private Chat</a:t>
            </a:r>
            <a:endParaRPr lang="en-US" b="1" dirty="0">
              <a:solidFill>
                <a:schemeClr val="accent6">
                  <a:lumMod val="75000"/>
                </a:schemeClr>
              </a:solidFill>
            </a:endParaRPr>
          </a:p>
        </p:txBody>
      </p:sp>
      <p:sp>
        <p:nvSpPr>
          <p:cNvPr id="21" name="TextBox 20"/>
          <p:cNvSpPr txBox="1"/>
          <p:nvPr/>
        </p:nvSpPr>
        <p:spPr>
          <a:xfrm>
            <a:off x="6457244" y="4486800"/>
            <a:ext cx="2057400" cy="338554"/>
          </a:xfrm>
          <a:prstGeom prst="rect">
            <a:avLst/>
          </a:prstGeom>
          <a:noFill/>
        </p:spPr>
        <p:txBody>
          <a:bodyPr wrap="square" rtlCol="0">
            <a:spAutoFit/>
          </a:bodyPr>
          <a:lstStyle/>
          <a:p>
            <a:r>
              <a:rPr lang="en-US" sz="1600" b="1" dirty="0" smtClean="0">
                <a:solidFill>
                  <a:schemeClr val="accent2">
                    <a:lumMod val="75000"/>
                  </a:schemeClr>
                </a:solidFill>
              </a:rPr>
              <a:t>Owned by Client</a:t>
            </a:r>
            <a:endParaRPr lang="en-US" sz="1600" b="1" dirty="0">
              <a:solidFill>
                <a:schemeClr val="accent2">
                  <a:lumMod val="75000"/>
                </a:schemeClr>
              </a:solidFill>
            </a:endParaRPr>
          </a:p>
        </p:txBody>
      </p:sp>
      <p:sp>
        <p:nvSpPr>
          <p:cNvPr id="22" name="TextBox 21"/>
          <p:cNvSpPr txBox="1"/>
          <p:nvPr/>
        </p:nvSpPr>
        <p:spPr>
          <a:xfrm>
            <a:off x="6429373" y="4994701"/>
            <a:ext cx="2057400" cy="830997"/>
          </a:xfrm>
          <a:prstGeom prst="rect">
            <a:avLst/>
          </a:prstGeom>
          <a:noFill/>
        </p:spPr>
        <p:txBody>
          <a:bodyPr wrap="square" rtlCol="0">
            <a:spAutoFit/>
          </a:bodyPr>
          <a:lstStyle/>
          <a:p>
            <a:r>
              <a:rPr lang="en-US" sz="1600" b="1" dirty="0" smtClean="0">
                <a:solidFill>
                  <a:srgbClr val="00B050"/>
                </a:solidFill>
              </a:rPr>
              <a:t>Controlled by Centerstone / Used by Client</a:t>
            </a:r>
            <a:endParaRPr lang="en-US" sz="1600" b="1" dirty="0">
              <a:solidFill>
                <a:srgbClr val="00B050"/>
              </a:solidFill>
            </a:endParaRPr>
          </a:p>
        </p:txBody>
      </p:sp>
      <p:sp>
        <p:nvSpPr>
          <p:cNvPr id="23" name="TextBox 22"/>
          <p:cNvSpPr txBox="1"/>
          <p:nvPr/>
        </p:nvSpPr>
        <p:spPr>
          <a:xfrm>
            <a:off x="6488289" y="5860687"/>
            <a:ext cx="2057400" cy="584775"/>
          </a:xfrm>
          <a:prstGeom prst="rect">
            <a:avLst/>
          </a:prstGeom>
          <a:noFill/>
        </p:spPr>
        <p:txBody>
          <a:bodyPr wrap="square" rtlCol="0">
            <a:spAutoFit/>
          </a:bodyPr>
          <a:lstStyle/>
          <a:p>
            <a:r>
              <a:rPr lang="en-US" sz="1600" b="1" dirty="0" smtClean="0">
                <a:solidFill>
                  <a:srgbClr val="7030A0"/>
                </a:solidFill>
              </a:rPr>
              <a:t>Controlled by Centerstone</a:t>
            </a:r>
            <a:endParaRPr lang="en-US" sz="1600" b="1" dirty="0">
              <a:solidFill>
                <a:srgbClr val="7030A0"/>
              </a:solidFill>
            </a:endParaRPr>
          </a:p>
        </p:txBody>
      </p:sp>
      <p:sp>
        <p:nvSpPr>
          <p:cNvPr id="24" name="Left Brace 23"/>
          <p:cNvSpPr/>
          <p:nvPr/>
        </p:nvSpPr>
        <p:spPr>
          <a:xfrm>
            <a:off x="708659" y="2667001"/>
            <a:ext cx="350519" cy="3657600"/>
          </a:xfrm>
          <a:prstGeom prst="leftBrace">
            <a:avLst>
              <a:gd name="adj1" fmla="val 0"/>
              <a:gd name="adj2" fmla="val 50000"/>
            </a:avLst>
          </a:prstGeom>
          <a:ln w="508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p:cNvSpPr txBox="1"/>
          <p:nvPr/>
        </p:nvSpPr>
        <p:spPr>
          <a:xfrm>
            <a:off x="76200" y="4148246"/>
            <a:ext cx="807718" cy="338554"/>
          </a:xfrm>
          <a:prstGeom prst="rect">
            <a:avLst/>
          </a:prstGeom>
          <a:noFill/>
        </p:spPr>
        <p:txBody>
          <a:bodyPr wrap="square" rtlCol="0">
            <a:spAutoFit/>
          </a:bodyPr>
          <a:lstStyle/>
          <a:p>
            <a:r>
              <a:rPr lang="en-US" sz="1600" dirty="0" smtClean="0"/>
              <a:t>E-ROSC</a:t>
            </a:r>
            <a:endParaRPr lang="en-US" sz="1600" dirty="0"/>
          </a:p>
        </p:txBody>
      </p:sp>
      <p:sp>
        <p:nvSpPr>
          <p:cNvPr id="26" name="TextBox 25"/>
          <p:cNvSpPr txBox="1"/>
          <p:nvPr/>
        </p:nvSpPr>
        <p:spPr>
          <a:xfrm>
            <a:off x="76200" y="2170668"/>
            <a:ext cx="807718" cy="338554"/>
          </a:xfrm>
          <a:prstGeom prst="rect">
            <a:avLst/>
          </a:prstGeom>
          <a:noFill/>
        </p:spPr>
        <p:txBody>
          <a:bodyPr wrap="square" rtlCol="0">
            <a:spAutoFit/>
          </a:bodyPr>
          <a:lstStyle/>
          <a:p>
            <a:pPr algn="ctr"/>
            <a:r>
              <a:rPr lang="en-US" sz="1600" dirty="0" smtClean="0"/>
              <a:t>V-REC</a:t>
            </a:r>
            <a:endParaRPr lang="en-US" sz="1600" dirty="0"/>
          </a:p>
        </p:txBody>
      </p:sp>
      <p:sp>
        <p:nvSpPr>
          <p:cNvPr id="27" name="Rectangle 26"/>
          <p:cNvSpPr/>
          <p:nvPr/>
        </p:nvSpPr>
        <p:spPr>
          <a:xfrm>
            <a:off x="1847495" y="2862112"/>
            <a:ext cx="2514600"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Request an Appointment</a:t>
            </a:r>
            <a:endParaRPr lang="en-US" dirty="0"/>
          </a:p>
        </p:txBody>
      </p:sp>
      <p:cxnSp>
        <p:nvCxnSpPr>
          <p:cNvPr id="28" name="Straight Arrow Connector 27"/>
          <p:cNvCxnSpPr/>
          <p:nvPr/>
        </p:nvCxnSpPr>
        <p:spPr>
          <a:xfrm flipH="1">
            <a:off x="4956174" y="3169734"/>
            <a:ext cx="1501070"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479823" y="2914471"/>
            <a:ext cx="2057400" cy="646331"/>
          </a:xfrm>
          <a:prstGeom prst="rect">
            <a:avLst/>
          </a:prstGeom>
          <a:noFill/>
        </p:spPr>
        <p:txBody>
          <a:bodyPr wrap="square" rtlCol="0">
            <a:spAutoFit/>
          </a:bodyPr>
          <a:lstStyle/>
          <a:p>
            <a:r>
              <a:rPr lang="en-US" b="1" dirty="0" smtClean="0">
                <a:solidFill>
                  <a:srgbClr val="FFC000"/>
                </a:solidFill>
              </a:rPr>
              <a:t>Direct Link to Services</a:t>
            </a:r>
            <a:endParaRPr lang="en-US" b="1" dirty="0">
              <a:solidFill>
                <a:srgbClr val="FFC000"/>
              </a:solidFill>
            </a:endParaRPr>
          </a:p>
        </p:txBody>
      </p:sp>
    </p:spTree>
    <p:extLst>
      <p:ext uri="{BB962C8B-B14F-4D97-AF65-F5344CB8AC3E}">
        <p14:creationId xmlns:p14="http://schemas.microsoft.com/office/powerpoint/2010/main" val="1527005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762000"/>
            <a:ext cx="8077200" cy="541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685800" y="3429000"/>
            <a:ext cx="73914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38200" y="838200"/>
            <a:ext cx="7696200" cy="369332"/>
          </a:xfrm>
          <a:prstGeom prst="rect">
            <a:avLst/>
          </a:prstGeom>
          <a:noFill/>
        </p:spPr>
        <p:txBody>
          <a:bodyPr wrap="square" rtlCol="0">
            <a:spAutoFit/>
          </a:bodyPr>
          <a:lstStyle/>
          <a:p>
            <a:pPr algn="ctr"/>
            <a:r>
              <a:rPr lang="en-US" b="1" dirty="0"/>
              <a:t>v</a:t>
            </a:r>
            <a:r>
              <a:rPr lang="en-US" b="1" dirty="0" smtClean="0"/>
              <a:t>-REC (Public Site</a:t>
            </a:r>
            <a:r>
              <a:rPr lang="en-US" b="1" dirty="0" smtClean="0">
                <a:solidFill>
                  <a:schemeClr val="accent3">
                    <a:lumMod val="50000"/>
                  </a:schemeClr>
                </a:solidFill>
              </a:rPr>
              <a:t>)</a:t>
            </a:r>
            <a:endParaRPr lang="en-US" b="1" dirty="0">
              <a:solidFill>
                <a:schemeClr val="accent3">
                  <a:lumMod val="50000"/>
                </a:schemeClr>
              </a:solidFill>
            </a:endParaRPr>
          </a:p>
        </p:txBody>
      </p:sp>
      <p:sp>
        <p:nvSpPr>
          <p:cNvPr id="10" name="TextBox 9"/>
          <p:cNvSpPr txBox="1"/>
          <p:nvPr/>
        </p:nvSpPr>
        <p:spPr>
          <a:xfrm>
            <a:off x="685800" y="1120676"/>
            <a:ext cx="3657600" cy="2585323"/>
          </a:xfrm>
          <a:prstGeom prst="rect">
            <a:avLst/>
          </a:prstGeom>
          <a:noFill/>
        </p:spPr>
        <p:txBody>
          <a:bodyPr wrap="square" rtlCol="0">
            <a:spAutoFit/>
          </a:bodyPr>
          <a:lstStyle/>
          <a:p>
            <a:pPr marL="285750" indent="-285750">
              <a:buClr>
                <a:srgbClr val="002060"/>
              </a:buClr>
              <a:buFont typeface="Wingdings" pitchFamily="2" charset="2"/>
              <a:buChar char="ü"/>
            </a:pPr>
            <a:r>
              <a:rPr lang="en-US" dirty="0" smtClean="0">
                <a:solidFill>
                  <a:srgbClr val="002060"/>
                </a:solidFill>
              </a:rPr>
              <a:t>Public Calendar</a:t>
            </a:r>
          </a:p>
          <a:p>
            <a:pPr marL="285750" indent="-285750">
              <a:buClr>
                <a:srgbClr val="002060"/>
              </a:buClr>
              <a:buFont typeface="Wingdings" pitchFamily="2" charset="2"/>
              <a:buChar char="ü"/>
            </a:pPr>
            <a:r>
              <a:rPr lang="en-US" dirty="0" smtClean="0">
                <a:solidFill>
                  <a:srgbClr val="002060"/>
                </a:solidFill>
              </a:rPr>
              <a:t>Announcements</a:t>
            </a:r>
          </a:p>
          <a:p>
            <a:pPr marL="285750" indent="-285750">
              <a:buClr>
                <a:srgbClr val="002060"/>
              </a:buClr>
              <a:buFont typeface="Wingdings" pitchFamily="2" charset="2"/>
              <a:buChar char="ü"/>
            </a:pPr>
            <a:r>
              <a:rPr lang="en-US" dirty="0" smtClean="0">
                <a:solidFill>
                  <a:srgbClr val="002060"/>
                </a:solidFill>
              </a:rPr>
              <a:t>Community Resources</a:t>
            </a:r>
          </a:p>
          <a:p>
            <a:pPr marL="285750" indent="-285750">
              <a:buClr>
                <a:srgbClr val="002060"/>
              </a:buClr>
              <a:buFont typeface="Wingdings" pitchFamily="2" charset="2"/>
              <a:buChar char="ü"/>
            </a:pPr>
            <a:r>
              <a:rPr lang="en-US" dirty="0" smtClean="0">
                <a:solidFill>
                  <a:srgbClr val="002060"/>
                </a:solidFill>
              </a:rPr>
              <a:t>Our View / What we Provide</a:t>
            </a:r>
          </a:p>
          <a:p>
            <a:pPr marL="285750" indent="-285750">
              <a:buClr>
                <a:srgbClr val="002060"/>
              </a:buClr>
              <a:buFont typeface="Wingdings" pitchFamily="2" charset="2"/>
              <a:buChar char="ü"/>
            </a:pPr>
            <a:r>
              <a:rPr lang="en-US" dirty="0" smtClean="0">
                <a:solidFill>
                  <a:srgbClr val="002060"/>
                </a:solidFill>
              </a:rPr>
              <a:t>Real Recovery</a:t>
            </a:r>
          </a:p>
          <a:p>
            <a:pPr marL="285750" indent="-285750">
              <a:buClr>
                <a:srgbClr val="002060"/>
              </a:buClr>
              <a:buFont typeface="Wingdings" pitchFamily="2" charset="2"/>
              <a:buChar char="ü"/>
            </a:pPr>
            <a:r>
              <a:rPr lang="en-US" dirty="0" smtClean="0">
                <a:solidFill>
                  <a:srgbClr val="002060"/>
                </a:solidFill>
              </a:rPr>
              <a:t>Gallery</a:t>
            </a:r>
          </a:p>
          <a:p>
            <a:pPr marL="285750" indent="-285750">
              <a:buClr>
                <a:srgbClr val="002060"/>
              </a:buClr>
              <a:buFont typeface="Wingdings" pitchFamily="2" charset="2"/>
              <a:buChar char="ü"/>
            </a:pPr>
            <a:r>
              <a:rPr lang="en-US" dirty="0" smtClean="0">
                <a:solidFill>
                  <a:srgbClr val="002060"/>
                </a:solidFill>
              </a:rPr>
              <a:t>The Rec Fam</a:t>
            </a:r>
            <a:r>
              <a:rPr lang="en-US" dirty="0" smtClean="0"/>
              <a:t>ily</a:t>
            </a:r>
          </a:p>
          <a:p>
            <a:pPr marL="285750" indent="-285750">
              <a:buClr>
                <a:srgbClr val="002060"/>
              </a:buClr>
              <a:buFont typeface="Wingdings" pitchFamily="2" charset="2"/>
              <a:buChar char="ü"/>
            </a:pPr>
            <a:r>
              <a:rPr lang="en-US" dirty="0" smtClean="0">
                <a:solidFill>
                  <a:srgbClr val="002060"/>
                </a:solidFill>
              </a:rPr>
              <a:t>About</a:t>
            </a:r>
          </a:p>
          <a:p>
            <a:pPr marL="285750" indent="-285750">
              <a:buFont typeface="Arial" pitchFamily="34" charset="0"/>
              <a:buChar char="•"/>
            </a:pPr>
            <a:endParaRPr lang="en-US" dirty="0"/>
          </a:p>
        </p:txBody>
      </p:sp>
      <p:sp>
        <p:nvSpPr>
          <p:cNvPr id="45" name="TextBox 44"/>
          <p:cNvSpPr txBox="1"/>
          <p:nvPr/>
        </p:nvSpPr>
        <p:spPr>
          <a:xfrm>
            <a:off x="4267200" y="1143000"/>
            <a:ext cx="3657600" cy="2862322"/>
          </a:xfrm>
          <a:prstGeom prst="rect">
            <a:avLst/>
          </a:prstGeom>
          <a:noFill/>
        </p:spPr>
        <p:txBody>
          <a:bodyPr wrap="square" rtlCol="0">
            <a:spAutoFit/>
          </a:bodyPr>
          <a:lstStyle/>
          <a:p>
            <a:pPr marL="285750" indent="-285750">
              <a:buClr>
                <a:srgbClr val="002060"/>
              </a:buClr>
              <a:buFont typeface="Wingdings" pitchFamily="2" charset="2"/>
              <a:buChar char="ü"/>
            </a:pPr>
            <a:r>
              <a:rPr lang="en-US" dirty="0" smtClean="0">
                <a:solidFill>
                  <a:srgbClr val="002060"/>
                </a:solidFill>
              </a:rPr>
              <a:t>Moderated Discussion</a:t>
            </a:r>
          </a:p>
          <a:p>
            <a:pPr marL="285750" indent="-285750">
              <a:buClr>
                <a:srgbClr val="002060"/>
              </a:buClr>
              <a:buFont typeface="Wingdings" pitchFamily="2" charset="2"/>
              <a:buChar char="ü"/>
            </a:pPr>
            <a:r>
              <a:rPr lang="en-US" dirty="0" smtClean="0">
                <a:solidFill>
                  <a:srgbClr val="002060"/>
                </a:solidFill>
              </a:rPr>
              <a:t>Live Chat (with a Recovery Coach or volunteer)</a:t>
            </a:r>
          </a:p>
          <a:p>
            <a:pPr marL="285750" indent="-285750">
              <a:buClr>
                <a:srgbClr val="002060"/>
              </a:buClr>
              <a:buFont typeface="Wingdings" pitchFamily="2" charset="2"/>
              <a:buChar char="ü"/>
            </a:pPr>
            <a:r>
              <a:rPr lang="en-US" dirty="0" smtClean="0">
                <a:solidFill>
                  <a:srgbClr val="002060"/>
                </a:solidFill>
              </a:rPr>
              <a:t>Request an appointment</a:t>
            </a:r>
          </a:p>
          <a:p>
            <a:pPr marL="285750" indent="-285750">
              <a:buClr>
                <a:srgbClr val="002060"/>
              </a:buClr>
              <a:buFont typeface="Wingdings" pitchFamily="2" charset="2"/>
              <a:buChar char="ü"/>
            </a:pPr>
            <a:r>
              <a:rPr lang="en-US" dirty="0" smtClean="0">
                <a:solidFill>
                  <a:srgbClr val="002060"/>
                </a:solidFill>
              </a:rPr>
              <a:t>Addicted / Need Help?</a:t>
            </a:r>
          </a:p>
          <a:p>
            <a:pPr marL="285750" indent="-285750">
              <a:buClr>
                <a:srgbClr val="002060"/>
              </a:buClr>
              <a:buFont typeface="Wingdings" pitchFamily="2" charset="2"/>
              <a:buChar char="ü"/>
            </a:pPr>
            <a:r>
              <a:rPr lang="en-US" dirty="0" smtClean="0">
                <a:solidFill>
                  <a:srgbClr val="002060"/>
                </a:solidFill>
              </a:rPr>
              <a:t>Terms of Service and Privacy Policy</a:t>
            </a:r>
          </a:p>
          <a:p>
            <a:pPr marL="285750" indent="-285750">
              <a:buClr>
                <a:srgbClr val="002060"/>
              </a:buClr>
              <a:buFont typeface="Wingdings" pitchFamily="2" charset="2"/>
              <a:buChar char="ü"/>
            </a:pPr>
            <a:r>
              <a:rPr lang="en-US" dirty="0" smtClean="0">
                <a:solidFill>
                  <a:srgbClr val="002060"/>
                </a:solidFill>
              </a:rPr>
              <a:t>Code of Conduct</a:t>
            </a:r>
          </a:p>
          <a:p>
            <a:pPr marL="285750" indent="-285750">
              <a:buFont typeface="Arial" pitchFamily="34" charset="0"/>
              <a:buChar char="•"/>
            </a:pPr>
            <a:endParaRPr lang="en-US" dirty="0" smtClean="0"/>
          </a:p>
          <a:p>
            <a:pPr marL="285750" indent="-285750">
              <a:buFont typeface="Arial" pitchFamily="34" charset="0"/>
              <a:buChar char="•"/>
            </a:pPr>
            <a:endParaRPr lang="en-US" dirty="0"/>
          </a:p>
        </p:txBody>
      </p:sp>
      <p:cxnSp>
        <p:nvCxnSpPr>
          <p:cNvPr id="47" name="Straight Connector 46"/>
          <p:cNvCxnSpPr/>
          <p:nvPr/>
        </p:nvCxnSpPr>
        <p:spPr>
          <a:xfrm flipV="1">
            <a:off x="4267200" y="4191000"/>
            <a:ext cx="0" cy="1828800"/>
          </a:xfrm>
          <a:prstGeom prst="line">
            <a:avLst/>
          </a:prstGeom>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457200" y="3505200"/>
            <a:ext cx="7696200" cy="369332"/>
          </a:xfrm>
          <a:prstGeom prst="rect">
            <a:avLst/>
          </a:prstGeom>
          <a:noFill/>
        </p:spPr>
        <p:txBody>
          <a:bodyPr wrap="square" rtlCol="0">
            <a:spAutoFit/>
          </a:bodyPr>
          <a:lstStyle/>
          <a:p>
            <a:pPr algn="ctr"/>
            <a:r>
              <a:rPr lang="en-US" b="1" dirty="0"/>
              <a:t>e</a:t>
            </a:r>
            <a:r>
              <a:rPr lang="en-US" b="1" dirty="0" smtClean="0"/>
              <a:t>-ROSC Recovery Center (Private Site)</a:t>
            </a:r>
            <a:endParaRPr lang="en-US" b="1" dirty="0"/>
          </a:p>
        </p:txBody>
      </p:sp>
      <p:sp>
        <p:nvSpPr>
          <p:cNvPr id="58" name="TextBox 57"/>
          <p:cNvSpPr txBox="1"/>
          <p:nvPr/>
        </p:nvSpPr>
        <p:spPr>
          <a:xfrm>
            <a:off x="457200" y="3810000"/>
            <a:ext cx="3733800" cy="646331"/>
          </a:xfrm>
          <a:prstGeom prst="rect">
            <a:avLst/>
          </a:prstGeom>
          <a:noFill/>
        </p:spPr>
        <p:txBody>
          <a:bodyPr wrap="square" rtlCol="0">
            <a:spAutoFit/>
          </a:bodyPr>
          <a:lstStyle/>
          <a:p>
            <a:pPr algn="ctr"/>
            <a:r>
              <a:rPr lang="en-US" b="1" dirty="0" smtClean="0"/>
              <a:t>Recovery Tools </a:t>
            </a:r>
          </a:p>
          <a:p>
            <a:pPr algn="ctr"/>
            <a:r>
              <a:rPr lang="en-US" b="1" dirty="0" smtClean="0"/>
              <a:t>(Centerstone controlled)</a:t>
            </a:r>
            <a:endParaRPr lang="en-US" b="1" dirty="0"/>
          </a:p>
        </p:txBody>
      </p:sp>
      <p:sp>
        <p:nvSpPr>
          <p:cNvPr id="59" name="TextBox 58"/>
          <p:cNvSpPr txBox="1"/>
          <p:nvPr/>
        </p:nvSpPr>
        <p:spPr>
          <a:xfrm>
            <a:off x="4267200" y="3810000"/>
            <a:ext cx="4038600" cy="646331"/>
          </a:xfrm>
          <a:prstGeom prst="rect">
            <a:avLst/>
          </a:prstGeom>
          <a:noFill/>
        </p:spPr>
        <p:txBody>
          <a:bodyPr wrap="square" rtlCol="0">
            <a:spAutoFit/>
          </a:bodyPr>
          <a:lstStyle/>
          <a:p>
            <a:pPr algn="ctr"/>
            <a:r>
              <a:rPr lang="en-US" b="1" dirty="0" smtClean="0"/>
              <a:t>My Personal Health Record</a:t>
            </a:r>
          </a:p>
          <a:p>
            <a:pPr algn="ctr"/>
            <a:r>
              <a:rPr lang="en-US" b="1" dirty="0" smtClean="0"/>
              <a:t>(Participant controlled)</a:t>
            </a:r>
            <a:endParaRPr lang="en-US" b="1" dirty="0"/>
          </a:p>
        </p:txBody>
      </p:sp>
      <p:sp>
        <p:nvSpPr>
          <p:cNvPr id="60" name="TextBox 59"/>
          <p:cNvSpPr txBox="1"/>
          <p:nvPr/>
        </p:nvSpPr>
        <p:spPr>
          <a:xfrm>
            <a:off x="685800" y="4397276"/>
            <a:ext cx="3657600" cy="2308324"/>
          </a:xfrm>
          <a:prstGeom prst="rect">
            <a:avLst/>
          </a:prstGeom>
          <a:noFill/>
        </p:spPr>
        <p:txBody>
          <a:bodyPr wrap="square" rtlCol="0">
            <a:spAutoFit/>
          </a:bodyPr>
          <a:lstStyle/>
          <a:p>
            <a:pPr marL="285750" indent="-285750">
              <a:buClr>
                <a:srgbClr val="002060"/>
              </a:buClr>
              <a:buFont typeface="Wingdings" pitchFamily="2" charset="2"/>
              <a:buChar char="ü"/>
            </a:pPr>
            <a:r>
              <a:rPr lang="en-US" dirty="0" smtClean="0">
                <a:solidFill>
                  <a:srgbClr val="002060"/>
                </a:solidFill>
              </a:rPr>
              <a:t>Recovery Plan</a:t>
            </a:r>
          </a:p>
          <a:p>
            <a:pPr marL="285750" indent="-285750">
              <a:buClr>
                <a:srgbClr val="002060"/>
              </a:buClr>
              <a:buFont typeface="Wingdings" pitchFamily="2" charset="2"/>
              <a:buChar char="ü"/>
            </a:pPr>
            <a:r>
              <a:rPr lang="en-US" dirty="0" smtClean="0">
                <a:solidFill>
                  <a:srgbClr val="002060"/>
                </a:solidFill>
              </a:rPr>
              <a:t>Weekly Update</a:t>
            </a:r>
          </a:p>
          <a:p>
            <a:pPr marL="285750" indent="-285750">
              <a:buClr>
                <a:srgbClr val="002060"/>
              </a:buClr>
              <a:buFont typeface="Wingdings" pitchFamily="2" charset="2"/>
              <a:buChar char="ü"/>
            </a:pPr>
            <a:r>
              <a:rPr lang="en-US" dirty="0" smtClean="0">
                <a:solidFill>
                  <a:srgbClr val="002060"/>
                </a:solidFill>
              </a:rPr>
              <a:t>Secure Message Center</a:t>
            </a:r>
          </a:p>
          <a:p>
            <a:pPr marL="285750" indent="-285750">
              <a:buClr>
                <a:srgbClr val="002060"/>
              </a:buClr>
              <a:buFont typeface="Wingdings" pitchFamily="2" charset="2"/>
              <a:buChar char="ü"/>
            </a:pPr>
            <a:r>
              <a:rPr lang="en-US" dirty="0" smtClean="0">
                <a:solidFill>
                  <a:srgbClr val="002060"/>
                </a:solidFill>
              </a:rPr>
              <a:t>Personal Calendar</a:t>
            </a:r>
          </a:p>
          <a:p>
            <a:pPr marL="285750" indent="-285750">
              <a:buClr>
                <a:srgbClr val="002060"/>
              </a:buClr>
              <a:buFont typeface="Wingdings" pitchFamily="2" charset="2"/>
              <a:buChar char="ü"/>
            </a:pPr>
            <a:r>
              <a:rPr lang="en-US" dirty="0" smtClean="0">
                <a:solidFill>
                  <a:srgbClr val="002060"/>
                </a:solidFill>
              </a:rPr>
              <a:t>Recovery Capital Scale</a:t>
            </a:r>
          </a:p>
          <a:p>
            <a:pPr marL="285750" indent="-285750">
              <a:buClr>
                <a:srgbClr val="002060"/>
              </a:buClr>
              <a:buFont typeface="Wingdings" pitchFamily="2" charset="2"/>
              <a:buChar char="ü"/>
            </a:pPr>
            <a:endParaRPr lang="en-US" dirty="0" smtClean="0"/>
          </a:p>
          <a:p>
            <a:pPr marL="285750" indent="-285750">
              <a:buClr>
                <a:srgbClr val="002060"/>
              </a:buClr>
              <a:buFont typeface="Wingdings" pitchFamily="2" charset="2"/>
              <a:buChar char="ü"/>
            </a:pPr>
            <a:endParaRPr lang="en-US" dirty="0" smtClean="0"/>
          </a:p>
          <a:p>
            <a:pPr marL="285750" indent="-285750">
              <a:buFont typeface="Arial" pitchFamily="34" charset="0"/>
              <a:buChar char="•"/>
            </a:pPr>
            <a:endParaRPr lang="en-US" dirty="0"/>
          </a:p>
        </p:txBody>
      </p:sp>
      <p:sp>
        <p:nvSpPr>
          <p:cNvPr id="61" name="TextBox 60"/>
          <p:cNvSpPr txBox="1"/>
          <p:nvPr/>
        </p:nvSpPr>
        <p:spPr>
          <a:xfrm>
            <a:off x="4343400" y="4304632"/>
            <a:ext cx="2286000" cy="2585323"/>
          </a:xfrm>
          <a:prstGeom prst="rect">
            <a:avLst/>
          </a:prstGeom>
          <a:noFill/>
        </p:spPr>
        <p:txBody>
          <a:bodyPr wrap="square" rtlCol="0">
            <a:spAutoFit/>
          </a:bodyPr>
          <a:lstStyle/>
          <a:p>
            <a:pPr marL="285750" indent="-285750">
              <a:buClr>
                <a:srgbClr val="002060"/>
              </a:buClr>
              <a:buFont typeface="Wingdings" pitchFamily="2" charset="2"/>
              <a:buChar char="ü"/>
            </a:pPr>
            <a:r>
              <a:rPr lang="en-US" dirty="0" smtClean="0">
                <a:solidFill>
                  <a:srgbClr val="002060"/>
                </a:solidFill>
              </a:rPr>
              <a:t>Medications</a:t>
            </a:r>
          </a:p>
          <a:p>
            <a:pPr marL="285750" indent="-285750">
              <a:buClr>
                <a:srgbClr val="002060"/>
              </a:buClr>
              <a:buFont typeface="Wingdings" pitchFamily="2" charset="2"/>
              <a:buChar char="ü"/>
            </a:pPr>
            <a:r>
              <a:rPr lang="en-US" dirty="0" smtClean="0">
                <a:solidFill>
                  <a:srgbClr val="002060"/>
                </a:solidFill>
              </a:rPr>
              <a:t>Conditions</a:t>
            </a:r>
          </a:p>
          <a:p>
            <a:pPr marL="285750" indent="-285750">
              <a:buClr>
                <a:srgbClr val="002060"/>
              </a:buClr>
              <a:buFont typeface="Wingdings" pitchFamily="2" charset="2"/>
              <a:buChar char="ü"/>
            </a:pPr>
            <a:r>
              <a:rPr lang="en-US" dirty="0" smtClean="0">
                <a:solidFill>
                  <a:srgbClr val="002060"/>
                </a:solidFill>
              </a:rPr>
              <a:t>Allergies</a:t>
            </a:r>
          </a:p>
          <a:p>
            <a:pPr marL="285750" indent="-285750">
              <a:buClr>
                <a:srgbClr val="002060"/>
              </a:buClr>
              <a:buFont typeface="Wingdings" pitchFamily="2" charset="2"/>
              <a:buChar char="ü"/>
            </a:pPr>
            <a:r>
              <a:rPr lang="en-US" dirty="0" smtClean="0">
                <a:solidFill>
                  <a:srgbClr val="002060"/>
                </a:solidFill>
              </a:rPr>
              <a:t>Immunizations</a:t>
            </a:r>
          </a:p>
          <a:p>
            <a:pPr marL="285750" indent="-285750">
              <a:buClr>
                <a:srgbClr val="002060"/>
              </a:buClr>
              <a:buFont typeface="Wingdings" pitchFamily="2" charset="2"/>
              <a:buChar char="ü"/>
            </a:pPr>
            <a:r>
              <a:rPr lang="en-US" dirty="0" smtClean="0">
                <a:solidFill>
                  <a:srgbClr val="002060"/>
                </a:solidFill>
              </a:rPr>
              <a:t>Apt Notes</a:t>
            </a:r>
          </a:p>
          <a:p>
            <a:pPr marL="285750" indent="-285750">
              <a:buClr>
                <a:srgbClr val="002060"/>
              </a:buClr>
              <a:buFont typeface="Wingdings" pitchFamily="2" charset="2"/>
              <a:buChar char="ü"/>
            </a:pPr>
            <a:r>
              <a:rPr lang="en-US" dirty="0" smtClean="0">
                <a:solidFill>
                  <a:srgbClr val="002060"/>
                </a:solidFill>
              </a:rPr>
              <a:t>Procedures</a:t>
            </a:r>
          </a:p>
          <a:p>
            <a:pPr marL="285750" indent="-285750">
              <a:buClr>
                <a:srgbClr val="002060"/>
              </a:buClr>
              <a:buFont typeface="Wingdings" pitchFamily="2" charset="2"/>
              <a:buChar char="ü"/>
            </a:pPr>
            <a:endParaRPr lang="en-US" dirty="0" smtClean="0"/>
          </a:p>
          <a:p>
            <a:pPr marL="285750" indent="-285750">
              <a:buClr>
                <a:srgbClr val="002060"/>
              </a:buClr>
              <a:buFont typeface="Wingdings" pitchFamily="2" charset="2"/>
              <a:buChar char="ü"/>
            </a:pPr>
            <a:endParaRPr lang="en-US" dirty="0" smtClean="0"/>
          </a:p>
          <a:p>
            <a:pPr marL="285750" indent="-285750">
              <a:buFont typeface="Arial" pitchFamily="34" charset="0"/>
              <a:buChar char="•"/>
            </a:pPr>
            <a:endParaRPr lang="en-US" dirty="0"/>
          </a:p>
        </p:txBody>
      </p:sp>
      <p:sp>
        <p:nvSpPr>
          <p:cNvPr id="64" name="TextBox 63"/>
          <p:cNvSpPr txBox="1"/>
          <p:nvPr/>
        </p:nvSpPr>
        <p:spPr>
          <a:xfrm>
            <a:off x="6248400" y="4343400"/>
            <a:ext cx="2286000" cy="2585323"/>
          </a:xfrm>
          <a:prstGeom prst="rect">
            <a:avLst/>
          </a:prstGeom>
          <a:noFill/>
        </p:spPr>
        <p:txBody>
          <a:bodyPr wrap="square" rtlCol="0">
            <a:spAutoFit/>
          </a:bodyPr>
          <a:lstStyle/>
          <a:p>
            <a:pPr marL="285750" indent="-285750">
              <a:buClr>
                <a:srgbClr val="002060"/>
              </a:buClr>
              <a:buFont typeface="Wingdings" pitchFamily="2" charset="2"/>
              <a:buChar char="ü"/>
            </a:pPr>
            <a:r>
              <a:rPr lang="en-US" dirty="0" smtClean="0">
                <a:solidFill>
                  <a:srgbClr val="002060"/>
                </a:solidFill>
              </a:rPr>
              <a:t>Notifications</a:t>
            </a:r>
          </a:p>
          <a:p>
            <a:pPr marL="285750" indent="-285750">
              <a:buClr>
                <a:srgbClr val="002060"/>
              </a:buClr>
              <a:buFont typeface="Wingdings" pitchFamily="2" charset="2"/>
              <a:buChar char="ü"/>
            </a:pPr>
            <a:r>
              <a:rPr lang="en-US" dirty="0" smtClean="0">
                <a:solidFill>
                  <a:srgbClr val="002060"/>
                </a:solidFill>
              </a:rPr>
              <a:t>Providers</a:t>
            </a:r>
          </a:p>
          <a:p>
            <a:pPr marL="285750" indent="-285750">
              <a:buClr>
                <a:srgbClr val="002060"/>
              </a:buClr>
              <a:buFont typeface="Wingdings" pitchFamily="2" charset="2"/>
              <a:buChar char="ü"/>
            </a:pPr>
            <a:r>
              <a:rPr lang="en-US" dirty="0" smtClean="0">
                <a:solidFill>
                  <a:srgbClr val="002060"/>
                </a:solidFill>
              </a:rPr>
              <a:t>Procedures</a:t>
            </a:r>
          </a:p>
          <a:p>
            <a:pPr marL="285750" indent="-285750">
              <a:buClr>
                <a:srgbClr val="002060"/>
              </a:buClr>
              <a:buFont typeface="Wingdings" pitchFamily="2" charset="2"/>
              <a:buChar char="ü"/>
            </a:pPr>
            <a:r>
              <a:rPr lang="en-US" dirty="0" smtClean="0">
                <a:solidFill>
                  <a:srgbClr val="002060"/>
                </a:solidFill>
              </a:rPr>
              <a:t>Observations</a:t>
            </a:r>
          </a:p>
          <a:p>
            <a:pPr marL="285750" indent="-285750">
              <a:buClr>
                <a:srgbClr val="002060"/>
              </a:buClr>
              <a:buFont typeface="Wingdings" pitchFamily="2" charset="2"/>
              <a:buChar char="ü"/>
            </a:pPr>
            <a:r>
              <a:rPr lang="en-US" dirty="0" smtClean="0">
                <a:solidFill>
                  <a:srgbClr val="002060"/>
                </a:solidFill>
              </a:rPr>
              <a:t>Emergency info</a:t>
            </a:r>
          </a:p>
          <a:p>
            <a:pPr marL="285750" indent="-285750">
              <a:buClr>
                <a:srgbClr val="002060"/>
              </a:buClr>
              <a:buFont typeface="Wingdings" pitchFamily="2" charset="2"/>
              <a:buChar char="ü"/>
            </a:pPr>
            <a:r>
              <a:rPr lang="en-US" dirty="0" smtClean="0">
                <a:solidFill>
                  <a:srgbClr val="002060"/>
                </a:solidFill>
              </a:rPr>
              <a:t>Tools</a:t>
            </a:r>
          </a:p>
          <a:p>
            <a:pPr marL="285750" indent="-285750">
              <a:buClr>
                <a:srgbClr val="002060"/>
              </a:buClr>
              <a:buFont typeface="Wingdings" pitchFamily="2" charset="2"/>
              <a:buChar char="ü"/>
            </a:pPr>
            <a:endParaRPr lang="en-US" dirty="0" smtClean="0"/>
          </a:p>
          <a:p>
            <a:pPr marL="285750" indent="-285750">
              <a:buClr>
                <a:srgbClr val="002060"/>
              </a:buClr>
              <a:buFont typeface="Wingdings" pitchFamily="2" charset="2"/>
              <a:buChar char="ü"/>
            </a:pPr>
            <a:endParaRPr lang="en-US" dirty="0" smtClean="0"/>
          </a:p>
          <a:p>
            <a:pPr marL="285750" indent="-285750">
              <a:buFont typeface="Arial" pitchFamily="34" charset="0"/>
              <a:buChar char="•"/>
            </a:pPr>
            <a:endParaRPr lang="en-US" dirty="0"/>
          </a:p>
        </p:txBody>
      </p:sp>
      <p:sp>
        <p:nvSpPr>
          <p:cNvPr id="15" name="Title 1"/>
          <p:cNvSpPr>
            <a:spLocks noGrp="1"/>
          </p:cNvSpPr>
          <p:nvPr>
            <p:ph type="title"/>
          </p:nvPr>
        </p:nvSpPr>
        <p:spPr>
          <a:xfrm>
            <a:off x="609600" y="-152400"/>
            <a:ext cx="7620000" cy="1143000"/>
          </a:xfrm>
        </p:spPr>
        <p:txBody>
          <a:bodyPr>
            <a:normAutofit/>
          </a:bodyPr>
          <a:lstStyle/>
          <a:p>
            <a:r>
              <a:rPr lang="en-US" sz="4000" dirty="0" smtClean="0">
                <a:solidFill>
                  <a:srgbClr val="002060"/>
                </a:solidFill>
              </a:rPr>
              <a:t>The 3 Domains of v-Recover.com</a:t>
            </a:r>
            <a:endParaRPr lang="en-US" sz="4000" dirty="0">
              <a:solidFill>
                <a:srgbClr val="002060"/>
              </a:solidFill>
            </a:endParaRPr>
          </a:p>
        </p:txBody>
      </p:sp>
    </p:spTree>
    <p:extLst>
      <p:ext uri="{BB962C8B-B14F-4D97-AF65-F5344CB8AC3E}">
        <p14:creationId xmlns:p14="http://schemas.microsoft.com/office/powerpoint/2010/main" val="9509025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886200" y="999114"/>
            <a:ext cx="4404665" cy="1207830"/>
            <a:chOff x="4043368" y="1126549"/>
            <a:chExt cx="4507571" cy="1397018"/>
          </a:xfrm>
        </p:grpSpPr>
        <p:pic>
          <p:nvPicPr>
            <p:cNvPr id="103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11774" y="1126549"/>
              <a:ext cx="939165" cy="1397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43368" y="1128122"/>
              <a:ext cx="1143000" cy="1321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4511" y="1200118"/>
              <a:ext cx="1007775" cy="1158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 name="Cloud"/>
          <p:cNvSpPr>
            <a:spLocks noChangeAspect="1" noEditPoints="1" noChangeArrowheads="1"/>
          </p:cNvSpPr>
          <p:nvPr/>
        </p:nvSpPr>
        <p:spPr bwMode="auto">
          <a:xfrm>
            <a:off x="3713018" y="2221174"/>
            <a:ext cx="5213778" cy="73480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206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9" name="TextBox 8"/>
          <p:cNvSpPr txBox="1"/>
          <p:nvPr/>
        </p:nvSpPr>
        <p:spPr>
          <a:xfrm>
            <a:off x="4080387" y="2422357"/>
            <a:ext cx="4704736" cy="369332"/>
          </a:xfrm>
          <a:prstGeom prst="rect">
            <a:avLst/>
          </a:prstGeom>
          <a:noFill/>
        </p:spPr>
        <p:txBody>
          <a:bodyPr wrap="square" rtlCol="0">
            <a:spAutoFit/>
          </a:bodyPr>
          <a:lstStyle/>
          <a:p>
            <a:pPr algn="ctr"/>
            <a:r>
              <a:rPr lang="en-US" b="1" dirty="0" smtClean="0">
                <a:solidFill>
                  <a:srgbClr val="002060"/>
                </a:solidFill>
              </a:rPr>
              <a:t>Health Information Exchange</a:t>
            </a:r>
            <a:endParaRPr lang="en-US" b="1" dirty="0">
              <a:solidFill>
                <a:srgbClr val="002060"/>
              </a:solidFill>
            </a:endParaRPr>
          </a:p>
        </p:txBody>
      </p:sp>
      <p:pic>
        <p:nvPicPr>
          <p:cNvPr id="1039" name="Picture 1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5400" y="5848580"/>
            <a:ext cx="2064294" cy="72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29"/>
          <p:cNvSpPr txBox="1"/>
          <p:nvPr/>
        </p:nvSpPr>
        <p:spPr>
          <a:xfrm>
            <a:off x="113176" y="5002864"/>
            <a:ext cx="3052916" cy="338554"/>
          </a:xfrm>
          <a:prstGeom prst="rect">
            <a:avLst/>
          </a:prstGeom>
          <a:noFill/>
        </p:spPr>
        <p:txBody>
          <a:bodyPr wrap="square" rtlCol="0">
            <a:spAutoFit/>
          </a:bodyPr>
          <a:lstStyle/>
          <a:p>
            <a:pPr algn="ctr"/>
            <a:r>
              <a:rPr lang="en-US" sz="1600" b="1" dirty="0" smtClean="0">
                <a:solidFill>
                  <a:srgbClr val="002060"/>
                </a:solidFill>
              </a:rPr>
              <a:t>Standard BAA Provisions</a:t>
            </a:r>
            <a:endParaRPr lang="en-US" sz="1600" b="1" dirty="0">
              <a:solidFill>
                <a:srgbClr val="002060"/>
              </a:solidFill>
            </a:endParaRPr>
          </a:p>
        </p:txBody>
      </p:sp>
      <p:pic>
        <p:nvPicPr>
          <p:cNvPr id="1060" name="Picture 3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6280" y="5526442"/>
            <a:ext cx="838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4" name="Picture 4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5765036" y="3191918"/>
            <a:ext cx="882039" cy="372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3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8085345">
            <a:off x="3410355" y="1019869"/>
            <a:ext cx="366708" cy="3821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4952" y="3241964"/>
            <a:ext cx="2776121" cy="1747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1" name="Picture 3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813212">
            <a:off x="1823097" y="1985842"/>
            <a:ext cx="366708" cy="1280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19600" y="3747222"/>
            <a:ext cx="3591728" cy="644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000750" y="4743738"/>
            <a:ext cx="323850" cy="127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4724400" y="4419600"/>
            <a:ext cx="3052916" cy="338554"/>
          </a:xfrm>
          <a:prstGeom prst="rect">
            <a:avLst/>
          </a:prstGeom>
          <a:noFill/>
        </p:spPr>
        <p:txBody>
          <a:bodyPr wrap="square" rtlCol="0">
            <a:spAutoFit/>
          </a:bodyPr>
          <a:lstStyle/>
          <a:p>
            <a:pPr algn="ctr"/>
            <a:r>
              <a:rPr lang="en-US" sz="1600" b="1" dirty="0" smtClean="0">
                <a:solidFill>
                  <a:srgbClr val="002060"/>
                </a:solidFill>
              </a:rPr>
              <a:t>Modified BAA Provisions</a:t>
            </a:r>
            <a:endParaRPr lang="en-US" sz="1600" b="1" dirty="0">
              <a:solidFill>
                <a:srgbClr val="002060"/>
              </a:solidFill>
            </a:endParaRPr>
          </a:p>
        </p:txBody>
      </p:sp>
      <p:pic>
        <p:nvPicPr>
          <p:cNvPr id="2"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66800" y="1066800"/>
            <a:ext cx="20955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itle 1"/>
          <p:cNvSpPr txBox="1">
            <a:spLocks/>
          </p:cNvSpPr>
          <p:nvPr/>
        </p:nvSpPr>
        <p:spPr>
          <a:xfrm>
            <a:off x="457200" y="274638"/>
            <a:ext cx="7620000" cy="114300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4000" dirty="0" smtClean="0">
                <a:solidFill>
                  <a:srgbClr val="002060"/>
                </a:solidFill>
              </a:rPr>
              <a:t>E-ROSC Environment Overview</a:t>
            </a:r>
            <a:endParaRPr lang="en-US" sz="4000" dirty="0">
              <a:solidFill>
                <a:srgbClr val="002060"/>
              </a:solidFill>
            </a:endParaRPr>
          </a:p>
        </p:txBody>
      </p:sp>
    </p:spTree>
    <p:extLst>
      <p:ext uri="{BB962C8B-B14F-4D97-AF65-F5344CB8AC3E}">
        <p14:creationId xmlns:p14="http://schemas.microsoft.com/office/powerpoint/2010/main" val="983600624"/>
      </p:ext>
    </p:extLst>
  </p:cSld>
  <p:clrMapOvr>
    <a:masterClrMapping/>
  </p:clrMapOvr>
  <mc:AlternateContent xmlns:mc="http://schemas.openxmlformats.org/markup-compatibility/2006" xmlns:p14="http://schemas.microsoft.com/office/powerpoint/2010/main">
    <mc:Choice Requires="p14">
      <p:transition spd="slow" p14:dur="2000" advTm="57822"/>
    </mc:Choice>
    <mc:Fallback xmlns="">
      <p:transition spd="slow" advTm="57822"/>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002060"/>
                </a:solidFill>
              </a:rPr>
              <a:t>The 3 Domains of v-Recover.com</a:t>
            </a:r>
            <a:endParaRPr lang="en-US" sz="4000" dirty="0">
              <a:solidFill>
                <a:srgbClr val="002060"/>
              </a:solidFill>
            </a:endParaRPr>
          </a:p>
        </p:txBody>
      </p:sp>
      <p:sp>
        <p:nvSpPr>
          <p:cNvPr id="4" name="Flowchart: Process 3"/>
          <p:cNvSpPr/>
          <p:nvPr/>
        </p:nvSpPr>
        <p:spPr>
          <a:xfrm>
            <a:off x="152400" y="1295400"/>
            <a:ext cx="8153400" cy="533400"/>
          </a:xfrm>
          <a:prstGeom prst="flowChart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1. Community Level Open Access to Resources</a:t>
            </a:r>
            <a:endParaRPr lang="en-US" sz="2000" b="1" dirty="0"/>
          </a:p>
        </p:txBody>
      </p:sp>
      <p:sp>
        <p:nvSpPr>
          <p:cNvPr id="5" name="TextBox 4"/>
          <p:cNvSpPr txBox="1"/>
          <p:nvPr/>
        </p:nvSpPr>
        <p:spPr>
          <a:xfrm>
            <a:off x="152400" y="1828800"/>
            <a:ext cx="8153400" cy="3970318"/>
          </a:xfrm>
          <a:prstGeom prst="rect">
            <a:avLst/>
          </a:prstGeom>
          <a:noFill/>
        </p:spPr>
        <p:txBody>
          <a:bodyPr wrap="square" rtlCol="0">
            <a:spAutoFit/>
          </a:bodyPr>
          <a:lstStyle/>
          <a:p>
            <a:pPr marL="285750" indent="-285750">
              <a:buFont typeface="Courier New" pitchFamily="49" charset="0"/>
              <a:buChar char="o"/>
            </a:pPr>
            <a:r>
              <a:rPr lang="en-US" dirty="0" smtClean="0"/>
              <a:t>Public Calendar</a:t>
            </a:r>
          </a:p>
          <a:p>
            <a:pPr marL="285750" indent="-285750">
              <a:buFont typeface="Courier New" pitchFamily="49" charset="0"/>
              <a:buChar char="o"/>
            </a:pPr>
            <a:r>
              <a:rPr lang="en-US" dirty="0" smtClean="0"/>
              <a:t>News / Announcements</a:t>
            </a:r>
          </a:p>
          <a:p>
            <a:pPr marL="285750" indent="-285750">
              <a:buFont typeface="Courier New" pitchFamily="49" charset="0"/>
              <a:buChar char="o"/>
            </a:pPr>
            <a:r>
              <a:rPr lang="en-US" dirty="0" smtClean="0"/>
              <a:t>Community Resources</a:t>
            </a:r>
          </a:p>
          <a:p>
            <a:pPr marL="285750" indent="-285750">
              <a:buFont typeface="Courier New" pitchFamily="49" charset="0"/>
              <a:buChar char="o"/>
            </a:pPr>
            <a:r>
              <a:rPr lang="en-US" dirty="0" smtClean="0"/>
              <a:t>Our View / What we Provide</a:t>
            </a:r>
          </a:p>
          <a:p>
            <a:pPr marL="285750" indent="-285750">
              <a:buFont typeface="Courier New" pitchFamily="49" charset="0"/>
              <a:buChar char="o"/>
            </a:pPr>
            <a:r>
              <a:rPr lang="en-US" dirty="0" smtClean="0"/>
              <a:t>Gallery</a:t>
            </a:r>
          </a:p>
          <a:p>
            <a:pPr marL="285750" indent="-285750">
              <a:buFont typeface="Courier New" pitchFamily="49" charset="0"/>
              <a:buChar char="o"/>
            </a:pPr>
            <a:r>
              <a:rPr lang="en-US" dirty="0" smtClean="0"/>
              <a:t>The REC Family</a:t>
            </a:r>
          </a:p>
          <a:p>
            <a:pPr marL="285750" indent="-285750">
              <a:buFont typeface="Courier New" pitchFamily="49" charset="0"/>
              <a:buChar char="o"/>
            </a:pPr>
            <a:r>
              <a:rPr lang="en-US" dirty="0" smtClean="0"/>
              <a:t>Moderated Discussion</a:t>
            </a:r>
          </a:p>
          <a:p>
            <a:pPr marL="285750" indent="-285750">
              <a:buFont typeface="Courier New" pitchFamily="49" charset="0"/>
              <a:buChar char="o"/>
            </a:pPr>
            <a:r>
              <a:rPr lang="en-US" dirty="0" smtClean="0"/>
              <a:t>Live Chat (Moderated by RC)</a:t>
            </a:r>
          </a:p>
          <a:p>
            <a:pPr marL="285750" indent="-285750">
              <a:buFont typeface="Courier New" pitchFamily="49" charset="0"/>
              <a:buChar char="o"/>
            </a:pPr>
            <a:r>
              <a:rPr lang="en-US" dirty="0" smtClean="0"/>
              <a:t>Request an Appointment</a:t>
            </a:r>
          </a:p>
          <a:p>
            <a:pPr marL="285750" indent="-285750">
              <a:buFont typeface="Courier New" pitchFamily="49" charset="0"/>
              <a:buChar char="o"/>
            </a:pPr>
            <a:r>
              <a:rPr lang="en-US" dirty="0" smtClean="0"/>
              <a:t>About Centerstone and V-REC</a:t>
            </a:r>
          </a:p>
          <a:p>
            <a:pPr marL="285750" indent="-285750">
              <a:buFont typeface="Courier New" pitchFamily="49" charset="0"/>
              <a:buChar char="o"/>
            </a:pPr>
            <a:r>
              <a:rPr lang="en-US" dirty="0" smtClean="0"/>
              <a:t>Real Recovery</a:t>
            </a:r>
          </a:p>
          <a:p>
            <a:pPr marL="285750" indent="-285750">
              <a:buFont typeface="Courier New" pitchFamily="49" charset="0"/>
              <a:buChar char="o"/>
            </a:pPr>
            <a:r>
              <a:rPr lang="en-US" dirty="0" smtClean="0"/>
              <a:t>Addicted / Need Help?</a:t>
            </a:r>
          </a:p>
          <a:p>
            <a:pPr marL="285750" indent="-285750">
              <a:buFont typeface="Courier New" pitchFamily="49" charset="0"/>
              <a:buChar char="o"/>
            </a:pPr>
            <a:r>
              <a:rPr lang="en-US" dirty="0" smtClean="0"/>
              <a:t>Terms of Service and Privacy</a:t>
            </a:r>
          </a:p>
          <a:p>
            <a:pPr marL="285750" indent="-285750">
              <a:buFont typeface="Courier New" pitchFamily="49" charset="0"/>
              <a:buChar char="o"/>
            </a:pPr>
            <a:r>
              <a:rPr lang="en-US" dirty="0" smtClean="0"/>
              <a:t>Code of Conduct</a:t>
            </a:r>
            <a:endParaRPr lang="en-US" dirty="0"/>
          </a:p>
        </p:txBody>
      </p:sp>
      <p:sp>
        <p:nvSpPr>
          <p:cNvPr id="3" name="TextBox 2"/>
          <p:cNvSpPr txBox="1"/>
          <p:nvPr/>
        </p:nvSpPr>
        <p:spPr>
          <a:xfrm>
            <a:off x="3886200" y="1981200"/>
            <a:ext cx="4419600" cy="4247317"/>
          </a:xfrm>
          <a:prstGeom prst="rect">
            <a:avLst/>
          </a:prstGeom>
          <a:solidFill>
            <a:schemeClr val="accent1"/>
          </a:solidFill>
        </p:spPr>
        <p:txBody>
          <a:bodyPr wrap="square" rtlCol="0">
            <a:spAutoFit/>
          </a:bodyPr>
          <a:lstStyle/>
          <a:p>
            <a:pPr algn="ctr"/>
            <a:r>
              <a:rPr lang="en-US" b="1" dirty="0" smtClean="0">
                <a:solidFill>
                  <a:srgbClr val="002060"/>
                </a:solidFill>
              </a:rPr>
              <a:t>The V-REC is an electronic alternative to the physical location of the Recovery Engagement Center. The resources on this page are open to all citizens, including those in rural areas without immediate access to services in their area.</a:t>
            </a:r>
          </a:p>
          <a:p>
            <a:pPr algn="ctr"/>
            <a:endParaRPr lang="en-US" b="1" dirty="0" smtClean="0">
              <a:solidFill>
                <a:srgbClr val="002060"/>
              </a:solidFill>
            </a:endParaRPr>
          </a:p>
          <a:p>
            <a:pPr algn="ctr"/>
            <a:endParaRPr lang="en-US" b="1" dirty="0">
              <a:solidFill>
                <a:srgbClr val="002060"/>
              </a:solidFill>
            </a:endParaRPr>
          </a:p>
          <a:p>
            <a:pPr algn="ctr"/>
            <a:endParaRPr lang="en-US" b="1" dirty="0" smtClean="0">
              <a:solidFill>
                <a:srgbClr val="002060"/>
              </a:solidFill>
            </a:endParaRPr>
          </a:p>
          <a:p>
            <a:pPr algn="ctr"/>
            <a:endParaRPr lang="en-US" b="1" dirty="0">
              <a:solidFill>
                <a:srgbClr val="002060"/>
              </a:solidFill>
            </a:endParaRPr>
          </a:p>
          <a:p>
            <a:pPr algn="ctr"/>
            <a:endParaRPr lang="en-US" b="1" dirty="0">
              <a:solidFill>
                <a:srgbClr val="002060"/>
              </a:solidFill>
            </a:endParaRPr>
          </a:p>
          <a:p>
            <a:pPr algn="ctr"/>
            <a:r>
              <a:rPr lang="en-US" b="1" dirty="0" smtClean="0">
                <a:solidFill>
                  <a:srgbClr val="002060"/>
                </a:solidFill>
              </a:rPr>
              <a:t>Individuals DO NOT need to be a CENTERSTONE client to utilize these resources, however they can inquire about services from this Domain</a:t>
            </a:r>
            <a:r>
              <a:rPr lang="en-US" dirty="0" smtClean="0">
                <a:solidFill>
                  <a:srgbClr val="002060"/>
                </a:solidFill>
              </a:rPr>
              <a:t>. </a:t>
            </a:r>
            <a:endParaRPr lang="en-US" dirty="0">
              <a:solidFill>
                <a:srgbClr val="002060"/>
              </a:solidFill>
            </a:endParaRPr>
          </a:p>
        </p:txBody>
      </p:sp>
    </p:spTree>
    <p:extLst>
      <p:ext uri="{BB962C8B-B14F-4D97-AF65-F5344CB8AC3E}">
        <p14:creationId xmlns:p14="http://schemas.microsoft.com/office/powerpoint/2010/main" val="14211306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25857"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86800" y="6472163"/>
            <a:ext cx="439057" cy="38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229350"/>
            <a:ext cx="91440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15201" y="1066800"/>
            <a:ext cx="1143000" cy="21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8000" y="0"/>
            <a:ext cx="168804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10400" y="762000"/>
            <a:ext cx="140017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83336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2060"/>
                </a:solidFill>
              </a:rPr>
              <a:t>The 3 Domains of v-Recover.com</a:t>
            </a:r>
          </a:p>
        </p:txBody>
      </p:sp>
      <p:sp>
        <p:nvSpPr>
          <p:cNvPr id="4" name="Flowchart: Process 3"/>
          <p:cNvSpPr/>
          <p:nvPr/>
        </p:nvSpPr>
        <p:spPr>
          <a:xfrm>
            <a:off x="152400" y="1295400"/>
            <a:ext cx="8153400" cy="533400"/>
          </a:xfrm>
          <a:prstGeom prst="flowChart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2. Client Level Restricted Access  - Controlled by Client </a:t>
            </a:r>
          </a:p>
          <a:p>
            <a:pPr algn="ctr"/>
            <a:r>
              <a:rPr lang="en-US" sz="1400" b="1" dirty="0" smtClean="0"/>
              <a:t>(Username and Password Required)</a:t>
            </a:r>
            <a:endParaRPr lang="en-US" sz="1400" b="1" dirty="0"/>
          </a:p>
        </p:txBody>
      </p:sp>
      <p:sp>
        <p:nvSpPr>
          <p:cNvPr id="5" name="TextBox 4"/>
          <p:cNvSpPr txBox="1"/>
          <p:nvPr/>
        </p:nvSpPr>
        <p:spPr>
          <a:xfrm>
            <a:off x="152400" y="1828800"/>
            <a:ext cx="3429000" cy="3416320"/>
          </a:xfrm>
          <a:prstGeom prst="rect">
            <a:avLst/>
          </a:prstGeom>
          <a:noFill/>
        </p:spPr>
        <p:txBody>
          <a:bodyPr wrap="square" rtlCol="0">
            <a:spAutoFit/>
          </a:bodyPr>
          <a:lstStyle/>
          <a:p>
            <a:pPr marL="285750" indent="-285750">
              <a:buFont typeface="Courier New" pitchFamily="49" charset="0"/>
              <a:buChar char="o"/>
            </a:pPr>
            <a:r>
              <a:rPr lang="en-US" dirty="0" smtClean="0"/>
              <a:t>Medications</a:t>
            </a:r>
          </a:p>
          <a:p>
            <a:pPr marL="285750" indent="-285750">
              <a:buFont typeface="Courier New" pitchFamily="49" charset="0"/>
              <a:buChar char="o"/>
            </a:pPr>
            <a:r>
              <a:rPr lang="en-US" dirty="0" smtClean="0"/>
              <a:t>Conditions</a:t>
            </a:r>
          </a:p>
          <a:p>
            <a:pPr marL="285750" indent="-285750">
              <a:buFont typeface="Courier New" pitchFamily="49" charset="0"/>
              <a:buChar char="o"/>
            </a:pPr>
            <a:r>
              <a:rPr lang="en-US" dirty="0" smtClean="0"/>
              <a:t>Allergies</a:t>
            </a:r>
          </a:p>
          <a:p>
            <a:pPr marL="285750" indent="-285750">
              <a:buFont typeface="Courier New" pitchFamily="49" charset="0"/>
              <a:buChar char="o"/>
            </a:pPr>
            <a:r>
              <a:rPr lang="en-US" dirty="0" smtClean="0"/>
              <a:t>Immunizations</a:t>
            </a:r>
          </a:p>
          <a:p>
            <a:pPr marL="285750" indent="-285750">
              <a:buFont typeface="Courier New" pitchFamily="49" charset="0"/>
              <a:buChar char="o"/>
            </a:pPr>
            <a:r>
              <a:rPr lang="en-US" dirty="0" smtClean="0"/>
              <a:t>Appointment Notes</a:t>
            </a:r>
          </a:p>
          <a:p>
            <a:pPr marL="285750" indent="-285750">
              <a:buFont typeface="Courier New" pitchFamily="49" charset="0"/>
              <a:buChar char="o"/>
            </a:pPr>
            <a:r>
              <a:rPr lang="en-US" dirty="0" smtClean="0"/>
              <a:t>Procedures</a:t>
            </a:r>
          </a:p>
          <a:p>
            <a:pPr marL="285750" indent="-285750">
              <a:buFont typeface="Courier New" pitchFamily="49" charset="0"/>
              <a:buChar char="o"/>
            </a:pPr>
            <a:r>
              <a:rPr lang="en-US" dirty="0" smtClean="0"/>
              <a:t>Notifications</a:t>
            </a:r>
          </a:p>
          <a:p>
            <a:pPr marL="285750" indent="-285750">
              <a:buFont typeface="Courier New" pitchFamily="49" charset="0"/>
              <a:buChar char="o"/>
            </a:pPr>
            <a:r>
              <a:rPr lang="en-US" dirty="0" smtClean="0"/>
              <a:t>Providers</a:t>
            </a:r>
          </a:p>
          <a:p>
            <a:pPr marL="285750" indent="-285750">
              <a:buFont typeface="Courier New" pitchFamily="49" charset="0"/>
              <a:buChar char="o"/>
            </a:pPr>
            <a:r>
              <a:rPr lang="en-US" dirty="0" smtClean="0"/>
              <a:t>Procedures</a:t>
            </a:r>
          </a:p>
          <a:p>
            <a:pPr marL="285750" indent="-285750">
              <a:buFont typeface="Courier New" pitchFamily="49" charset="0"/>
              <a:buChar char="o"/>
            </a:pPr>
            <a:r>
              <a:rPr lang="en-US" dirty="0" smtClean="0"/>
              <a:t>Observations</a:t>
            </a:r>
          </a:p>
          <a:p>
            <a:pPr marL="285750" indent="-285750">
              <a:buFont typeface="Courier New" pitchFamily="49" charset="0"/>
              <a:buChar char="o"/>
            </a:pPr>
            <a:r>
              <a:rPr lang="en-US" dirty="0" smtClean="0"/>
              <a:t>Emergency Information</a:t>
            </a:r>
          </a:p>
          <a:p>
            <a:pPr marL="285750" indent="-285750">
              <a:buFont typeface="Courier New" pitchFamily="49" charset="0"/>
              <a:buChar char="o"/>
            </a:pPr>
            <a:r>
              <a:rPr lang="en-US" dirty="0" smtClean="0"/>
              <a:t>Tools</a:t>
            </a:r>
            <a:endParaRPr lang="en-US" dirty="0"/>
          </a:p>
        </p:txBody>
      </p:sp>
      <p:sp>
        <p:nvSpPr>
          <p:cNvPr id="6" name="TextBox 5"/>
          <p:cNvSpPr txBox="1"/>
          <p:nvPr/>
        </p:nvSpPr>
        <p:spPr>
          <a:xfrm>
            <a:off x="152400" y="5638800"/>
            <a:ext cx="8153400" cy="646331"/>
          </a:xfrm>
          <a:prstGeom prst="rect">
            <a:avLst/>
          </a:prstGeom>
          <a:noFill/>
        </p:spPr>
        <p:txBody>
          <a:bodyPr wrap="square" rtlCol="0">
            <a:spAutoFit/>
          </a:bodyPr>
          <a:lstStyle/>
          <a:p>
            <a:pPr algn="ctr"/>
            <a:r>
              <a:rPr lang="en-US" b="1" dirty="0" smtClean="0"/>
              <a:t>Content within this section of the E-ROSC is input and controlled by the client, not Centerstone</a:t>
            </a:r>
            <a:endParaRPr lang="en-US" b="1" dirty="0"/>
          </a:p>
        </p:txBody>
      </p:sp>
      <p:sp>
        <p:nvSpPr>
          <p:cNvPr id="7" name="TextBox 6"/>
          <p:cNvSpPr txBox="1"/>
          <p:nvPr/>
        </p:nvSpPr>
        <p:spPr>
          <a:xfrm>
            <a:off x="3886200" y="1981200"/>
            <a:ext cx="4419600" cy="2308324"/>
          </a:xfrm>
          <a:prstGeom prst="rect">
            <a:avLst/>
          </a:prstGeom>
          <a:solidFill>
            <a:schemeClr val="accent1"/>
          </a:solidFill>
        </p:spPr>
        <p:txBody>
          <a:bodyPr wrap="square" rtlCol="0">
            <a:spAutoFit/>
          </a:bodyPr>
          <a:lstStyle/>
          <a:p>
            <a:pPr algn="ctr"/>
            <a:endParaRPr lang="en-US" b="1" dirty="0" smtClean="0">
              <a:solidFill>
                <a:srgbClr val="002060"/>
              </a:solidFill>
            </a:endParaRPr>
          </a:p>
          <a:p>
            <a:pPr algn="ctr"/>
            <a:endParaRPr lang="en-US" b="1" dirty="0">
              <a:solidFill>
                <a:srgbClr val="002060"/>
              </a:solidFill>
            </a:endParaRPr>
          </a:p>
          <a:p>
            <a:pPr algn="ctr"/>
            <a:r>
              <a:rPr lang="en-US" b="1" dirty="0" smtClean="0">
                <a:solidFill>
                  <a:srgbClr val="002060"/>
                </a:solidFill>
              </a:rPr>
              <a:t>While Clients are trained on this aspect of the E-ROSC--it is informed and input by them personally—it remains the property of the Client and not CENTERSTONE.</a:t>
            </a:r>
          </a:p>
          <a:p>
            <a:pPr algn="ctr"/>
            <a:endParaRPr lang="en-US" b="1" dirty="0">
              <a:solidFill>
                <a:srgbClr val="002060"/>
              </a:solidFill>
            </a:endParaRPr>
          </a:p>
          <a:p>
            <a:pPr algn="ctr"/>
            <a:endParaRPr lang="en-US" b="1" dirty="0" smtClean="0">
              <a:solidFill>
                <a:srgbClr val="002060"/>
              </a:solidFill>
            </a:endParaRPr>
          </a:p>
        </p:txBody>
      </p:sp>
    </p:spTree>
    <p:extLst>
      <p:ext uri="{BB962C8B-B14F-4D97-AF65-F5344CB8AC3E}">
        <p14:creationId xmlns:p14="http://schemas.microsoft.com/office/powerpoint/2010/main" val="23328319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SAMHSA’s objectives are whole health and that is ROSC</a:t>
            </a:r>
            <a:endParaRPr lang="en-US" dirty="0"/>
          </a:p>
        </p:txBody>
      </p:sp>
      <p:sp>
        <p:nvSpPr>
          <p:cNvPr id="3" name="Content Placeholder 2"/>
          <p:cNvSpPr>
            <a:spLocks noGrp="1"/>
          </p:cNvSpPr>
          <p:nvPr>
            <p:ph idx="1"/>
          </p:nvPr>
        </p:nvSpPr>
        <p:spPr/>
        <p:txBody>
          <a:bodyPr>
            <a:normAutofit/>
          </a:bodyPr>
          <a:lstStyle/>
          <a:p>
            <a:pPr>
              <a:buFont typeface="Wingdings" pitchFamily="2" charset="2"/>
              <a:buChar char="Ø"/>
            </a:pPr>
            <a:r>
              <a:rPr lang="en-US" sz="2400" dirty="0" smtClean="0">
                <a:solidFill>
                  <a:srgbClr val="FF0000"/>
                </a:solidFill>
                <a:latin typeface="+mj-lt"/>
              </a:rPr>
              <a:t>Health</a:t>
            </a:r>
            <a:r>
              <a:rPr lang="en-US" sz="2400" dirty="0" smtClean="0">
                <a:latin typeface="+mj-lt"/>
              </a:rPr>
              <a:t>—Overcoming or managing one’s disease(s) as well as living in a physically and emotionally healthy way;</a:t>
            </a:r>
          </a:p>
          <a:p>
            <a:pPr>
              <a:buFont typeface="Wingdings" pitchFamily="2" charset="2"/>
              <a:buChar char="Ø"/>
            </a:pPr>
            <a:r>
              <a:rPr lang="en-US" sz="2400" dirty="0" smtClean="0">
                <a:solidFill>
                  <a:srgbClr val="FF0000"/>
                </a:solidFill>
                <a:latin typeface="+mj-lt"/>
              </a:rPr>
              <a:t>Home</a:t>
            </a:r>
            <a:r>
              <a:rPr lang="en-US" sz="2400" dirty="0" smtClean="0">
                <a:latin typeface="+mj-lt"/>
              </a:rPr>
              <a:t>—A stable and safe place to live that supports recovery;</a:t>
            </a:r>
          </a:p>
          <a:p>
            <a:pPr>
              <a:buFont typeface="Wingdings" pitchFamily="2" charset="2"/>
              <a:buChar char="Ø"/>
            </a:pPr>
            <a:r>
              <a:rPr lang="en-US" sz="2400" dirty="0" smtClean="0">
                <a:solidFill>
                  <a:srgbClr val="FF0000"/>
                </a:solidFill>
                <a:latin typeface="+mj-lt"/>
              </a:rPr>
              <a:t>Purpose</a:t>
            </a:r>
            <a:r>
              <a:rPr lang="en-US" sz="2400" dirty="0" smtClean="0">
                <a:latin typeface="+mj-lt"/>
              </a:rPr>
              <a:t>—Meaningful daily activities, such as a job, school, volunteerism, family caretaking, or creative endeavors and the independence, income, and resources to participate in society; and</a:t>
            </a:r>
          </a:p>
          <a:p>
            <a:pPr>
              <a:buFont typeface="Wingdings" pitchFamily="2" charset="2"/>
              <a:buChar char="Ø"/>
            </a:pPr>
            <a:r>
              <a:rPr lang="en-US" sz="2400" dirty="0" smtClean="0">
                <a:solidFill>
                  <a:srgbClr val="FF0000"/>
                </a:solidFill>
                <a:latin typeface="+mj-lt"/>
              </a:rPr>
              <a:t>Community</a:t>
            </a:r>
            <a:r>
              <a:rPr lang="en-US" sz="2400" dirty="0" smtClean="0">
                <a:latin typeface="+mj-lt"/>
              </a:rPr>
              <a:t>—Relationships and social networks that provide support, friendship, love, and hope.</a:t>
            </a:r>
            <a:endParaRPr lang="en-US" sz="2400" dirty="0">
              <a:latin typeface="+mj-l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ine Callout 2 4"/>
          <p:cNvSpPr/>
          <p:nvPr/>
        </p:nvSpPr>
        <p:spPr>
          <a:xfrm>
            <a:off x="2669822" y="3581400"/>
            <a:ext cx="4419600" cy="2362200"/>
          </a:xfrm>
          <a:prstGeom prst="borderCallout2">
            <a:avLst>
              <a:gd name="adj1" fmla="val 25191"/>
              <a:gd name="adj2" fmla="val -671"/>
              <a:gd name="adj3" fmla="val 25441"/>
              <a:gd name="adj4" fmla="val -16156"/>
              <a:gd name="adj5" fmla="val 58270"/>
              <a:gd name="adj6" fmla="val -30077"/>
            </a:avLst>
          </a:prstGeom>
          <a:solidFill>
            <a:srgbClr val="00B050"/>
          </a:solid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My Personal  Recovery Health Record is a </a:t>
            </a:r>
            <a:r>
              <a:rPr lang="en-US" b="1" dirty="0" smtClean="0"/>
              <a:t>CLIENT OWNED </a:t>
            </a:r>
            <a:r>
              <a:rPr lang="en-US" dirty="0" smtClean="0"/>
              <a:t>method of tracking and maintain health information</a:t>
            </a:r>
            <a:endParaRPr lang="en-US" dirty="0"/>
          </a:p>
        </p:txBody>
      </p:sp>
    </p:spTree>
    <p:extLst>
      <p:ext uri="{BB962C8B-B14F-4D97-AF65-F5344CB8AC3E}">
        <p14:creationId xmlns:p14="http://schemas.microsoft.com/office/powerpoint/2010/main" val="24668818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002060"/>
                </a:solidFill>
              </a:rPr>
              <a:t>The 3 Domains of v-Recover.com</a:t>
            </a:r>
          </a:p>
        </p:txBody>
      </p:sp>
      <p:sp>
        <p:nvSpPr>
          <p:cNvPr id="4" name="Flowchart: Process 3"/>
          <p:cNvSpPr/>
          <p:nvPr/>
        </p:nvSpPr>
        <p:spPr>
          <a:xfrm>
            <a:off x="152400" y="1295400"/>
            <a:ext cx="8153400" cy="533400"/>
          </a:xfrm>
          <a:prstGeom prst="flowChart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3. Client Level Restricted Access  - Controlled by Centerstone</a:t>
            </a:r>
          </a:p>
          <a:p>
            <a:pPr algn="ctr"/>
            <a:r>
              <a:rPr lang="en-US" sz="1400" b="1" dirty="0" smtClean="0"/>
              <a:t>(Username and Password Required)</a:t>
            </a:r>
            <a:endParaRPr lang="en-US" sz="1400" b="1" dirty="0"/>
          </a:p>
        </p:txBody>
      </p:sp>
      <p:sp>
        <p:nvSpPr>
          <p:cNvPr id="5" name="TextBox 4"/>
          <p:cNvSpPr txBox="1"/>
          <p:nvPr/>
        </p:nvSpPr>
        <p:spPr>
          <a:xfrm>
            <a:off x="152400" y="1828800"/>
            <a:ext cx="8153400" cy="1754326"/>
          </a:xfrm>
          <a:prstGeom prst="rect">
            <a:avLst/>
          </a:prstGeom>
          <a:noFill/>
        </p:spPr>
        <p:txBody>
          <a:bodyPr wrap="square" rtlCol="0">
            <a:spAutoFit/>
          </a:bodyPr>
          <a:lstStyle/>
          <a:p>
            <a:pPr marL="285750" indent="-285750">
              <a:buFont typeface="Courier New" pitchFamily="49" charset="0"/>
              <a:buChar char="o"/>
            </a:pPr>
            <a:r>
              <a:rPr lang="en-US" dirty="0" smtClean="0"/>
              <a:t>Recovery Capital Scale</a:t>
            </a:r>
          </a:p>
          <a:p>
            <a:pPr marL="285750" indent="-285750">
              <a:buFont typeface="Courier New" pitchFamily="49" charset="0"/>
              <a:buChar char="o"/>
            </a:pPr>
            <a:r>
              <a:rPr lang="en-US" dirty="0" smtClean="0"/>
              <a:t>Recovery Plan</a:t>
            </a:r>
          </a:p>
          <a:p>
            <a:pPr marL="285750" indent="-285750">
              <a:buFont typeface="Courier New" pitchFamily="49" charset="0"/>
              <a:buChar char="o"/>
            </a:pPr>
            <a:r>
              <a:rPr lang="en-US" dirty="0" smtClean="0"/>
              <a:t>Weekly Update Documentation (TMAC)</a:t>
            </a:r>
          </a:p>
          <a:p>
            <a:pPr marL="285750" indent="-285750">
              <a:buFont typeface="Courier New" pitchFamily="49" charset="0"/>
              <a:buChar char="o"/>
            </a:pPr>
            <a:r>
              <a:rPr lang="en-US" dirty="0" smtClean="0"/>
              <a:t>Secure Message Center</a:t>
            </a:r>
          </a:p>
          <a:p>
            <a:pPr marL="285750" indent="-285750">
              <a:buFont typeface="Courier New" pitchFamily="49" charset="0"/>
              <a:buChar char="o"/>
            </a:pPr>
            <a:r>
              <a:rPr lang="en-US" dirty="0" smtClean="0"/>
              <a:t>Personal Calendar with Electronic Alerts</a:t>
            </a:r>
          </a:p>
          <a:p>
            <a:pPr marL="285750" indent="-285750">
              <a:buFont typeface="Courier New" pitchFamily="49" charset="0"/>
              <a:buChar char="o"/>
            </a:pPr>
            <a:endParaRPr lang="en-US" dirty="0"/>
          </a:p>
        </p:txBody>
      </p:sp>
      <p:sp>
        <p:nvSpPr>
          <p:cNvPr id="6" name="TextBox 5"/>
          <p:cNvSpPr txBox="1"/>
          <p:nvPr/>
        </p:nvSpPr>
        <p:spPr>
          <a:xfrm>
            <a:off x="152400" y="5638800"/>
            <a:ext cx="8153400" cy="923330"/>
          </a:xfrm>
          <a:prstGeom prst="rect">
            <a:avLst/>
          </a:prstGeom>
          <a:noFill/>
        </p:spPr>
        <p:txBody>
          <a:bodyPr wrap="square" rtlCol="0">
            <a:spAutoFit/>
          </a:bodyPr>
          <a:lstStyle/>
          <a:p>
            <a:pPr algn="ctr"/>
            <a:r>
              <a:rPr lang="en-US" b="1" dirty="0" smtClean="0"/>
              <a:t>Content within this section of the E-ROSC is controlled by Centerstone. Clients have the ability to participate and interact documents but ultimate control resides within the organization.</a:t>
            </a:r>
            <a:endParaRPr lang="en-US" b="1" dirty="0"/>
          </a:p>
        </p:txBody>
      </p:sp>
      <p:sp>
        <p:nvSpPr>
          <p:cNvPr id="7" name="TextBox 6"/>
          <p:cNvSpPr txBox="1"/>
          <p:nvPr/>
        </p:nvSpPr>
        <p:spPr>
          <a:xfrm>
            <a:off x="4724400" y="1981200"/>
            <a:ext cx="3581400" cy="2862322"/>
          </a:xfrm>
          <a:prstGeom prst="rect">
            <a:avLst/>
          </a:prstGeom>
          <a:solidFill>
            <a:schemeClr val="accent1"/>
          </a:solidFill>
        </p:spPr>
        <p:txBody>
          <a:bodyPr wrap="square" rtlCol="0">
            <a:spAutoFit/>
          </a:bodyPr>
          <a:lstStyle/>
          <a:p>
            <a:pPr algn="ctr"/>
            <a:endParaRPr lang="en-US" b="1" dirty="0" smtClean="0">
              <a:solidFill>
                <a:srgbClr val="002060"/>
              </a:solidFill>
            </a:endParaRPr>
          </a:p>
          <a:p>
            <a:pPr algn="ctr"/>
            <a:endParaRPr lang="en-US" b="1" dirty="0">
              <a:solidFill>
                <a:srgbClr val="002060"/>
              </a:solidFill>
            </a:endParaRPr>
          </a:p>
          <a:p>
            <a:pPr algn="ctr"/>
            <a:r>
              <a:rPr lang="en-US" b="1" dirty="0" smtClean="0">
                <a:solidFill>
                  <a:srgbClr val="002060"/>
                </a:solidFill>
              </a:rPr>
              <a:t>These Electronic Tools are a supplement to traditional supports (IOP, Treatment Meetings, etc.), as well as the ROSC supports that still occur at the Recovery Engagement Center.</a:t>
            </a:r>
          </a:p>
          <a:p>
            <a:pPr algn="ctr"/>
            <a:endParaRPr lang="en-US" b="1" dirty="0">
              <a:solidFill>
                <a:srgbClr val="002060"/>
              </a:solidFill>
            </a:endParaRPr>
          </a:p>
          <a:p>
            <a:pPr algn="ctr"/>
            <a:endParaRPr lang="en-US" b="1" dirty="0" smtClean="0">
              <a:solidFill>
                <a:srgbClr val="002060"/>
              </a:solidFill>
            </a:endParaRPr>
          </a:p>
        </p:txBody>
      </p:sp>
    </p:spTree>
    <p:extLst>
      <p:ext uri="{BB962C8B-B14F-4D97-AF65-F5344CB8AC3E}">
        <p14:creationId xmlns:p14="http://schemas.microsoft.com/office/powerpoint/2010/main" val="15744629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85654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Recovery Support Tools</a:t>
            </a:r>
            <a:endParaRPr lang="en-US" dirty="0">
              <a:solidFill>
                <a:srgbClr val="002060"/>
              </a:solidFill>
            </a:endParaRPr>
          </a:p>
        </p:txBody>
      </p:sp>
      <p:sp>
        <p:nvSpPr>
          <p:cNvPr id="4" name="Rectangle 3"/>
          <p:cNvSpPr/>
          <p:nvPr/>
        </p:nvSpPr>
        <p:spPr>
          <a:xfrm>
            <a:off x="342900" y="1524000"/>
            <a:ext cx="2286000" cy="3810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Recovery Capital Scale</a:t>
            </a:r>
            <a:endParaRPr lang="en-US" dirty="0"/>
          </a:p>
        </p:txBody>
      </p:sp>
      <p:sp>
        <p:nvSpPr>
          <p:cNvPr id="5" name="TextBox 4"/>
          <p:cNvSpPr txBox="1"/>
          <p:nvPr/>
        </p:nvSpPr>
        <p:spPr>
          <a:xfrm>
            <a:off x="0" y="1941689"/>
            <a:ext cx="2971800" cy="2739211"/>
          </a:xfrm>
          <a:prstGeom prst="rect">
            <a:avLst/>
          </a:prstGeom>
          <a:noFill/>
        </p:spPr>
        <p:txBody>
          <a:bodyPr wrap="square" rtlCol="0">
            <a:spAutoFit/>
          </a:bodyPr>
          <a:lstStyle/>
          <a:p>
            <a:pPr algn="ctr"/>
            <a:r>
              <a:rPr lang="en-US" sz="1400" b="1" dirty="0" smtClean="0"/>
              <a:t>Domains Assessed</a:t>
            </a:r>
          </a:p>
          <a:p>
            <a:pPr algn="ctr"/>
            <a:r>
              <a:rPr lang="en-US" sz="1400" dirty="0" smtClean="0"/>
              <a:t>Career / Education</a:t>
            </a:r>
          </a:p>
          <a:p>
            <a:pPr algn="ctr"/>
            <a:r>
              <a:rPr lang="en-US" sz="1400" dirty="0" smtClean="0"/>
              <a:t>Leisure/Recreation</a:t>
            </a:r>
          </a:p>
          <a:p>
            <a:pPr algn="ctr"/>
            <a:r>
              <a:rPr lang="en-US" sz="1400" dirty="0" smtClean="0"/>
              <a:t>Independence from Legal Problems</a:t>
            </a:r>
          </a:p>
          <a:p>
            <a:pPr algn="ctr"/>
            <a:r>
              <a:rPr lang="en-US" sz="1400" dirty="0" smtClean="0"/>
              <a:t>Employment / Financial Independence</a:t>
            </a:r>
          </a:p>
          <a:p>
            <a:pPr algn="ctr"/>
            <a:r>
              <a:rPr lang="en-US" sz="1400" dirty="0" smtClean="0"/>
              <a:t>Drug &amp; Alcohol Recovery</a:t>
            </a:r>
          </a:p>
          <a:p>
            <a:pPr algn="ctr"/>
            <a:r>
              <a:rPr lang="en-US" sz="1400" dirty="0" smtClean="0"/>
              <a:t>Relationship/Social Support</a:t>
            </a:r>
          </a:p>
          <a:p>
            <a:pPr algn="ctr"/>
            <a:r>
              <a:rPr lang="en-US" sz="1400" dirty="0" smtClean="0"/>
              <a:t>Medical Health</a:t>
            </a:r>
          </a:p>
          <a:p>
            <a:pPr algn="ctr"/>
            <a:r>
              <a:rPr lang="en-US" sz="1400" dirty="0" smtClean="0"/>
              <a:t>Mental Wellness Spirituality</a:t>
            </a:r>
          </a:p>
          <a:p>
            <a:pPr algn="ctr"/>
            <a:r>
              <a:rPr lang="en-US" sz="1400" dirty="0" smtClean="0"/>
              <a:t>Mood / Confidence / Problem Solving</a:t>
            </a:r>
          </a:p>
          <a:p>
            <a:pPr algn="ctr"/>
            <a:r>
              <a:rPr lang="en-US" sz="1400" dirty="0" smtClean="0"/>
              <a:t>Treatment / Recovery Support</a:t>
            </a:r>
          </a:p>
          <a:p>
            <a:endParaRPr lang="en-US" dirty="0"/>
          </a:p>
        </p:txBody>
      </p:sp>
      <p:sp>
        <p:nvSpPr>
          <p:cNvPr id="6" name="Right Arrow 5"/>
          <p:cNvSpPr/>
          <p:nvPr/>
        </p:nvSpPr>
        <p:spPr>
          <a:xfrm>
            <a:off x="2819400" y="1371600"/>
            <a:ext cx="990600"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962399" y="1524000"/>
            <a:ext cx="2286000" cy="381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Recovery Plan</a:t>
            </a:r>
            <a:endParaRPr lang="en-US" dirty="0"/>
          </a:p>
        </p:txBody>
      </p:sp>
      <p:sp>
        <p:nvSpPr>
          <p:cNvPr id="8" name="Down Arrow Callout 7"/>
          <p:cNvSpPr/>
          <p:nvPr/>
        </p:nvSpPr>
        <p:spPr>
          <a:xfrm rot="16200000">
            <a:off x="4488039" y="1684161"/>
            <a:ext cx="2133600" cy="2880078"/>
          </a:xfrm>
          <a:prstGeom prst="downArrowCallout">
            <a:avLst>
              <a:gd name="adj1" fmla="val 27279"/>
              <a:gd name="adj2" fmla="val 25000"/>
              <a:gd name="adj3" fmla="val 25000"/>
              <a:gd name="adj4" fmla="val 6497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4131026" y="2300111"/>
            <a:ext cx="1897239" cy="1477328"/>
          </a:xfrm>
          <a:prstGeom prst="rect">
            <a:avLst/>
          </a:prstGeom>
          <a:noFill/>
        </p:spPr>
        <p:txBody>
          <a:bodyPr wrap="square" rtlCol="0">
            <a:spAutoFit/>
          </a:bodyPr>
          <a:lstStyle/>
          <a:p>
            <a:pPr algn="ctr"/>
            <a:r>
              <a:rPr lang="en-US" dirty="0" smtClean="0">
                <a:solidFill>
                  <a:srgbClr val="0070C0"/>
                </a:solidFill>
              </a:rPr>
              <a:t>Goals Established in EACH DOMAIN for Recovery Planning, based on RCS Results</a:t>
            </a:r>
            <a:endParaRPr lang="en-US" dirty="0">
              <a:solidFill>
                <a:srgbClr val="0070C0"/>
              </a:solidFill>
            </a:endParaRPr>
          </a:p>
        </p:txBody>
      </p:sp>
      <p:sp>
        <p:nvSpPr>
          <p:cNvPr id="10" name="7-Point Star 9"/>
          <p:cNvSpPr/>
          <p:nvPr/>
        </p:nvSpPr>
        <p:spPr>
          <a:xfrm>
            <a:off x="7086600" y="2300111"/>
            <a:ext cx="1463321" cy="1463217"/>
          </a:xfrm>
          <a:prstGeom prst="star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3 Priority Goals</a:t>
            </a:r>
            <a:endParaRPr lang="en-US" sz="1600" b="1" dirty="0"/>
          </a:p>
        </p:txBody>
      </p:sp>
      <p:sp>
        <p:nvSpPr>
          <p:cNvPr id="12" name="Left-Up Arrow 11"/>
          <p:cNvSpPr/>
          <p:nvPr/>
        </p:nvSpPr>
        <p:spPr>
          <a:xfrm>
            <a:off x="4343399" y="3962400"/>
            <a:ext cx="4114799" cy="2590800"/>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Tools </a:t>
            </a:r>
            <a:r>
              <a:rPr lang="en-US" dirty="0"/>
              <a:t>C</a:t>
            </a:r>
            <a:r>
              <a:rPr lang="en-US" dirty="0" smtClean="0"/>
              <a:t>ontinually Inform Each Other</a:t>
            </a:r>
            <a:endParaRPr lang="en-US" dirty="0"/>
          </a:p>
        </p:txBody>
      </p:sp>
      <p:sp>
        <p:nvSpPr>
          <p:cNvPr id="13" name="Rectangle 12"/>
          <p:cNvSpPr/>
          <p:nvPr/>
        </p:nvSpPr>
        <p:spPr>
          <a:xfrm>
            <a:off x="342900" y="4648200"/>
            <a:ext cx="3467100" cy="381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TMAC</a:t>
            </a:r>
            <a:endParaRPr lang="en-US" dirty="0"/>
          </a:p>
        </p:txBody>
      </p:sp>
      <p:sp>
        <p:nvSpPr>
          <p:cNvPr id="14" name="TextBox 13"/>
          <p:cNvSpPr txBox="1"/>
          <p:nvPr/>
        </p:nvSpPr>
        <p:spPr>
          <a:xfrm>
            <a:off x="342900" y="5155912"/>
            <a:ext cx="3467100" cy="1446550"/>
          </a:xfrm>
          <a:prstGeom prst="rect">
            <a:avLst/>
          </a:prstGeom>
          <a:noFill/>
        </p:spPr>
        <p:txBody>
          <a:bodyPr wrap="square" rtlCol="0">
            <a:spAutoFit/>
          </a:bodyPr>
          <a:lstStyle/>
          <a:p>
            <a:pPr algn="ctr"/>
            <a:endParaRPr lang="en-US" sz="1400" b="1" dirty="0" smtClean="0"/>
          </a:p>
          <a:p>
            <a:pPr algn="ctr"/>
            <a:r>
              <a:rPr lang="en-US" sz="1400" b="1" dirty="0" smtClean="0"/>
              <a:t>Risk v. Protective Scores</a:t>
            </a:r>
          </a:p>
          <a:p>
            <a:pPr algn="ctr"/>
            <a:r>
              <a:rPr lang="en-US" sz="1400" b="1" dirty="0" smtClean="0"/>
              <a:t>Work Made Toward Goals</a:t>
            </a:r>
          </a:p>
          <a:p>
            <a:pPr algn="ctr"/>
            <a:r>
              <a:rPr lang="en-US" sz="1400" b="1" dirty="0" smtClean="0"/>
              <a:t>Planning for Future Work</a:t>
            </a:r>
          </a:p>
          <a:p>
            <a:pPr algn="ctr"/>
            <a:r>
              <a:rPr lang="en-US" sz="1400" b="1" dirty="0" smtClean="0"/>
              <a:t>Informs Modifications to Recover Plan</a:t>
            </a:r>
          </a:p>
          <a:p>
            <a:endParaRPr lang="en-US" dirty="0"/>
          </a:p>
        </p:txBody>
      </p:sp>
    </p:spTree>
    <p:extLst>
      <p:ext uri="{BB962C8B-B14F-4D97-AF65-F5344CB8AC3E}">
        <p14:creationId xmlns:p14="http://schemas.microsoft.com/office/powerpoint/2010/main" val="41190622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RC and Client Training</a:t>
            </a:r>
            <a:endParaRPr lang="en-US" dirty="0">
              <a:solidFill>
                <a:srgbClr val="002060"/>
              </a:solidFill>
            </a:endParaRPr>
          </a:p>
        </p:txBody>
      </p:sp>
      <p:sp>
        <p:nvSpPr>
          <p:cNvPr id="3" name="Content Placeholder 2"/>
          <p:cNvSpPr>
            <a:spLocks noGrp="1"/>
          </p:cNvSpPr>
          <p:nvPr>
            <p:ph idx="1"/>
          </p:nvPr>
        </p:nvSpPr>
        <p:spPr/>
        <p:txBody>
          <a:bodyPr/>
          <a:lstStyle/>
          <a:p>
            <a:pPr marL="114300" indent="0">
              <a:buNone/>
            </a:pPr>
            <a:r>
              <a:rPr lang="en-US" dirty="0" smtClean="0"/>
              <a:t>After the intake process (GPRA and RCS) the Client creates a Recovery Plan with the Recovery Coach</a:t>
            </a:r>
          </a:p>
          <a:p>
            <a:pPr marL="114300" indent="0">
              <a:buNone/>
            </a:pPr>
            <a:endParaRPr lang="en-US" dirty="0"/>
          </a:p>
          <a:p>
            <a:pPr marL="114300" indent="0">
              <a:buNone/>
            </a:pPr>
            <a:r>
              <a:rPr lang="en-US" dirty="0" smtClean="0"/>
              <a:t>The Recovery Coach will also train the client in how to use each aspect of the V-REC and E-ROSC, including:</a:t>
            </a:r>
          </a:p>
          <a:p>
            <a:pPr lvl="1"/>
            <a:r>
              <a:rPr lang="en-US" dirty="0" smtClean="0"/>
              <a:t>Navigating the Open Community (V-REC) Page</a:t>
            </a:r>
          </a:p>
          <a:p>
            <a:pPr lvl="1"/>
            <a:r>
              <a:rPr lang="en-US" dirty="0" smtClean="0"/>
              <a:t>E-ROSC Password Secured Client Page</a:t>
            </a:r>
          </a:p>
          <a:p>
            <a:pPr lvl="1"/>
            <a:r>
              <a:rPr lang="en-US" dirty="0" smtClean="0"/>
              <a:t>Managing Security Settings for Facebook and Private Information</a:t>
            </a:r>
          </a:p>
          <a:p>
            <a:pPr lvl="1"/>
            <a:r>
              <a:rPr lang="en-US" dirty="0" smtClean="0"/>
              <a:t>Telephone Monitoring and Adaptive Counseling (TMAC)</a:t>
            </a:r>
          </a:p>
          <a:p>
            <a:pPr lvl="1"/>
            <a:r>
              <a:rPr lang="en-US" dirty="0" smtClean="0"/>
              <a:t>Weekly Update Completion / Score Tracker</a:t>
            </a:r>
          </a:p>
          <a:p>
            <a:pPr lvl="1"/>
            <a:r>
              <a:rPr lang="en-US" dirty="0" smtClean="0"/>
              <a:t>Secure Messaging</a:t>
            </a:r>
          </a:p>
          <a:p>
            <a:pPr lvl="1"/>
            <a:r>
              <a:rPr lang="en-US" dirty="0" smtClean="0"/>
              <a:t>Recovery Calendar with Text Reminders</a:t>
            </a:r>
          </a:p>
          <a:p>
            <a:pPr lvl="1"/>
            <a:endParaRPr lang="en-US" dirty="0" smtClean="0"/>
          </a:p>
        </p:txBody>
      </p:sp>
    </p:spTree>
    <p:extLst>
      <p:ext uri="{BB962C8B-B14F-4D97-AF65-F5344CB8AC3E}">
        <p14:creationId xmlns:p14="http://schemas.microsoft.com/office/powerpoint/2010/main" val="3354629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ine Callout 2 4"/>
          <p:cNvSpPr/>
          <p:nvPr/>
        </p:nvSpPr>
        <p:spPr>
          <a:xfrm>
            <a:off x="2667000" y="2133600"/>
            <a:ext cx="4419600" cy="2362200"/>
          </a:xfrm>
          <a:prstGeom prst="borderCallout2">
            <a:avLst>
              <a:gd name="adj1" fmla="val 25191"/>
              <a:gd name="adj2" fmla="val -671"/>
              <a:gd name="adj3" fmla="val 25441"/>
              <a:gd name="adj4" fmla="val -16156"/>
              <a:gd name="adj5" fmla="val 58270"/>
              <a:gd name="adj6" fmla="val -30077"/>
            </a:avLst>
          </a:prstGeom>
          <a:solidFill>
            <a:srgbClr val="00B050"/>
          </a:solid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Recovery Tools are those materials that are used by the Client and the Recovery Coach to plan, organize, and direct Recovery Supports.</a:t>
            </a:r>
            <a:endParaRPr lang="en-US" dirty="0"/>
          </a:p>
        </p:txBody>
      </p:sp>
    </p:spTree>
    <p:extLst>
      <p:ext uri="{BB962C8B-B14F-4D97-AF65-F5344CB8AC3E}">
        <p14:creationId xmlns:p14="http://schemas.microsoft.com/office/powerpoint/2010/main" val="17674331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Recovery Capital Scale (RCS)</a:t>
            </a:r>
            <a:endParaRPr lang="en-US" dirty="0">
              <a:solidFill>
                <a:srgbClr val="002060"/>
              </a:solidFill>
            </a:endParaRPr>
          </a:p>
        </p:txBody>
      </p:sp>
      <p:sp>
        <p:nvSpPr>
          <p:cNvPr id="3" name="Content Placeholder 2"/>
          <p:cNvSpPr>
            <a:spLocks noGrp="1"/>
          </p:cNvSpPr>
          <p:nvPr>
            <p:ph idx="1"/>
          </p:nvPr>
        </p:nvSpPr>
        <p:spPr>
          <a:xfrm>
            <a:off x="228600" y="1600200"/>
            <a:ext cx="8229600" cy="4800600"/>
          </a:xfrm>
        </p:spPr>
        <p:txBody>
          <a:bodyPr>
            <a:normAutofit lnSpcReduction="10000"/>
          </a:bodyPr>
          <a:lstStyle/>
          <a:p>
            <a:r>
              <a:rPr lang="en-US" dirty="0" smtClean="0"/>
              <a:t>Addresses aspects of life domains considered important for recovery.</a:t>
            </a:r>
          </a:p>
          <a:p>
            <a:endParaRPr lang="en-US" dirty="0" smtClean="0"/>
          </a:p>
          <a:p>
            <a:r>
              <a:rPr lang="en-US" dirty="0" smtClean="0"/>
              <a:t>Clients respond on a 1 to 5 </a:t>
            </a:r>
            <a:r>
              <a:rPr lang="en-US" dirty="0" err="1"/>
              <a:t>L</a:t>
            </a:r>
            <a:r>
              <a:rPr lang="en-US" dirty="0" err="1" smtClean="0"/>
              <a:t>ikert</a:t>
            </a:r>
            <a:r>
              <a:rPr lang="en-US" dirty="0" smtClean="0"/>
              <a:t> scale, with 5 meaning “Strongly Agree” and 1 meaning “Strongly Disagree”.</a:t>
            </a:r>
          </a:p>
          <a:p>
            <a:endParaRPr lang="en-US" dirty="0" smtClean="0"/>
          </a:p>
          <a:p>
            <a:r>
              <a:rPr lang="en-US" dirty="0" smtClean="0"/>
              <a:t>Based on scores, domains are automatically identified as “High Risk” or “Stable” and auto-populate the Recovery Plan document.</a:t>
            </a:r>
          </a:p>
          <a:p>
            <a:endParaRPr lang="en-US" dirty="0" smtClean="0"/>
          </a:p>
          <a:p>
            <a:r>
              <a:rPr lang="en-US" dirty="0" smtClean="0"/>
              <a:t>Administration of the RCS will occur approximately every 6 months</a:t>
            </a:r>
          </a:p>
          <a:p>
            <a:endParaRPr lang="en-US" dirty="0"/>
          </a:p>
          <a:p>
            <a:r>
              <a:rPr lang="en-US" dirty="0" smtClean="0"/>
              <a:t>Completed electronically within the Recovery Tools on the Secured Client E-ROSC page.</a:t>
            </a:r>
            <a:endParaRPr lang="en-US" dirty="0"/>
          </a:p>
        </p:txBody>
      </p:sp>
    </p:spTree>
    <p:extLst>
      <p:ext uri="{BB962C8B-B14F-4D97-AF65-F5344CB8AC3E}">
        <p14:creationId xmlns:p14="http://schemas.microsoft.com/office/powerpoint/2010/main" val="3610111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90" y="1905000"/>
            <a:ext cx="5486310" cy="4084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1371600"/>
            <a:ext cx="60483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85938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Recovery Plan</a:t>
            </a:r>
            <a:endParaRPr lang="en-US" dirty="0">
              <a:solidFill>
                <a:srgbClr val="002060"/>
              </a:solidFill>
            </a:endParaRPr>
          </a:p>
        </p:txBody>
      </p:sp>
      <p:sp>
        <p:nvSpPr>
          <p:cNvPr id="3" name="Content Placeholder 2"/>
          <p:cNvSpPr>
            <a:spLocks noGrp="1"/>
          </p:cNvSpPr>
          <p:nvPr>
            <p:ph idx="1"/>
          </p:nvPr>
        </p:nvSpPr>
        <p:spPr>
          <a:xfrm>
            <a:off x="152400" y="1371600"/>
            <a:ext cx="8305800" cy="5029200"/>
          </a:xfrm>
        </p:spPr>
        <p:txBody>
          <a:bodyPr>
            <a:normAutofit/>
          </a:bodyPr>
          <a:lstStyle/>
          <a:p>
            <a:r>
              <a:rPr lang="en-US" dirty="0" smtClean="0"/>
              <a:t>Developed with the Recovery Coach, this plan identifies Goals and Action Steps within each domain addressed by the RCS.</a:t>
            </a:r>
          </a:p>
          <a:p>
            <a:r>
              <a:rPr lang="en-US" dirty="0" smtClean="0">
                <a:solidFill>
                  <a:srgbClr val="002060"/>
                </a:solidFill>
              </a:rPr>
              <a:t>Priorities will auto-populate based on the scores of the RCS</a:t>
            </a:r>
          </a:p>
          <a:p>
            <a:r>
              <a:rPr lang="en-US" dirty="0" smtClean="0">
                <a:solidFill>
                  <a:srgbClr val="002060"/>
                </a:solidFill>
              </a:rPr>
              <a:t>Client and Recovery Coach will have the ability to edit all entries, including those auto populated.</a:t>
            </a:r>
          </a:p>
          <a:p>
            <a:r>
              <a:rPr lang="en-US" dirty="0" smtClean="0"/>
              <a:t>Client and Recovery Coach will identify “Priority Goals” which will be the main focus of sessions, but all goals can be addressed and worked on.</a:t>
            </a:r>
          </a:p>
          <a:p>
            <a:r>
              <a:rPr lang="en-US" dirty="0" smtClean="0">
                <a:solidFill>
                  <a:srgbClr val="002060"/>
                </a:solidFill>
              </a:rPr>
              <a:t>Priority Goals will auto-populate into TMAC and progress assessed on regular intervals.</a:t>
            </a:r>
          </a:p>
          <a:p>
            <a:r>
              <a:rPr lang="en-US" dirty="0" smtClean="0"/>
              <a:t>When a goal is accomplished, </a:t>
            </a:r>
            <a:r>
              <a:rPr lang="en-US" i="1" dirty="0" smtClean="0"/>
              <a:t>Priority</a:t>
            </a:r>
            <a:r>
              <a:rPr lang="en-US" dirty="0" smtClean="0"/>
              <a:t> or otherwise, it can be changed or modified.</a:t>
            </a:r>
          </a:p>
          <a:p>
            <a:r>
              <a:rPr lang="en-US" dirty="0" smtClean="0">
                <a:solidFill>
                  <a:srgbClr val="002060"/>
                </a:solidFill>
              </a:rPr>
              <a:t>The Recovery Plan is a living / changeable document</a:t>
            </a:r>
            <a:r>
              <a:rPr lang="en-US" dirty="0" smtClean="0"/>
              <a:t>.</a:t>
            </a:r>
            <a:endParaRPr lang="en-US" dirty="0"/>
          </a:p>
        </p:txBody>
      </p:sp>
    </p:spTree>
    <p:extLst>
      <p:ext uri="{BB962C8B-B14F-4D97-AF65-F5344CB8AC3E}">
        <p14:creationId xmlns:p14="http://schemas.microsoft.com/office/powerpoint/2010/main" val="303989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4846" y="1047750"/>
            <a:ext cx="7400925" cy="581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30491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The Problem or why ROSC</a:t>
            </a:r>
            <a:endParaRPr lang="en-US" dirty="0">
              <a:solidFill>
                <a:srgbClr val="002060"/>
              </a:solidFill>
            </a:endParaRPr>
          </a:p>
        </p:txBody>
      </p:sp>
      <p:sp>
        <p:nvSpPr>
          <p:cNvPr id="3" name="Content Placeholder 2"/>
          <p:cNvSpPr>
            <a:spLocks noGrp="1"/>
          </p:cNvSpPr>
          <p:nvPr>
            <p:ph idx="1"/>
          </p:nvPr>
        </p:nvSpPr>
        <p:spPr>
          <a:xfrm>
            <a:off x="533400" y="1600200"/>
            <a:ext cx="7620000" cy="4800600"/>
          </a:xfrm>
        </p:spPr>
        <p:txBody>
          <a:bodyPr>
            <a:normAutofit fontScale="85000" lnSpcReduction="10000"/>
          </a:bodyPr>
          <a:lstStyle/>
          <a:p>
            <a:pPr marL="1028700" lvl="2" indent="-342900">
              <a:spcAft>
                <a:spcPts val="0"/>
              </a:spcAft>
              <a:buSzPct val="140000"/>
              <a:buFont typeface="Wingdings" pitchFamily="2" charset="2"/>
              <a:buChar char="Ø"/>
            </a:pPr>
            <a:r>
              <a:rPr lang="en-US" sz="1900" b="1" dirty="0" smtClean="0">
                <a:latin typeface="+mj-lt"/>
                <a:ea typeface="Verdana" pitchFamily="34" charset="0"/>
                <a:cs typeface="Arial" pitchFamily="34" charset="0"/>
              </a:rPr>
              <a:t>  Unmet Need for Services </a:t>
            </a:r>
          </a:p>
          <a:p>
            <a:pPr marL="1485900" lvl="3" indent="-342900">
              <a:buSzPct val="140000"/>
              <a:buFont typeface="Wingdings" pitchFamily="2" charset="2"/>
              <a:buChar char="Ø"/>
            </a:pPr>
            <a:r>
              <a:rPr lang="en-US" sz="1900" dirty="0" smtClean="0">
                <a:latin typeface="+mj-lt"/>
                <a:ea typeface="Verdana" pitchFamily="34" charset="0"/>
                <a:cs typeface="Arial" pitchFamily="34" charset="0"/>
              </a:rPr>
              <a:t>The national need for addiction treatment exceeds capacity and that trend is expected to continue.  </a:t>
            </a:r>
          </a:p>
          <a:p>
            <a:pPr marL="1485900" lvl="3" indent="-342900">
              <a:buSzPct val="140000"/>
              <a:buFont typeface="Wingdings" pitchFamily="2" charset="2"/>
              <a:buChar char="Ø"/>
            </a:pPr>
            <a:r>
              <a:rPr lang="en-US" sz="1900" dirty="0" smtClean="0">
                <a:latin typeface="+mj-lt"/>
                <a:ea typeface="Verdana" pitchFamily="34" charset="0"/>
                <a:cs typeface="Arial" pitchFamily="34" charset="0"/>
              </a:rPr>
              <a:t>Only 1 of 10 individuals that needs addiction’s treatment receives it.  </a:t>
            </a:r>
          </a:p>
          <a:p>
            <a:pPr marL="1485900" lvl="3" indent="-342900">
              <a:buSzPct val="140000"/>
              <a:buFont typeface="Wingdings" pitchFamily="2" charset="2"/>
              <a:buChar char="Ø"/>
            </a:pPr>
            <a:r>
              <a:rPr lang="en-US" sz="1900" dirty="0" smtClean="0">
                <a:latin typeface="+mj-lt"/>
                <a:ea typeface="Verdana" pitchFamily="34" charset="0"/>
                <a:cs typeface="Arial" pitchFamily="34" charset="0"/>
              </a:rPr>
              <a:t>Up to 80% of individuals in the criminal justice system suffer from a substance use disorder.</a:t>
            </a:r>
          </a:p>
          <a:p>
            <a:pPr marL="1028700" lvl="2" indent="-342900">
              <a:spcAft>
                <a:spcPts val="1200"/>
              </a:spcAft>
              <a:buSzPct val="140000"/>
              <a:buFont typeface="Wingdings" pitchFamily="2" charset="2"/>
              <a:buChar char="Ø"/>
            </a:pPr>
            <a:r>
              <a:rPr lang="en-US" sz="1900" b="1" dirty="0" smtClean="0">
                <a:latin typeface="+mj-lt"/>
                <a:ea typeface="Verdana" pitchFamily="34" charset="0"/>
                <a:cs typeface="Arial" pitchFamily="34" charset="0"/>
              </a:rPr>
              <a:t>Funding Challenges</a:t>
            </a:r>
          </a:p>
          <a:p>
            <a:pPr marL="1485900" lvl="3" indent="-342900">
              <a:spcAft>
                <a:spcPts val="1200"/>
              </a:spcAft>
              <a:buSzPct val="140000"/>
              <a:buFont typeface="Wingdings" pitchFamily="2" charset="2"/>
              <a:buChar char="Ø"/>
            </a:pPr>
            <a:r>
              <a:rPr lang="en-US" sz="1900" dirty="0" smtClean="0">
                <a:latin typeface="+mj-lt"/>
                <a:ea typeface="Verdana" pitchFamily="34" charset="0"/>
                <a:cs typeface="Arial" pitchFamily="34" charset="0"/>
              </a:rPr>
              <a:t>Both states and the federal government are cutting budgets.</a:t>
            </a:r>
          </a:p>
          <a:p>
            <a:pPr marL="1485900" lvl="3" indent="-342900">
              <a:spcAft>
                <a:spcPts val="1200"/>
              </a:spcAft>
              <a:buSzPct val="140000"/>
              <a:buFont typeface="Wingdings" pitchFamily="2" charset="2"/>
              <a:buChar char="Ø"/>
            </a:pPr>
            <a:r>
              <a:rPr lang="en-US" sz="1900" dirty="0" smtClean="0">
                <a:latin typeface="+mj-lt"/>
                <a:ea typeface="Verdana" pitchFamily="34" charset="0"/>
                <a:cs typeface="Arial" pitchFamily="34" charset="0"/>
              </a:rPr>
              <a:t>People with addictions are more likely to be poor and uninsured.</a:t>
            </a:r>
            <a:endParaRPr lang="en-US" sz="1900" dirty="0" smtClean="0">
              <a:latin typeface="+mj-lt"/>
              <a:cs typeface="Arial" pitchFamily="34" charset="0"/>
            </a:endParaRPr>
          </a:p>
          <a:p>
            <a:pPr marL="1028700" lvl="2" indent="-342900">
              <a:spcAft>
                <a:spcPts val="1200"/>
              </a:spcAft>
              <a:buSzPct val="140000"/>
              <a:buFont typeface="Wingdings" pitchFamily="2" charset="2"/>
              <a:buChar char="Ø"/>
            </a:pPr>
            <a:r>
              <a:rPr lang="en-US" sz="1900" b="1" dirty="0" smtClean="0">
                <a:latin typeface="+mj-lt"/>
                <a:ea typeface="Verdana" pitchFamily="34" charset="0"/>
                <a:cs typeface="Arial" pitchFamily="34" charset="0"/>
              </a:rPr>
              <a:t>Traditional Care does not match Client needs.</a:t>
            </a:r>
          </a:p>
          <a:p>
            <a:pPr marL="1485900" lvl="3" indent="-342900">
              <a:spcAft>
                <a:spcPts val="1200"/>
              </a:spcAft>
              <a:buSzPct val="140000"/>
              <a:buFont typeface="Wingdings" pitchFamily="2" charset="2"/>
              <a:buChar char="Ø"/>
            </a:pPr>
            <a:r>
              <a:rPr lang="en-US" sz="1900" dirty="0" smtClean="0">
                <a:latin typeface="+mj-lt"/>
                <a:ea typeface="Verdana" pitchFamily="34" charset="0"/>
                <a:cs typeface="Arial" pitchFamily="34" charset="0"/>
              </a:rPr>
              <a:t>People with addictions have </a:t>
            </a:r>
            <a:r>
              <a:rPr lang="en-US" sz="1900" b="1" dirty="0" smtClean="0">
                <a:latin typeface="+mj-lt"/>
                <a:ea typeface="Verdana" pitchFamily="34" charset="0"/>
                <a:cs typeface="Arial" pitchFamily="34" charset="0"/>
              </a:rPr>
              <a:t>COMPLEX</a:t>
            </a:r>
            <a:r>
              <a:rPr lang="en-US" sz="1900" dirty="0" smtClean="0">
                <a:latin typeface="+mj-lt"/>
                <a:ea typeface="Verdana" pitchFamily="34" charset="0"/>
                <a:cs typeface="Arial" pitchFamily="34" charset="0"/>
              </a:rPr>
              <a:t> treatment needs.</a:t>
            </a:r>
          </a:p>
          <a:p>
            <a:pPr marL="1485900" lvl="3" indent="-342900">
              <a:spcAft>
                <a:spcPts val="1200"/>
              </a:spcAft>
              <a:buSzPct val="140000"/>
              <a:buFont typeface="Wingdings" pitchFamily="2" charset="2"/>
              <a:buChar char="Ø"/>
            </a:pPr>
            <a:r>
              <a:rPr lang="en-US" sz="1900" dirty="0" smtClean="0">
                <a:latin typeface="+mj-lt"/>
                <a:ea typeface="Verdana" pitchFamily="34" charset="0"/>
                <a:cs typeface="Arial" pitchFamily="34" charset="0"/>
              </a:rPr>
              <a:t>Organizations treating addictions are </a:t>
            </a:r>
            <a:r>
              <a:rPr lang="en-US" sz="1900" b="1" dirty="0" smtClean="0">
                <a:latin typeface="+mj-lt"/>
                <a:ea typeface="Verdana" pitchFamily="34" charset="0"/>
                <a:cs typeface="Arial" pitchFamily="34" charset="0"/>
              </a:rPr>
              <a:t>SILOED</a:t>
            </a:r>
            <a:r>
              <a:rPr lang="en-US" b="1" dirty="0" smtClean="0">
                <a:latin typeface="Arial" pitchFamily="34" charset="0"/>
                <a:ea typeface="Verdana" pitchFamily="34" charset="0"/>
                <a:cs typeface="Arial" pitchFamily="34" charset="0"/>
              </a:rPr>
              <a:t>.</a:t>
            </a:r>
          </a:p>
          <a:p>
            <a:pPr>
              <a:buFont typeface="Wingdings" pitchFamily="2" charset="2"/>
              <a:buChar char="Ø"/>
            </a:pPr>
            <a:r>
              <a:rPr lang="en-US" sz="2400" dirty="0" smtClean="0">
                <a:latin typeface="+mj-lt"/>
              </a:rPr>
              <a:t> </a:t>
            </a:r>
            <a:endParaRPr lang="en-US" sz="2400" dirty="0">
              <a:latin typeface="+mj-lt"/>
            </a:endParaRPr>
          </a:p>
        </p:txBody>
      </p:sp>
    </p:spTree>
    <p:extLst>
      <p:ext uri="{BB962C8B-B14F-4D97-AF65-F5344CB8AC3E}">
        <p14:creationId xmlns:p14="http://schemas.microsoft.com/office/powerpoint/2010/main" val="32486376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Weekly Update/Telephone Monitoring and Adaptive Counseling (TMAC) </a:t>
            </a:r>
            <a:br>
              <a:rPr lang="en-US" sz="2800" b="1" dirty="0" smtClean="0"/>
            </a:br>
            <a:endParaRPr lang="en-US" sz="2800" dirty="0"/>
          </a:p>
        </p:txBody>
      </p:sp>
      <p:sp>
        <p:nvSpPr>
          <p:cNvPr id="3" name="Content Placeholder 2"/>
          <p:cNvSpPr>
            <a:spLocks noGrp="1"/>
          </p:cNvSpPr>
          <p:nvPr>
            <p:ph idx="1"/>
          </p:nvPr>
        </p:nvSpPr>
        <p:spPr/>
        <p:txBody>
          <a:bodyPr/>
          <a:lstStyle/>
          <a:p>
            <a:r>
              <a:rPr lang="en-US" dirty="0" smtClean="0"/>
              <a:t>TMAC is manual-driven and combines elements of low-intensity monitoring, social support, and adaptive levels of motivational interviewing (MI) counseling and cognitive-behavioral therapy (CBT) in response to a client's risk level for relapse measured at the start of each session by a structured 10-item interview. </a:t>
            </a:r>
          </a:p>
          <a:p>
            <a:r>
              <a:rPr lang="en-US" dirty="0" smtClean="0"/>
              <a:t>Drawing heavily from Wagner's Chronic Care Model, TMAC focuses on supporting patient self-management, linking patients to community resources, using cognitive-behavioral strategies to increase self-confidence and skill levels, setting goals, identifying barriers to achieving goals, and developing strategies to overcome these barriers. </a:t>
            </a:r>
          </a:p>
          <a:p>
            <a:r>
              <a:rPr lang="en-US" dirty="0" smtClean="0"/>
              <a:t>                                                                                 </a:t>
            </a:r>
            <a:r>
              <a:rPr lang="en-US" sz="1600" dirty="0" smtClean="0"/>
              <a:t>NREPP</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TMAC (Weekly Update Tool)</a:t>
            </a:r>
            <a:endParaRPr lang="en-US" dirty="0">
              <a:solidFill>
                <a:srgbClr val="002060"/>
              </a:solidFill>
            </a:endParaRPr>
          </a:p>
        </p:txBody>
      </p:sp>
      <p:sp>
        <p:nvSpPr>
          <p:cNvPr id="3" name="Content Placeholder 2"/>
          <p:cNvSpPr>
            <a:spLocks noGrp="1"/>
          </p:cNvSpPr>
          <p:nvPr>
            <p:ph idx="1"/>
          </p:nvPr>
        </p:nvSpPr>
        <p:spPr/>
        <p:txBody>
          <a:bodyPr>
            <a:normAutofit fontScale="92500" lnSpcReduction="20000"/>
          </a:bodyPr>
          <a:lstStyle/>
          <a:p>
            <a:r>
              <a:rPr lang="en-US" dirty="0" smtClean="0"/>
              <a:t>Telephonic Monitoring and Adaptive Counseling is an EBP based in CBT theory. </a:t>
            </a:r>
          </a:p>
          <a:p>
            <a:endParaRPr lang="en-US" dirty="0" smtClean="0"/>
          </a:p>
          <a:p>
            <a:r>
              <a:rPr lang="en-US" dirty="0" smtClean="0"/>
              <a:t>Involves highly structured phone sessions at regular intervals.</a:t>
            </a:r>
          </a:p>
          <a:p>
            <a:pPr lvl="1"/>
            <a:r>
              <a:rPr lang="en-US" dirty="0" smtClean="0">
                <a:solidFill>
                  <a:srgbClr val="002060"/>
                </a:solidFill>
              </a:rPr>
              <a:t>Sessions begin weekly and then move to bi weekly (at 2-3 months) and monthly at (6-10 months).</a:t>
            </a:r>
          </a:p>
          <a:p>
            <a:pPr marL="114300" indent="0">
              <a:buNone/>
            </a:pPr>
            <a:endParaRPr lang="en-US" dirty="0" smtClean="0"/>
          </a:p>
          <a:p>
            <a:r>
              <a:rPr lang="en-US" dirty="0" smtClean="0"/>
              <a:t>Client participates in Electronic “Pre-Phone Session Questionnaire” prior to session.</a:t>
            </a:r>
          </a:p>
          <a:p>
            <a:endParaRPr lang="en-US" dirty="0" smtClean="0"/>
          </a:p>
          <a:p>
            <a:r>
              <a:rPr lang="en-US" dirty="0" smtClean="0"/>
              <a:t>Client and Recovery Coach discuss, Emergencies, Questionnaire Responses, Goal Work, and Upcoming Strategies.</a:t>
            </a:r>
          </a:p>
          <a:p>
            <a:pPr lvl="1"/>
            <a:r>
              <a:rPr lang="en-US" dirty="0" smtClean="0">
                <a:solidFill>
                  <a:srgbClr val="002060"/>
                </a:solidFill>
              </a:rPr>
              <a:t>Changes made to Recovery Plan as needed</a:t>
            </a:r>
            <a:r>
              <a:rPr lang="en-US" dirty="0" smtClean="0"/>
              <a:t>.</a:t>
            </a:r>
          </a:p>
          <a:p>
            <a:endParaRPr lang="en-US" dirty="0" smtClean="0"/>
          </a:p>
          <a:p>
            <a:r>
              <a:rPr lang="en-US" dirty="0" smtClean="0"/>
              <a:t>Risk and Protective Scores are measured and recorded each week—tracked over long-term to assess change over time.</a:t>
            </a:r>
            <a:endParaRPr lang="en-US" dirty="0"/>
          </a:p>
        </p:txBody>
      </p:sp>
    </p:spTree>
    <p:extLst>
      <p:ext uri="{BB962C8B-B14F-4D97-AF65-F5344CB8AC3E}">
        <p14:creationId xmlns:p14="http://schemas.microsoft.com/office/powerpoint/2010/main" val="3028594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905000" y="1113971"/>
            <a:ext cx="7239000" cy="5667829"/>
            <a:chOff x="1905000" y="1113971"/>
            <a:chExt cx="7239000" cy="5667829"/>
          </a:xfrm>
        </p:grpSpPr>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1752600"/>
              <a:ext cx="6315075" cy="416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1600" y="1295400"/>
              <a:ext cx="1524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00" y="1371600"/>
              <a:ext cx="61722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72400" y="1113971"/>
              <a:ext cx="1371600" cy="211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Flowchart: Sequential Access Storage 2"/>
          <p:cNvSpPr/>
          <p:nvPr/>
        </p:nvSpPr>
        <p:spPr>
          <a:xfrm>
            <a:off x="0" y="1558572"/>
            <a:ext cx="2286000" cy="3295650"/>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2060"/>
                </a:solidFill>
              </a:rPr>
              <a:t>Client view allows for Yes/No and simple numerical responses. No scoring occurs in this view.</a:t>
            </a:r>
            <a:endParaRPr lang="en-US" b="1" dirty="0">
              <a:solidFill>
                <a:srgbClr val="002060"/>
              </a:solidFill>
            </a:endParaRPr>
          </a:p>
        </p:txBody>
      </p:sp>
    </p:spTree>
    <p:extLst>
      <p:ext uri="{BB962C8B-B14F-4D97-AF65-F5344CB8AC3E}">
        <p14:creationId xmlns:p14="http://schemas.microsoft.com/office/powerpoint/2010/main" val="21604298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674511" y="2590800"/>
            <a:ext cx="1524000" cy="2133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solidFill>
                  <a:srgbClr val="002060"/>
                </a:solidFill>
              </a:rPr>
              <a:t>Measurement Outcomes of TMAC</a:t>
            </a:r>
            <a:endParaRPr lang="en-US" dirty="0">
              <a:solidFill>
                <a:srgbClr val="002060"/>
              </a:solidFill>
            </a:endParaRPr>
          </a:p>
        </p:txBody>
      </p:sp>
      <p:sp>
        <p:nvSpPr>
          <p:cNvPr id="3" name="Content Placeholder 2"/>
          <p:cNvSpPr>
            <a:spLocks noGrp="1"/>
          </p:cNvSpPr>
          <p:nvPr>
            <p:ph idx="1"/>
          </p:nvPr>
        </p:nvSpPr>
        <p:spPr>
          <a:xfrm>
            <a:off x="457200" y="1600200"/>
            <a:ext cx="7620000" cy="1066800"/>
          </a:xfrm>
        </p:spPr>
        <p:txBody>
          <a:bodyPr/>
          <a:lstStyle/>
          <a:p>
            <a:r>
              <a:rPr lang="en-US" b="1" dirty="0" smtClean="0">
                <a:solidFill>
                  <a:srgbClr val="002060"/>
                </a:solidFill>
              </a:rPr>
              <a:t>Risk</a:t>
            </a:r>
            <a:r>
              <a:rPr lang="en-US" dirty="0" smtClean="0"/>
              <a:t> and </a:t>
            </a:r>
            <a:r>
              <a:rPr lang="en-US" b="1" dirty="0" smtClean="0">
                <a:solidFill>
                  <a:srgbClr val="002060"/>
                </a:solidFill>
              </a:rPr>
              <a:t>Protective</a:t>
            </a:r>
            <a:r>
              <a:rPr lang="en-US" dirty="0" smtClean="0"/>
              <a:t> </a:t>
            </a:r>
            <a:r>
              <a:rPr lang="en-US" b="1" dirty="0" smtClean="0">
                <a:solidFill>
                  <a:srgbClr val="002060"/>
                </a:solidFill>
              </a:rPr>
              <a:t>Scores</a:t>
            </a:r>
            <a:r>
              <a:rPr lang="en-US" dirty="0" smtClean="0"/>
              <a:t> can be tracked over time and visually represented on the Client’s secured E-ROSC page.</a:t>
            </a:r>
            <a:endParaRPr lang="en-US" dirty="0"/>
          </a:p>
        </p:txBody>
      </p:sp>
      <p:sp>
        <p:nvSpPr>
          <p:cNvPr id="4" name="Up Arrow 3"/>
          <p:cNvSpPr/>
          <p:nvPr/>
        </p:nvSpPr>
        <p:spPr>
          <a:xfrm>
            <a:off x="674511" y="2590800"/>
            <a:ext cx="1524000" cy="1490133"/>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66800" y="2971800"/>
            <a:ext cx="762000" cy="646331"/>
          </a:xfrm>
          <a:prstGeom prst="rect">
            <a:avLst/>
          </a:prstGeom>
          <a:noFill/>
        </p:spPr>
        <p:txBody>
          <a:bodyPr wrap="square" rtlCol="0">
            <a:spAutoFit/>
          </a:bodyPr>
          <a:lstStyle/>
          <a:p>
            <a:pPr algn="ctr"/>
            <a:r>
              <a:rPr lang="en-US" sz="3600" dirty="0" smtClean="0"/>
              <a:t>+4</a:t>
            </a:r>
            <a:endParaRPr lang="en-US" sz="3600" dirty="0"/>
          </a:p>
        </p:txBody>
      </p:sp>
      <p:sp>
        <p:nvSpPr>
          <p:cNvPr id="7" name="TextBox 6"/>
          <p:cNvSpPr txBox="1"/>
          <p:nvPr/>
        </p:nvSpPr>
        <p:spPr>
          <a:xfrm>
            <a:off x="762000" y="4080933"/>
            <a:ext cx="1436511" cy="584775"/>
          </a:xfrm>
          <a:prstGeom prst="rect">
            <a:avLst/>
          </a:prstGeom>
          <a:noFill/>
        </p:spPr>
        <p:txBody>
          <a:bodyPr wrap="square" rtlCol="0">
            <a:spAutoFit/>
          </a:bodyPr>
          <a:lstStyle/>
          <a:p>
            <a:pPr algn="ctr"/>
            <a:r>
              <a:rPr lang="en-US" sz="1600" dirty="0" smtClean="0"/>
              <a:t>This Week’s Progress Score</a:t>
            </a:r>
            <a:endParaRPr lang="en-US" sz="1600" dirty="0"/>
          </a:p>
        </p:txBody>
      </p:sp>
      <p:graphicFrame>
        <p:nvGraphicFramePr>
          <p:cNvPr id="9" name="Chart 8"/>
          <p:cNvGraphicFramePr>
            <a:graphicFrameLocks/>
          </p:cNvGraphicFramePr>
          <p:nvPr>
            <p:extLst>
              <p:ext uri="{D42A27DB-BD31-4B8C-83A1-F6EECF244321}">
                <p14:modId xmlns:p14="http://schemas.microsoft.com/office/powerpoint/2010/main" val="2752281194"/>
              </p:ext>
            </p:extLst>
          </p:nvPr>
        </p:nvGraphicFramePr>
        <p:xfrm>
          <a:off x="2895600" y="2362200"/>
          <a:ext cx="5486400"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381000" y="4876800"/>
            <a:ext cx="2590800" cy="1477328"/>
          </a:xfrm>
          <a:prstGeom prst="rect">
            <a:avLst/>
          </a:prstGeom>
          <a:noFill/>
        </p:spPr>
        <p:txBody>
          <a:bodyPr wrap="square" rtlCol="0">
            <a:spAutoFit/>
          </a:bodyPr>
          <a:lstStyle/>
          <a:p>
            <a:pPr algn="ctr"/>
            <a:r>
              <a:rPr lang="en-US" dirty="0" smtClean="0"/>
              <a:t>The arrow graphic represents the relative distance  and change between Risk and Protective Factor Scores</a:t>
            </a:r>
            <a:endParaRPr lang="en-US" dirty="0"/>
          </a:p>
        </p:txBody>
      </p:sp>
    </p:spTree>
    <p:extLst>
      <p:ext uri="{BB962C8B-B14F-4D97-AF65-F5344CB8AC3E}">
        <p14:creationId xmlns:p14="http://schemas.microsoft.com/office/powerpoint/2010/main" val="5264252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14" y="1219200"/>
            <a:ext cx="2347686"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1325" y="1066800"/>
            <a:ext cx="2352675" cy="495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1143000"/>
            <a:ext cx="8000999" cy="5063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0" y="1447800"/>
            <a:ext cx="3200400" cy="581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91600" y="1295400"/>
            <a:ext cx="1524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Callout 1"/>
          <p:cNvSpPr/>
          <p:nvPr/>
        </p:nvSpPr>
        <p:spPr>
          <a:xfrm>
            <a:off x="6019800" y="1190978"/>
            <a:ext cx="2819400" cy="30480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2060"/>
                </a:solidFill>
              </a:rPr>
              <a:t>Recovery Coach view of the completed TMAC Assessment allows for adjusted scoring, notes, and comparison to previous weeks.</a:t>
            </a:r>
            <a:endParaRPr lang="en-US" b="1" dirty="0">
              <a:solidFill>
                <a:srgbClr val="002060"/>
              </a:solidFill>
            </a:endParaRPr>
          </a:p>
        </p:txBody>
      </p:sp>
    </p:spTree>
    <p:extLst>
      <p:ext uri="{BB962C8B-B14F-4D97-AF65-F5344CB8AC3E}">
        <p14:creationId xmlns:p14="http://schemas.microsoft.com/office/powerpoint/2010/main" val="16336605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002060"/>
                </a:solidFill>
              </a:rPr>
              <a:t>Recovery Coach Monitoring</a:t>
            </a:r>
            <a:endParaRPr lang="en-US" dirty="0">
              <a:solidFill>
                <a:srgbClr val="002060"/>
              </a:solidFill>
            </a:endParaRPr>
          </a:p>
        </p:txBody>
      </p:sp>
      <p:sp>
        <p:nvSpPr>
          <p:cNvPr id="5" name="Content Placeholder 4"/>
          <p:cNvSpPr>
            <a:spLocks noGrp="1"/>
          </p:cNvSpPr>
          <p:nvPr>
            <p:ph idx="1"/>
          </p:nvPr>
        </p:nvSpPr>
        <p:spPr/>
        <p:txBody>
          <a:bodyPr>
            <a:normAutofit lnSpcReduction="10000"/>
          </a:bodyPr>
          <a:lstStyle/>
          <a:p>
            <a:pPr marL="114300" indent="0">
              <a:buNone/>
            </a:pPr>
            <a:r>
              <a:rPr lang="en-US" dirty="0" smtClean="0"/>
              <a:t>Recovery Coaches are able to monitor Client activity, including:</a:t>
            </a:r>
          </a:p>
          <a:p>
            <a:pPr marL="114300" indent="0">
              <a:buNone/>
            </a:pPr>
            <a:endParaRPr lang="en-US" dirty="0"/>
          </a:p>
          <a:p>
            <a:r>
              <a:rPr lang="en-US" dirty="0" smtClean="0"/>
              <a:t>Completion of TMAC Weekly Update</a:t>
            </a:r>
          </a:p>
          <a:p>
            <a:r>
              <a:rPr lang="en-US" dirty="0" smtClean="0"/>
              <a:t>Work towards goals</a:t>
            </a:r>
          </a:p>
          <a:p>
            <a:r>
              <a:rPr lang="en-US" dirty="0" smtClean="0"/>
              <a:t>Personal Recovery Calendar</a:t>
            </a:r>
          </a:p>
          <a:p>
            <a:r>
              <a:rPr lang="en-US" dirty="0" smtClean="0"/>
              <a:t>Scheduled / Completed Treatment</a:t>
            </a:r>
          </a:p>
          <a:p>
            <a:endParaRPr lang="en-US" dirty="0"/>
          </a:p>
          <a:p>
            <a:endParaRPr lang="en-US" dirty="0" smtClean="0"/>
          </a:p>
          <a:p>
            <a:endParaRPr lang="en-US" dirty="0"/>
          </a:p>
          <a:p>
            <a:endParaRPr lang="en-US" dirty="0" smtClean="0"/>
          </a:p>
          <a:p>
            <a:pPr marL="114300" indent="0" algn="ctr">
              <a:buNone/>
            </a:pPr>
            <a:r>
              <a:rPr lang="en-US" dirty="0" smtClean="0">
                <a:solidFill>
                  <a:srgbClr val="002060"/>
                </a:solidFill>
              </a:rPr>
              <a:t>This monitoring offers a level of support not available in traditional Recovery Systems. The Client and RC are working in an electronic and collaborative system of support.</a:t>
            </a:r>
          </a:p>
          <a:p>
            <a:pPr marL="114300" indent="0">
              <a:buNone/>
            </a:pPr>
            <a:endParaRPr lang="en-US" dirty="0"/>
          </a:p>
          <a:p>
            <a:endParaRPr lang="en-US" dirty="0"/>
          </a:p>
        </p:txBody>
      </p:sp>
    </p:spTree>
    <p:extLst>
      <p:ext uri="{BB962C8B-B14F-4D97-AF65-F5344CB8AC3E}">
        <p14:creationId xmlns:p14="http://schemas.microsoft.com/office/powerpoint/2010/main" val="128029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143" y="1066800"/>
            <a:ext cx="9165941"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827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002060"/>
                </a:solidFill>
              </a:rPr>
              <a:t>Next Steps…</a:t>
            </a:r>
            <a:endParaRPr lang="en-US" sz="3600" dirty="0">
              <a:solidFill>
                <a:srgbClr val="002060"/>
              </a:solidFill>
            </a:endParaRPr>
          </a:p>
        </p:txBody>
      </p:sp>
      <p:sp>
        <p:nvSpPr>
          <p:cNvPr id="3" name="Content Placeholder 2"/>
          <p:cNvSpPr>
            <a:spLocks noGrp="1"/>
          </p:cNvSpPr>
          <p:nvPr>
            <p:ph idx="1"/>
          </p:nvPr>
        </p:nvSpPr>
        <p:spPr/>
        <p:txBody>
          <a:bodyPr>
            <a:normAutofit lnSpcReduction="10000"/>
          </a:bodyPr>
          <a:lstStyle/>
          <a:p>
            <a:pPr>
              <a:buFont typeface="Wingdings" pitchFamily="2" charset="2"/>
              <a:buChar char="Ø"/>
            </a:pPr>
            <a:r>
              <a:rPr lang="en-US" dirty="0" smtClean="0">
                <a:latin typeface="+mj-lt"/>
              </a:rPr>
              <a:t>Complete project and study according to grant with a focus on community engagement.</a:t>
            </a:r>
          </a:p>
          <a:p>
            <a:pPr>
              <a:buFont typeface="Wingdings" pitchFamily="2" charset="2"/>
              <a:buChar char="Ø"/>
            </a:pPr>
            <a:r>
              <a:rPr lang="en-US" dirty="0" smtClean="0">
                <a:latin typeface="+mj-lt"/>
              </a:rPr>
              <a:t>Expand SUD program beyond first 150 in Indiana</a:t>
            </a:r>
          </a:p>
          <a:p>
            <a:pPr>
              <a:buFont typeface="Wingdings" pitchFamily="2" charset="2"/>
              <a:buChar char="Ø"/>
            </a:pPr>
            <a:r>
              <a:rPr lang="en-US" dirty="0" smtClean="0">
                <a:latin typeface="+mj-lt"/>
              </a:rPr>
              <a:t>Continue collaboration with Be Well to bridge Behavioral/Physical Health</a:t>
            </a:r>
          </a:p>
          <a:p>
            <a:pPr lvl="1">
              <a:buFont typeface="Wingdings" pitchFamily="2" charset="2"/>
              <a:buChar char="Ø"/>
            </a:pPr>
            <a:r>
              <a:rPr lang="en-US" dirty="0" err="1" smtClean="0">
                <a:latin typeface="+mj-lt"/>
              </a:rPr>
              <a:t>Hep</a:t>
            </a:r>
            <a:r>
              <a:rPr lang="en-US" dirty="0" smtClean="0">
                <a:latin typeface="+mj-lt"/>
              </a:rPr>
              <a:t> C</a:t>
            </a:r>
          </a:p>
          <a:p>
            <a:pPr lvl="1">
              <a:buFont typeface="Wingdings" pitchFamily="2" charset="2"/>
              <a:buChar char="Ø"/>
            </a:pPr>
            <a:r>
              <a:rPr lang="en-US" dirty="0" smtClean="0">
                <a:latin typeface="+mj-lt"/>
              </a:rPr>
              <a:t>Pregnancy</a:t>
            </a:r>
          </a:p>
          <a:p>
            <a:pPr>
              <a:buFont typeface="Wingdings" pitchFamily="2" charset="2"/>
              <a:buChar char="Ø"/>
            </a:pPr>
            <a:r>
              <a:rPr lang="en-US" dirty="0" smtClean="0">
                <a:latin typeface="+mj-lt"/>
              </a:rPr>
              <a:t>Extend to other Behavioral Health domains</a:t>
            </a:r>
          </a:p>
          <a:p>
            <a:pPr lvl="1">
              <a:buFont typeface="Wingdings" pitchFamily="2" charset="2"/>
              <a:buChar char="Ø"/>
            </a:pPr>
            <a:r>
              <a:rPr lang="en-US" dirty="0" smtClean="0">
                <a:latin typeface="+mj-lt"/>
              </a:rPr>
              <a:t>PTSD</a:t>
            </a:r>
          </a:p>
          <a:p>
            <a:pPr lvl="1">
              <a:buFont typeface="Wingdings" pitchFamily="2" charset="2"/>
              <a:buChar char="Ø"/>
            </a:pPr>
            <a:r>
              <a:rPr lang="en-US" dirty="0" smtClean="0">
                <a:latin typeface="+mj-lt"/>
              </a:rPr>
              <a:t>Depression</a:t>
            </a:r>
          </a:p>
          <a:p>
            <a:pPr lvl="1">
              <a:buFont typeface="Wingdings" pitchFamily="2" charset="2"/>
              <a:buChar char="Ø"/>
            </a:pPr>
            <a:r>
              <a:rPr lang="en-US" dirty="0" smtClean="0">
                <a:latin typeface="+mj-lt"/>
              </a:rPr>
              <a:t>At risk youth</a:t>
            </a:r>
          </a:p>
          <a:p>
            <a:pPr>
              <a:buFont typeface="Wingdings" pitchFamily="2" charset="2"/>
              <a:buChar char="Ø"/>
            </a:pPr>
            <a:r>
              <a:rPr lang="en-US" dirty="0" smtClean="0">
                <a:latin typeface="+mj-lt"/>
              </a:rPr>
              <a:t>Extend to other Centerstone communities</a:t>
            </a:r>
          </a:p>
          <a:p>
            <a:pPr>
              <a:buFont typeface="Wingdings" pitchFamily="2" charset="2"/>
              <a:buChar char="Ø"/>
            </a:pPr>
            <a:r>
              <a:rPr lang="en-US" dirty="0" smtClean="0">
                <a:latin typeface="+mj-lt"/>
              </a:rPr>
              <a:t>Publish and present</a:t>
            </a:r>
            <a:endParaRPr lang="en-US" dirty="0">
              <a:latin typeface="+mj-lt"/>
            </a:endParaRPr>
          </a:p>
        </p:txBody>
      </p:sp>
    </p:spTree>
    <p:extLst>
      <p:ext uri="{BB962C8B-B14F-4D97-AF65-F5344CB8AC3E}">
        <p14:creationId xmlns:p14="http://schemas.microsoft.com/office/powerpoint/2010/main" val="658248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002060"/>
                </a:solidFill>
              </a:rPr>
              <a:t>Conclusion</a:t>
            </a:r>
            <a:endParaRPr lang="en-US" sz="3600" dirty="0">
              <a:solidFill>
                <a:srgbClr val="002060"/>
              </a:solidFill>
            </a:endParaRPr>
          </a:p>
        </p:txBody>
      </p:sp>
      <p:sp>
        <p:nvSpPr>
          <p:cNvPr id="3" name="Content Placeholder 2"/>
          <p:cNvSpPr>
            <a:spLocks noGrp="1"/>
          </p:cNvSpPr>
          <p:nvPr>
            <p:ph idx="1"/>
          </p:nvPr>
        </p:nvSpPr>
        <p:spPr/>
        <p:txBody>
          <a:bodyPr>
            <a:normAutofit/>
          </a:bodyPr>
          <a:lstStyle/>
          <a:p>
            <a:pPr>
              <a:buFont typeface="Wingdings" pitchFamily="2" charset="2"/>
              <a:buChar char="Ø"/>
            </a:pPr>
            <a:r>
              <a:rPr lang="en-US" sz="2800" dirty="0" smtClean="0">
                <a:latin typeface="+mj-lt"/>
              </a:rPr>
              <a:t>E-ROSC is the logical response to the economic, regulatory and technological world today.</a:t>
            </a:r>
          </a:p>
          <a:p>
            <a:pPr>
              <a:buFont typeface="Wingdings" pitchFamily="2" charset="2"/>
              <a:buChar char="Ø"/>
            </a:pPr>
            <a:r>
              <a:rPr lang="en-US" sz="2800" dirty="0">
                <a:latin typeface="+mj-lt"/>
              </a:rPr>
              <a:t>E</a:t>
            </a:r>
            <a:r>
              <a:rPr lang="en-US" sz="2800" dirty="0" smtClean="0">
                <a:latin typeface="+mj-lt"/>
              </a:rPr>
              <a:t>-ROSC contributes to sustainability of Behavioral Health delivery models.</a:t>
            </a:r>
          </a:p>
          <a:p>
            <a:pPr>
              <a:buFont typeface="Wingdings" pitchFamily="2" charset="2"/>
              <a:buChar char="Ø"/>
            </a:pPr>
            <a:r>
              <a:rPr lang="en-US" sz="2800" dirty="0" smtClean="0">
                <a:latin typeface="+mj-lt"/>
              </a:rPr>
              <a:t>E-ROSC allows us to penetrate markets we have been unable to access previously</a:t>
            </a:r>
          </a:p>
          <a:p>
            <a:pPr>
              <a:buFont typeface="Wingdings" pitchFamily="2" charset="2"/>
              <a:buChar char="Ø"/>
            </a:pPr>
            <a:r>
              <a:rPr lang="en-US" sz="2800" dirty="0" smtClean="0">
                <a:latin typeface="+mj-lt"/>
              </a:rPr>
              <a:t>E-ROSC will improve outcomes and lower cost, giving value to everyone. </a:t>
            </a:r>
            <a:endParaRPr lang="en-US" sz="2400" b="1" dirty="0">
              <a:solidFill>
                <a:srgbClr val="002060"/>
              </a:solidFill>
            </a:endParaRPr>
          </a:p>
        </p:txBody>
      </p:sp>
    </p:spTree>
    <p:extLst>
      <p:ext uri="{BB962C8B-B14F-4D97-AF65-F5344CB8AC3E}">
        <p14:creationId xmlns:p14="http://schemas.microsoft.com/office/powerpoint/2010/main" val="21084698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Solution…ROSC</a:t>
            </a:r>
            <a:endParaRPr lang="en-US" dirty="0"/>
          </a:p>
        </p:txBody>
      </p:sp>
      <p:sp>
        <p:nvSpPr>
          <p:cNvPr id="3" name="Content Placeholder 2"/>
          <p:cNvSpPr>
            <a:spLocks noGrp="1"/>
          </p:cNvSpPr>
          <p:nvPr>
            <p:ph idx="1"/>
          </p:nvPr>
        </p:nvSpPr>
        <p:spPr/>
        <p:txBody>
          <a:bodyPr>
            <a:normAutofit fontScale="55000" lnSpcReduction="20000"/>
          </a:bodyPr>
          <a:lstStyle/>
          <a:p>
            <a:pPr>
              <a:buFont typeface="Wingdings" pitchFamily="2" charset="2"/>
              <a:buChar char="Ø"/>
            </a:pPr>
            <a:r>
              <a:rPr lang="en-US" b="1" dirty="0" smtClean="0">
                <a:latin typeface="+mj-lt"/>
                <a:ea typeface="Verdana" pitchFamily="34" charset="0"/>
                <a:cs typeface="Arial" pitchFamily="34" charset="0"/>
              </a:rPr>
              <a:t>Responsive to Provider Needs</a:t>
            </a:r>
            <a:r>
              <a:rPr lang="en-US" dirty="0" smtClean="0">
                <a:latin typeface="+mj-lt"/>
                <a:ea typeface="Verdana" pitchFamily="34" charset="0"/>
                <a:cs typeface="Arial" pitchFamily="34" charset="0"/>
              </a:rPr>
              <a:t>:</a:t>
            </a:r>
          </a:p>
          <a:p>
            <a:pPr lvl="1">
              <a:buFont typeface="Wingdings" pitchFamily="2" charset="2"/>
              <a:buChar char="Ø"/>
            </a:pPr>
            <a:r>
              <a:rPr lang="en-US" dirty="0" smtClean="0">
                <a:latin typeface="+mj-lt"/>
                <a:ea typeface="Verdana" pitchFamily="34" charset="0"/>
                <a:cs typeface="Arial" pitchFamily="34" charset="0"/>
              </a:rPr>
              <a:t>Comprehensive supports for a complex patient population.</a:t>
            </a:r>
          </a:p>
          <a:p>
            <a:pPr lvl="1">
              <a:buFont typeface="Wingdings" pitchFamily="2" charset="2"/>
              <a:buChar char="Ø"/>
            </a:pPr>
            <a:r>
              <a:rPr lang="en-US" dirty="0" smtClean="0">
                <a:latin typeface="+mj-lt"/>
                <a:ea typeface="Verdana" pitchFamily="34" charset="0"/>
                <a:cs typeface="Arial" pitchFamily="34" charset="0"/>
              </a:rPr>
              <a:t>Maximizes community volunteer and client </a:t>
            </a:r>
          </a:p>
          <a:p>
            <a:pPr lvl="1">
              <a:buFont typeface="Wingdings" pitchFamily="2" charset="2"/>
              <a:buChar char="Ø"/>
            </a:pPr>
            <a:endParaRPr lang="en-US" sz="1200" dirty="0" smtClean="0">
              <a:latin typeface="+mj-lt"/>
              <a:ea typeface="Verdana" pitchFamily="34" charset="0"/>
              <a:cs typeface="Arial" pitchFamily="34" charset="0"/>
            </a:endParaRPr>
          </a:p>
          <a:p>
            <a:pPr>
              <a:buFont typeface="Wingdings" pitchFamily="2" charset="2"/>
              <a:buChar char="Ø"/>
            </a:pPr>
            <a:r>
              <a:rPr lang="en-US" b="1" dirty="0" smtClean="0">
                <a:latin typeface="+mj-lt"/>
                <a:ea typeface="Verdana" pitchFamily="34" charset="0"/>
                <a:cs typeface="Arial" pitchFamily="34" charset="0"/>
              </a:rPr>
              <a:t>Responsive to Client Needs: </a:t>
            </a:r>
          </a:p>
          <a:p>
            <a:pPr lvl="1">
              <a:buFont typeface="Wingdings" pitchFamily="2" charset="2"/>
              <a:buChar char="Ø"/>
            </a:pPr>
            <a:r>
              <a:rPr lang="en-US" dirty="0" smtClean="0">
                <a:latin typeface="+mj-lt"/>
                <a:ea typeface="Verdana" pitchFamily="34" charset="0"/>
                <a:cs typeface="Arial" pitchFamily="34" charset="0"/>
              </a:rPr>
              <a:t>Traditional care treats everyone with substance dependence the same. </a:t>
            </a:r>
          </a:p>
          <a:p>
            <a:pPr lvl="1">
              <a:buFont typeface="Wingdings" pitchFamily="2" charset="2"/>
              <a:buChar char="Ø"/>
            </a:pPr>
            <a:r>
              <a:rPr lang="en-US" dirty="0" smtClean="0">
                <a:latin typeface="+mj-lt"/>
                <a:ea typeface="Verdana" pitchFamily="34" charset="0"/>
                <a:cs typeface="Arial" pitchFamily="34" charset="0"/>
              </a:rPr>
              <a:t>ROSC care treats everyone as individuals. Services, treatment plans are all based on the individual client’s Recovery Capital.</a:t>
            </a:r>
          </a:p>
          <a:p>
            <a:pPr lvl="1">
              <a:buFont typeface="Wingdings" pitchFamily="2" charset="2"/>
              <a:buChar char="Ø"/>
            </a:pPr>
            <a:r>
              <a:rPr lang="en-US" dirty="0" smtClean="0">
                <a:solidFill>
                  <a:schemeClr val="tx2"/>
                </a:solidFill>
                <a:latin typeface="+mj-lt"/>
                <a:cs typeface="Arial" pitchFamily="34" charset="0"/>
              </a:rPr>
              <a:t>ROSC is responsive to treatment history. A client that is appearing for treatment who has already been in an IOP 4 times likely needs something other than IOP.  </a:t>
            </a:r>
          </a:p>
          <a:p>
            <a:pPr lvl="1">
              <a:buFont typeface="Wingdings" pitchFamily="2" charset="2"/>
              <a:buChar char="Ø"/>
            </a:pPr>
            <a:endParaRPr lang="en-US" sz="1200" dirty="0" smtClean="0">
              <a:latin typeface="+mj-lt"/>
              <a:ea typeface="Verdana" pitchFamily="34" charset="0"/>
              <a:cs typeface="Arial" pitchFamily="34" charset="0"/>
            </a:endParaRPr>
          </a:p>
          <a:p>
            <a:pPr>
              <a:buFont typeface="Wingdings" pitchFamily="2" charset="2"/>
              <a:buChar char="Ø"/>
            </a:pPr>
            <a:r>
              <a:rPr lang="en-US" b="1" dirty="0" smtClean="0">
                <a:latin typeface="+mj-lt"/>
                <a:cs typeface="Arial" pitchFamily="34" charset="0"/>
              </a:rPr>
              <a:t>Responsive to the Future of Behavioral Health Care</a:t>
            </a:r>
            <a:r>
              <a:rPr lang="en-US" dirty="0" smtClean="0">
                <a:latin typeface="+mj-lt"/>
                <a:cs typeface="Arial" pitchFamily="34" charset="0"/>
              </a:rPr>
              <a:t>:</a:t>
            </a:r>
          </a:p>
          <a:p>
            <a:pPr lvl="1">
              <a:buFont typeface="Wingdings" pitchFamily="2" charset="2"/>
              <a:buChar char="Ø"/>
            </a:pPr>
            <a:r>
              <a:rPr lang="en-US" dirty="0" smtClean="0">
                <a:latin typeface="+mj-lt"/>
                <a:cs typeface="Arial" pitchFamily="34" charset="0"/>
              </a:rPr>
              <a:t>Budgetary pressures in the criminal justice system, healthcare reform opportunities and major changes in funding, are leading to rapid change in behavioral healthcare.</a:t>
            </a:r>
          </a:p>
          <a:p>
            <a:pPr lvl="1">
              <a:buFont typeface="Wingdings" pitchFamily="2" charset="2"/>
              <a:buChar char="Ø"/>
            </a:pPr>
            <a:r>
              <a:rPr lang="en-US" dirty="0" smtClean="0">
                <a:latin typeface="+mj-lt"/>
                <a:cs typeface="Arial" pitchFamily="34" charset="0"/>
              </a:rPr>
              <a:t>The ROSC model proactively manages these changes &amp; positions organizations to be seen as a community leader in the best position to coordinate community-based recovery care.</a:t>
            </a:r>
            <a:endParaRPr lang="en-US" dirty="0">
              <a:latin typeface="+mj-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…Leads to Opportunities…</a:t>
            </a:r>
            <a:endParaRPr lang="en-US" dirty="0">
              <a:solidFill>
                <a:srgbClr val="002060"/>
              </a:solidFill>
            </a:endParaRPr>
          </a:p>
        </p:txBody>
      </p:sp>
      <p:sp>
        <p:nvSpPr>
          <p:cNvPr id="3" name="Content Placeholder 2"/>
          <p:cNvSpPr>
            <a:spLocks noGrp="1"/>
          </p:cNvSpPr>
          <p:nvPr>
            <p:ph idx="1"/>
          </p:nvPr>
        </p:nvSpPr>
        <p:spPr/>
        <p:txBody>
          <a:bodyPr>
            <a:normAutofit/>
          </a:bodyPr>
          <a:lstStyle/>
          <a:p>
            <a:pPr>
              <a:buFont typeface="Wingdings" pitchFamily="2" charset="2"/>
              <a:buChar char="Ø"/>
            </a:pPr>
            <a:r>
              <a:rPr lang="en-US" sz="2800" dirty="0" smtClean="0">
                <a:latin typeface="+mj-lt"/>
              </a:rPr>
              <a:t>Very little infrastructure development for SUD services</a:t>
            </a:r>
          </a:p>
          <a:p>
            <a:pPr>
              <a:buFont typeface="Wingdings" pitchFamily="2" charset="2"/>
              <a:buChar char="Ø"/>
            </a:pPr>
            <a:r>
              <a:rPr lang="en-US" sz="2800" dirty="0" smtClean="0">
                <a:latin typeface="+mj-lt"/>
              </a:rPr>
              <a:t>High Cost of SUD’s to society</a:t>
            </a:r>
          </a:p>
          <a:p>
            <a:pPr>
              <a:buFont typeface="Wingdings" pitchFamily="2" charset="2"/>
              <a:buChar char="Ø"/>
            </a:pPr>
            <a:r>
              <a:rPr lang="en-US" sz="2800" dirty="0" smtClean="0">
                <a:latin typeface="+mj-lt"/>
              </a:rPr>
              <a:t>Health Care Reform/Parity</a:t>
            </a:r>
          </a:p>
          <a:p>
            <a:pPr>
              <a:buFont typeface="Wingdings" pitchFamily="2" charset="2"/>
              <a:buChar char="Ø"/>
            </a:pPr>
            <a:r>
              <a:rPr lang="en-US" sz="2800" dirty="0" smtClean="0">
                <a:latin typeface="+mj-lt"/>
              </a:rPr>
              <a:t>Payers </a:t>
            </a:r>
            <a:r>
              <a:rPr lang="en-US" sz="2800" dirty="0">
                <a:latin typeface="+mj-lt"/>
              </a:rPr>
              <a:t>demand </a:t>
            </a:r>
            <a:r>
              <a:rPr lang="en-US" sz="2800" dirty="0" smtClean="0">
                <a:latin typeface="+mj-lt"/>
              </a:rPr>
              <a:t>change</a:t>
            </a:r>
          </a:p>
          <a:p>
            <a:pPr>
              <a:buFont typeface="Wingdings" pitchFamily="2" charset="2"/>
              <a:buChar char="Ø"/>
            </a:pPr>
            <a:r>
              <a:rPr lang="en-US" sz="2800" dirty="0" smtClean="0">
                <a:latin typeface="+mj-lt"/>
              </a:rPr>
              <a:t>Criminal </a:t>
            </a:r>
            <a:r>
              <a:rPr lang="en-US" sz="2800" dirty="0">
                <a:latin typeface="+mj-lt"/>
              </a:rPr>
              <a:t>Justice System </a:t>
            </a:r>
            <a:endParaRPr lang="en-US" sz="2800" dirty="0" smtClean="0">
              <a:latin typeface="+mj-lt"/>
            </a:endParaRPr>
          </a:p>
          <a:p>
            <a:pPr>
              <a:buFont typeface="Wingdings" pitchFamily="2" charset="2"/>
              <a:buChar char="Ø"/>
            </a:pPr>
            <a:r>
              <a:rPr lang="en-US" sz="2800" dirty="0" smtClean="0">
                <a:latin typeface="+mj-lt"/>
              </a:rPr>
              <a:t>Extends beyond SUD to all Behavioral Health</a:t>
            </a:r>
          </a:p>
          <a:p>
            <a:pPr>
              <a:buFont typeface="Wingdings" pitchFamily="2" charset="2"/>
              <a:buChar char="Ø"/>
            </a:pPr>
            <a:r>
              <a:rPr lang="en-US" sz="2800" dirty="0" smtClean="0">
                <a:latin typeface="+mj-lt"/>
              </a:rPr>
              <a:t>Integrated Behavioral – Physical Health  </a:t>
            </a:r>
          </a:p>
          <a:p>
            <a:pPr>
              <a:buFont typeface="Wingdings" pitchFamily="2" charset="2"/>
              <a:buChar char="Ø"/>
            </a:pPr>
            <a:endParaRPr lang="en-US" sz="2800" dirty="0" smtClean="0"/>
          </a:p>
          <a:p>
            <a:endParaRPr lang="en-US"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…for All Stakeholders…</a:t>
            </a:r>
            <a:endParaRPr lang="en-US" dirty="0">
              <a:solidFill>
                <a:srgbClr val="002060"/>
              </a:solidFill>
            </a:endParaRPr>
          </a:p>
        </p:txBody>
      </p:sp>
      <p:sp>
        <p:nvSpPr>
          <p:cNvPr id="3" name="Content Placeholder 2"/>
          <p:cNvSpPr>
            <a:spLocks noGrp="1"/>
          </p:cNvSpPr>
          <p:nvPr>
            <p:ph idx="1"/>
          </p:nvPr>
        </p:nvSpPr>
        <p:spPr>
          <a:xfrm>
            <a:off x="457200" y="1295400"/>
            <a:ext cx="7620000" cy="5410200"/>
          </a:xfrm>
        </p:spPr>
        <p:txBody>
          <a:bodyPr>
            <a:normAutofit fontScale="92500" lnSpcReduction="10000"/>
          </a:bodyPr>
          <a:lstStyle/>
          <a:p>
            <a:pPr marL="114300" indent="0">
              <a:buNone/>
            </a:pPr>
            <a:r>
              <a:rPr lang="en-US" sz="2600" b="1" dirty="0" smtClean="0"/>
              <a:t>Goal</a:t>
            </a:r>
            <a:r>
              <a:rPr lang="en-US" sz="2600" dirty="0" smtClean="0"/>
              <a:t>: Help people with addiction challenges achieve change through abstinence and improved health, wellness, and quality of life.</a:t>
            </a:r>
          </a:p>
          <a:p>
            <a:pPr marL="0" indent="0">
              <a:buNone/>
            </a:pPr>
            <a:r>
              <a:rPr lang="en-US" sz="2400" b="1" dirty="0" smtClean="0">
                <a:cs typeface="Times New Roman"/>
              </a:rPr>
              <a:t>Four </a:t>
            </a:r>
            <a:r>
              <a:rPr lang="en-US" sz="2400" b="1" dirty="0">
                <a:cs typeface="Times New Roman"/>
              </a:rPr>
              <a:t>Functional Objectives:</a:t>
            </a:r>
          </a:p>
          <a:p>
            <a:pPr marL="457200" indent="-457200">
              <a:buAutoNum type="arabicParenR"/>
            </a:pPr>
            <a:r>
              <a:rPr lang="en-US" sz="2400" u="sng" dirty="0">
                <a:solidFill>
                  <a:srgbClr val="002060"/>
                </a:solidFill>
              </a:rPr>
              <a:t>For Participants</a:t>
            </a:r>
            <a:r>
              <a:rPr lang="en-US" sz="2400" dirty="0">
                <a:solidFill>
                  <a:srgbClr val="002060"/>
                </a:solidFill>
              </a:rPr>
              <a:t>, </a:t>
            </a:r>
            <a:r>
              <a:rPr lang="en-US" sz="2400" i="1" dirty="0">
                <a:solidFill>
                  <a:srgbClr val="002060"/>
                </a:solidFill>
              </a:rPr>
              <a:t>improve </a:t>
            </a:r>
            <a:r>
              <a:rPr lang="en-US" sz="2400" i="1" dirty="0" smtClean="0">
                <a:solidFill>
                  <a:srgbClr val="002060"/>
                </a:solidFill>
              </a:rPr>
              <a:t>outcomes</a:t>
            </a:r>
            <a:r>
              <a:rPr lang="en-US" sz="2400" dirty="0" smtClean="0">
                <a:solidFill>
                  <a:srgbClr val="002060"/>
                </a:solidFill>
              </a:rPr>
              <a:t>. </a:t>
            </a:r>
            <a:endParaRPr lang="en-US" sz="2400" dirty="0">
              <a:solidFill>
                <a:srgbClr val="002060"/>
              </a:solidFill>
            </a:endParaRPr>
          </a:p>
          <a:p>
            <a:pPr marL="457200" lvl="0" indent="-457200">
              <a:buAutoNum type="arabicParenR" startAt="2"/>
            </a:pPr>
            <a:r>
              <a:rPr lang="en-US" sz="2400" u="sng" dirty="0">
                <a:solidFill>
                  <a:srgbClr val="002060"/>
                </a:solidFill>
              </a:rPr>
              <a:t>For healthcare providers</a:t>
            </a:r>
            <a:r>
              <a:rPr lang="en-US" sz="2400" dirty="0">
                <a:solidFill>
                  <a:srgbClr val="002060"/>
                </a:solidFill>
              </a:rPr>
              <a:t>, </a:t>
            </a:r>
          </a:p>
          <a:p>
            <a:pPr marL="857250" lvl="2" indent="-457200">
              <a:buFont typeface="Wingdings" pitchFamily="2" charset="2"/>
              <a:buChar char="ü"/>
            </a:pPr>
            <a:r>
              <a:rPr lang="en-US" sz="2400" i="1" dirty="0">
                <a:solidFill>
                  <a:srgbClr val="002060"/>
                </a:solidFill>
              </a:rPr>
              <a:t>Improve operational </a:t>
            </a:r>
            <a:r>
              <a:rPr lang="en-US" sz="2400" i="1" dirty="0" smtClean="0">
                <a:solidFill>
                  <a:srgbClr val="002060"/>
                </a:solidFill>
              </a:rPr>
              <a:t>efficiency, </a:t>
            </a:r>
            <a:endParaRPr lang="en-US" sz="2400" i="1" dirty="0">
              <a:solidFill>
                <a:srgbClr val="002060"/>
              </a:solidFill>
            </a:endParaRPr>
          </a:p>
          <a:p>
            <a:pPr marL="857250" lvl="2" indent="-457200">
              <a:buFont typeface="Wingdings" pitchFamily="2" charset="2"/>
              <a:buChar char="ü"/>
            </a:pPr>
            <a:r>
              <a:rPr lang="en-US" sz="2400" i="1" dirty="0">
                <a:solidFill>
                  <a:srgbClr val="002060"/>
                </a:solidFill>
              </a:rPr>
              <a:t>Help meet Meaningful Use Stage </a:t>
            </a:r>
            <a:r>
              <a:rPr lang="en-US" sz="2400" i="1" dirty="0" smtClean="0">
                <a:solidFill>
                  <a:srgbClr val="002060"/>
                </a:solidFill>
              </a:rPr>
              <a:t>2,</a:t>
            </a:r>
            <a:endParaRPr lang="en-US" sz="2400" i="1" dirty="0">
              <a:solidFill>
                <a:srgbClr val="002060"/>
              </a:solidFill>
            </a:endParaRPr>
          </a:p>
          <a:p>
            <a:pPr marL="857250" lvl="2" indent="-457200">
              <a:buFont typeface="Wingdings" pitchFamily="2" charset="2"/>
              <a:buChar char="ü"/>
            </a:pPr>
            <a:r>
              <a:rPr lang="en-US" sz="2400" i="1" dirty="0">
                <a:solidFill>
                  <a:srgbClr val="002060"/>
                </a:solidFill>
              </a:rPr>
              <a:t>Support new </a:t>
            </a:r>
            <a:r>
              <a:rPr lang="en-US" sz="2400" i="1" dirty="0" smtClean="0">
                <a:solidFill>
                  <a:srgbClr val="002060"/>
                </a:solidFill>
              </a:rPr>
              <a:t>payment  models.</a:t>
            </a:r>
            <a:endParaRPr lang="en-US" sz="2400" i="1" dirty="0">
              <a:solidFill>
                <a:srgbClr val="002060"/>
              </a:solidFill>
            </a:endParaRPr>
          </a:p>
          <a:p>
            <a:pPr marL="457200" lvl="0" indent="-457200">
              <a:buAutoNum type="arabicParenR" startAt="3"/>
            </a:pPr>
            <a:r>
              <a:rPr lang="en-US" sz="2400" u="sng" dirty="0">
                <a:solidFill>
                  <a:srgbClr val="002060"/>
                </a:solidFill>
              </a:rPr>
              <a:t>For payers, </a:t>
            </a:r>
            <a:r>
              <a:rPr lang="en-US" sz="2400" i="1" dirty="0">
                <a:solidFill>
                  <a:srgbClr val="002060"/>
                </a:solidFill>
              </a:rPr>
              <a:t>reduce </a:t>
            </a:r>
            <a:r>
              <a:rPr lang="en-US" sz="2400" i="1" dirty="0" smtClean="0">
                <a:solidFill>
                  <a:srgbClr val="002060"/>
                </a:solidFill>
              </a:rPr>
              <a:t>costs and demonstrate better outcomes.</a:t>
            </a:r>
            <a:endParaRPr lang="en-US" sz="2400" i="1" dirty="0">
              <a:solidFill>
                <a:srgbClr val="002060"/>
              </a:solidFill>
            </a:endParaRPr>
          </a:p>
          <a:p>
            <a:pPr marL="457200" lvl="0" indent="-457200">
              <a:buAutoNum type="arabicParenR" startAt="3"/>
            </a:pPr>
            <a:r>
              <a:rPr lang="en-US" sz="2400" u="sng" dirty="0">
                <a:solidFill>
                  <a:srgbClr val="002060"/>
                </a:solidFill>
              </a:rPr>
              <a:t>For communities</a:t>
            </a:r>
            <a:r>
              <a:rPr lang="en-US" sz="2400" dirty="0">
                <a:solidFill>
                  <a:srgbClr val="002060"/>
                </a:solidFill>
              </a:rPr>
              <a:t>, </a:t>
            </a:r>
            <a:r>
              <a:rPr lang="en-US" sz="2400" i="1" dirty="0">
                <a:solidFill>
                  <a:srgbClr val="002060"/>
                </a:solidFill>
              </a:rPr>
              <a:t>promote integration between behavioral health and physical healthcare</a:t>
            </a:r>
            <a:r>
              <a:rPr lang="en-US" sz="2400" i="1" dirty="0" smtClean="0">
                <a:solidFill>
                  <a:srgbClr val="002060"/>
                </a:solidFill>
              </a:rPr>
              <a:t>, improve community partnerships/coordination for individuals with Substance Use Disorders and lower costs.</a:t>
            </a:r>
            <a:endParaRPr lang="en-US" sz="2400" i="1" dirty="0">
              <a:solidFill>
                <a:srgbClr val="002060"/>
              </a:solidFill>
            </a:endParaRPr>
          </a:p>
          <a:p>
            <a:pPr marL="114300" indent="0">
              <a:buNone/>
            </a:pPr>
            <a:endParaRPr lang="en-US" dirty="0"/>
          </a:p>
        </p:txBody>
      </p:sp>
    </p:spTree>
    <p:extLst>
      <p:ext uri="{BB962C8B-B14F-4D97-AF65-F5344CB8AC3E}">
        <p14:creationId xmlns:p14="http://schemas.microsoft.com/office/powerpoint/2010/main" val="12974897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…with Measurable Outcomes</a:t>
            </a:r>
            <a:endParaRPr lang="en-US" dirty="0">
              <a:solidFill>
                <a:srgbClr val="002060"/>
              </a:solidFill>
            </a:endParaRPr>
          </a:p>
        </p:txBody>
      </p:sp>
      <p:sp>
        <p:nvSpPr>
          <p:cNvPr id="3" name="Content Placeholder 2"/>
          <p:cNvSpPr>
            <a:spLocks noGrp="1"/>
          </p:cNvSpPr>
          <p:nvPr>
            <p:ph idx="1"/>
          </p:nvPr>
        </p:nvSpPr>
        <p:spPr>
          <a:xfrm>
            <a:off x="457200" y="1600200"/>
            <a:ext cx="7620000" cy="5486400"/>
          </a:xfrm>
        </p:spPr>
        <p:txBody>
          <a:bodyPr>
            <a:normAutofit fontScale="55000" lnSpcReduction="20000"/>
          </a:bodyPr>
          <a:lstStyle/>
          <a:p>
            <a:r>
              <a:rPr lang="en-US" sz="3200" b="1" dirty="0" smtClean="0">
                <a:latin typeface="+mj-lt"/>
              </a:rPr>
              <a:t>Usage:</a:t>
            </a:r>
          </a:p>
          <a:p>
            <a:pPr lvl="1">
              <a:buFont typeface="Wingdings" pitchFamily="2" charset="2"/>
              <a:buChar char="Ø"/>
            </a:pPr>
            <a:r>
              <a:rPr lang="en-US" sz="3000" dirty="0" smtClean="0">
                <a:solidFill>
                  <a:srgbClr val="002060"/>
                </a:solidFill>
                <a:latin typeface="+mj-lt"/>
              </a:rPr>
              <a:t>Frequency</a:t>
            </a:r>
          </a:p>
          <a:p>
            <a:pPr lvl="1">
              <a:buFont typeface="Wingdings" pitchFamily="2" charset="2"/>
              <a:buChar char="Ø"/>
            </a:pPr>
            <a:r>
              <a:rPr lang="en-US" sz="3000" dirty="0" smtClean="0">
                <a:solidFill>
                  <a:srgbClr val="002060"/>
                </a:solidFill>
                <a:latin typeface="+mj-lt"/>
              </a:rPr>
              <a:t>Duration</a:t>
            </a:r>
          </a:p>
          <a:p>
            <a:pPr lvl="1">
              <a:buFont typeface="Wingdings" pitchFamily="2" charset="2"/>
              <a:buChar char="Ø"/>
            </a:pPr>
            <a:r>
              <a:rPr lang="en-US" sz="3000" dirty="0" smtClean="0">
                <a:solidFill>
                  <a:srgbClr val="002060"/>
                </a:solidFill>
                <a:latin typeface="+mj-lt"/>
              </a:rPr>
              <a:t>Range/depth (what resources are used most)</a:t>
            </a:r>
          </a:p>
          <a:p>
            <a:pPr lvl="1">
              <a:buFont typeface="Wingdings" pitchFamily="2" charset="2"/>
              <a:buChar char="Ø"/>
            </a:pPr>
            <a:r>
              <a:rPr lang="en-US" sz="3000" dirty="0" smtClean="0">
                <a:solidFill>
                  <a:srgbClr val="002060"/>
                </a:solidFill>
                <a:latin typeface="+mj-lt"/>
              </a:rPr>
              <a:t>Source (extension of past programs </a:t>
            </a:r>
            <a:r>
              <a:rPr lang="en-US" sz="3000" dirty="0" err="1" smtClean="0">
                <a:solidFill>
                  <a:srgbClr val="002060"/>
                </a:solidFill>
                <a:latin typeface="+mj-lt"/>
              </a:rPr>
              <a:t>vs</a:t>
            </a:r>
            <a:r>
              <a:rPr lang="en-US" sz="3000" dirty="0" smtClean="0">
                <a:solidFill>
                  <a:srgbClr val="002060"/>
                </a:solidFill>
                <a:latin typeface="+mj-lt"/>
              </a:rPr>
              <a:t> new entry)</a:t>
            </a:r>
          </a:p>
          <a:p>
            <a:pPr lvl="1">
              <a:buFont typeface="Wingdings" pitchFamily="2" charset="2"/>
              <a:buChar char="Ø"/>
            </a:pPr>
            <a:r>
              <a:rPr lang="en-US" sz="3000" dirty="0" smtClean="0">
                <a:solidFill>
                  <a:srgbClr val="002060"/>
                </a:solidFill>
                <a:latin typeface="+mj-lt"/>
              </a:rPr>
              <a:t>Community participation</a:t>
            </a:r>
          </a:p>
          <a:p>
            <a:pPr>
              <a:buFont typeface="Wingdings" pitchFamily="2" charset="2"/>
              <a:buChar char="Ø"/>
            </a:pPr>
            <a:r>
              <a:rPr lang="en-US" sz="3200" b="1" dirty="0" smtClean="0">
                <a:latin typeface="+mj-lt"/>
              </a:rPr>
              <a:t>Outcomes:</a:t>
            </a:r>
            <a:endParaRPr lang="en-US" sz="3000" b="1" dirty="0" smtClean="0">
              <a:latin typeface="+mj-lt"/>
            </a:endParaRPr>
          </a:p>
          <a:p>
            <a:pPr lvl="1">
              <a:buFont typeface="Wingdings" pitchFamily="2" charset="2"/>
              <a:buChar char="Ø"/>
            </a:pPr>
            <a:r>
              <a:rPr lang="en-US" sz="3000" dirty="0" smtClean="0">
                <a:solidFill>
                  <a:srgbClr val="002060"/>
                </a:solidFill>
                <a:latin typeface="+mj-lt"/>
              </a:rPr>
              <a:t>Days in recovery</a:t>
            </a:r>
          </a:p>
          <a:p>
            <a:pPr lvl="1">
              <a:buFont typeface="Wingdings" pitchFamily="2" charset="2"/>
              <a:buChar char="Ø"/>
            </a:pPr>
            <a:r>
              <a:rPr lang="en-US" sz="3000" dirty="0" smtClean="0">
                <a:solidFill>
                  <a:srgbClr val="002060"/>
                </a:solidFill>
                <a:latin typeface="+mj-lt"/>
              </a:rPr>
              <a:t>Personal goals achieved</a:t>
            </a:r>
          </a:p>
          <a:p>
            <a:pPr lvl="1">
              <a:buFont typeface="Wingdings" pitchFamily="2" charset="2"/>
              <a:buChar char="Ø"/>
            </a:pPr>
            <a:r>
              <a:rPr lang="en-US" sz="3000" dirty="0" smtClean="0">
                <a:solidFill>
                  <a:srgbClr val="002060"/>
                </a:solidFill>
                <a:latin typeface="+mj-lt"/>
              </a:rPr>
              <a:t>Reduced absenteeism</a:t>
            </a:r>
          </a:p>
          <a:p>
            <a:pPr>
              <a:buFont typeface="Wingdings" pitchFamily="2" charset="2"/>
              <a:buChar char="Ø"/>
            </a:pPr>
            <a:r>
              <a:rPr lang="en-US" sz="3200" b="1" dirty="0" smtClean="0">
                <a:latin typeface="+mj-lt"/>
              </a:rPr>
              <a:t>Cost of service delivery:</a:t>
            </a:r>
          </a:p>
          <a:p>
            <a:pPr lvl="1">
              <a:buFont typeface="Wingdings" pitchFamily="2" charset="2"/>
              <a:buChar char="Ø"/>
            </a:pPr>
            <a:r>
              <a:rPr lang="en-US" sz="3000" dirty="0" smtClean="0">
                <a:solidFill>
                  <a:srgbClr val="002060"/>
                </a:solidFill>
                <a:latin typeface="+mj-lt"/>
              </a:rPr>
              <a:t>Ratio of RC to Participants</a:t>
            </a:r>
          </a:p>
          <a:p>
            <a:pPr lvl="1">
              <a:buFont typeface="Wingdings" pitchFamily="2" charset="2"/>
              <a:buChar char="Ø"/>
            </a:pPr>
            <a:r>
              <a:rPr lang="en-US" sz="3000" dirty="0" smtClean="0">
                <a:solidFill>
                  <a:srgbClr val="002060"/>
                </a:solidFill>
                <a:latin typeface="+mj-lt"/>
              </a:rPr>
              <a:t>Average cost per Participant per </a:t>
            </a:r>
            <a:r>
              <a:rPr lang="en-US" sz="3000" dirty="0" err="1" smtClean="0">
                <a:solidFill>
                  <a:srgbClr val="002060"/>
                </a:solidFill>
                <a:latin typeface="+mj-lt"/>
              </a:rPr>
              <a:t>mo</a:t>
            </a:r>
            <a:r>
              <a:rPr lang="en-US" sz="3000" dirty="0" smtClean="0">
                <a:solidFill>
                  <a:srgbClr val="002060"/>
                </a:solidFill>
                <a:latin typeface="+mj-lt"/>
              </a:rPr>
              <a:t>/year</a:t>
            </a:r>
          </a:p>
          <a:p>
            <a:pPr lvl="1">
              <a:buFont typeface="Wingdings" pitchFamily="2" charset="2"/>
              <a:buChar char="Ø"/>
            </a:pPr>
            <a:r>
              <a:rPr lang="en-US" sz="2800" dirty="0" smtClean="0">
                <a:solidFill>
                  <a:srgbClr val="002060"/>
                </a:solidFill>
                <a:latin typeface="+mj-lt"/>
              </a:rPr>
              <a:t>Total number of Participants by source</a:t>
            </a:r>
          </a:p>
          <a:p>
            <a:pPr>
              <a:buFont typeface="Wingdings" pitchFamily="2" charset="2"/>
              <a:buChar char="Ø"/>
            </a:pPr>
            <a:r>
              <a:rPr lang="en-US" sz="3200" b="1" dirty="0" smtClean="0">
                <a:latin typeface="+mj-lt"/>
              </a:rPr>
              <a:t>Satisfaction measured by survey:</a:t>
            </a:r>
          </a:p>
          <a:p>
            <a:pPr lvl="1">
              <a:buFont typeface="Wingdings" pitchFamily="2" charset="2"/>
              <a:buChar char="Ø"/>
            </a:pPr>
            <a:r>
              <a:rPr lang="en-US" sz="3000" dirty="0" smtClean="0">
                <a:solidFill>
                  <a:srgbClr val="002060"/>
                </a:solidFill>
                <a:latin typeface="+mj-lt"/>
              </a:rPr>
              <a:t>Participants</a:t>
            </a:r>
          </a:p>
          <a:p>
            <a:pPr lvl="1">
              <a:buFont typeface="Wingdings" pitchFamily="2" charset="2"/>
              <a:buChar char="Ø"/>
            </a:pPr>
            <a:r>
              <a:rPr lang="en-US" sz="3000" dirty="0" smtClean="0">
                <a:solidFill>
                  <a:srgbClr val="002060"/>
                </a:solidFill>
                <a:latin typeface="+mj-lt"/>
              </a:rPr>
              <a:t>Recovery Coaches &amp; Volunteers</a:t>
            </a:r>
          </a:p>
          <a:p>
            <a:pPr lvl="1">
              <a:buFont typeface="Wingdings" pitchFamily="2" charset="2"/>
              <a:buChar char="Ø"/>
            </a:pPr>
            <a:r>
              <a:rPr lang="en-US" sz="3000" dirty="0" smtClean="0">
                <a:solidFill>
                  <a:srgbClr val="002060"/>
                </a:solidFill>
                <a:latin typeface="+mj-lt"/>
              </a:rPr>
              <a:t>Community Resources</a:t>
            </a:r>
          </a:p>
          <a:p>
            <a:pPr lvl="1">
              <a:buFont typeface="Wingdings" pitchFamily="2" charset="2"/>
              <a:buChar char="Ø"/>
            </a:pPr>
            <a:r>
              <a:rPr lang="en-US" sz="3000" dirty="0" smtClean="0">
                <a:solidFill>
                  <a:srgbClr val="002060"/>
                </a:solidFill>
                <a:latin typeface="+mj-lt"/>
              </a:rPr>
              <a:t>Employers/Payers</a:t>
            </a:r>
          </a:p>
          <a:p>
            <a:endParaRPr lang="en-US" sz="3200" dirty="0" smtClean="0"/>
          </a:p>
          <a:p>
            <a:endParaRPr lang="en-US" dirty="0"/>
          </a:p>
        </p:txBody>
      </p:sp>
    </p:spTree>
    <p:extLst>
      <p:ext uri="{BB962C8B-B14F-4D97-AF65-F5344CB8AC3E}">
        <p14:creationId xmlns:p14="http://schemas.microsoft.com/office/powerpoint/2010/main" val="15691658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solidFill>
                  <a:srgbClr val="002060"/>
                </a:solidFill>
              </a:rPr>
              <a:t>Siloed</a:t>
            </a:r>
            <a:r>
              <a:rPr lang="en-US" dirty="0" smtClean="0">
                <a:solidFill>
                  <a:srgbClr val="002060"/>
                </a:solidFill>
              </a:rPr>
              <a:t> Resources and </a:t>
            </a:r>
            <a:r>
              <a:rPr lang="en-US" dirty="0" err="1" smtClean="0">
                <a:solidFill>
                  <a:srgbClr val="002060"/>
                </a:solidFill>
              </a:rPr>
              <a:t>Siloed</a:t>
            </a:r>
            <a:r>
              <a:rPr lang="en-US" dirty="0" smtClean="0">
                <a:solidFill>
                  <a:srgbClr val="002060"/>
                </a:solidFill>
              </a:rPr>
              <a:t> Funding</a:t>
            </a:r>
            <a:endParaRPr lang="en-US" dirty="0">
              <a:solidFill>
                <a:srgbClr val="002060"/>
              </a:solidFill>
            </a:endParaRPr>
          </a:p>
        </p:txBody>
      </p:sp>
      <p:sp>
        <p:nvSpPr>
          <p:cNvPr id="26" name="Flowchart: Magnetic Disk 25"/>
          <p:cNvSpPr/>
          <p:nvPr/>
        </p:nvSpPr>
        <p:spPr>
          <a:xfrm>
            <a:off x="381000" y="2133600"/>
            <a:ext cx="1066800" cy="32004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agnetic Disk 26"/>
          <p:cNvSpPr/>
          <p:nvPr/>
        </p:nvSpPr>
        <p:spPr>
          <a:xfrm>
            <a:off x="1447800" y="2133600"/>
            <a:ext cx="1066800" cy="32004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Magnetic Disk 27"/>
          <p:cNvSpPr/>
          <p:nvPr/>
        </p:nvSpPr>
        <p:spPr>
          <a:xfrm>
            <a:off x="2514600" y="2133600"/>
            <a:ext cx="1066800" cy="32004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Magnetic Disk 28"/>
          <p:cNvSpPr/>
          <p:nvPr/>
        </p:nvSpPr>
        <p:spPr>
          <a:xfrm>
            <a:off x="3592286" y="2133600"/>
            <a:ext cx="1066800" cy="32004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Magnetic Disk 29"/>
          <p:cNvSpPr/>
          <p:nvPr/>
        </p:nvSpPr>
        <p:spPr>
          <a:xfrm>
            <a:off x="4669972" y="2133600"/>
            <a:ext cx="1066800" cy="32004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Magnetic Disk 30"/>
          <p:cNvSpPr/>
          <p:nvPr/>
        </p:nvSpPr>
        <p:spPr>
          <a:xfrm>
            <a:off x="5736772" y="2133600"/>
            <a:ext cx="1066800" cy="32004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gnetic Disk 31"/>
          <p:cNvSpPr/>
          <p:nvPr/>
        </p:nvSpPr>
        <p:spPr>
          <a:xfrm>
            <a:off x="6803572" y="2133600"/>
            <a:ext cx="1066800" cy="32004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381000" y="3581400"/>
            <a:ext cx="1066800" cy="646331"/>
          </a:xfrm>
          <a:prstGeom prst="rect">
            <a:avLst/>
          </a:prstGeom>
          <a:noFill/>
        </p:spPr>
        <p:txBody>
          <a:bodyPr wrap="square" rtlCol="0">
            <a:spAutoFit/>
          </a:bodyPr>
          <a:lstStyle/>
          <a:p>
            <a:pPr algn="ctr"/>
            <a:r>
              <a:rPr lang="en-US" dirty="0" smtClean="0"/>
              <a:t>Criminal Justice</a:t>
            </a:r>
            <a:endParaRPr lang="en-US" dirty="0"/>
          </a:p>
        </p:txBody>
      </p:sp>
      <p:sp>
        <p:nvSpPr>
          <p:cNvPr id="34" name="TextBox 33"/>
          <p:cNvSpPr txBox="1"/>
          <p:nvPr/>
        </p:nvSpPr>
        <p:spPr>
          <a:xfrm>
            <a:off x="1447800" y="3592285"/>
            <a:ext cx="1066800" cy="800219"/>
          </a:xfrm>
          <a:prstGeom prst="rect">
            <a:avLst/>
          </a:prstGeom>
          <a:noFill/>
        </p:spPr>
        <p:txBody>
          <a:bodyPr wrap="square" rtlCol="0">
            <a:spAutoFit/>
          </a:bodyPr>
          <a:lstStyle/>
          <a:p>
            <a:pPr algn="ctr"/>
            <a:r>
              <a:rPr lang="en-US" dirty="0" smtClean="0"/>
              <a:t>CMHC &amp; </a:t>
            </a:r>
            <a:r>
              <a:rPr lang="en-US" sz="1400" dirty="0" smtClean="0"/>
              <a:t>Addiction Treatment</a:t>
            </a:r>
            <a:endParaRPr lang="en-US" sz="1400" dirty="0"/>
          </a:p>
        </p:txBody>
      </p:sp>
      <p:sp>
        <p:nvSpPr>
          <p:cNvPr id="35" name="TextBox 34"/>
          <p:cNvSpPr txBox="1"/>
          <p:nvPr/>
        </p:nvSpPr>
        <p:spPr>
          <a:xfrm>
            <a:off x="2514600" y="3592285"/>
            <a:ext cx="1066800" cy="369332"/>
          </a:xfrm>
          <a:prstGeom prst="rect">
            <a:avLst/>
          </a:prstGeom>
          <a:noFill/>
        </p:spPr>
        <p:txBody>
          <a:bodyPr wrap="square" rtlCol="0">
            <a:spAutoFit/>
          </a:bodyPr>
          <a:lstStyle/>
          <a:p>
            <a:pPr algn="ctr"/>
            <a:r>
              <a:rPr lang="en-US" dirty="0" smtClean="0"/>
              <a:t>Housing</a:t>
            </a:r>
            <a:endParaRPr lang="en-US" dirty="0"/>
          </a:p>
        </p:txBody>
      </p:sp>
      <p:sp>
        <p:nvSpPr>
          <p:cNvPr id="36" name="TextBox 35"/>
          <p:cNvSpPr txBox="1"/>
          <p:nvPr/>
        </p:nvSpPr>
        <p:spPr>
          <a:xfrm>
            <a:off x="3581400" y="3592285"/>
            <a:ext cx="1066800" cy="646331"/>
          </a:xfrm>
          <a:prstGeom prst="rect">
            <a:avLst/>
          </a:prstGeom>
          <a:noFill/>
        </p:spPr>
        <p:txBody>
          <a:bodyPr wrap="square" rtlCol="0">
            <a:spAutoFit/>
          </a:bodyPr>
          <a:lstStyle/>
          <a:p>
            <a:pPr algn="ctr"/>
            <a:r>
              <a:rPr lang="en-US" dirty="0" smtClean="0"/>
              <a:t>Medical Care</a:t>
            </a:r>
            <a:endParaRPr lang="en-US" dirty="0"/>
          </a:p>
        </p:txBody>
      </p:sp>
      <p:sp>
        <p:nvSpPr>
          <p:cNvPr id="37" name="TextBox 36"/>
          <p:cNvSpPr txBox="1"/>
          <p:nvPr/>
        </p:nvSpPr>
        <p:spPr>
          <a:xfrm>
            <a:off x="4680858" y="3592284"/>
            <a:ext cx="1066800" cy="646331"/>
          </a:xfrm>
          <a:prstGeom prst="rect">
            <a:avLst/>
          </a:prstGeom>
          <a:noFill/>
        </p:spPr>
        <p:txBody>
          <a:bodyPr wrap="square" rtlCol="0">
            <a:spAutoFit/>
          </a:bodyPr>
          <a:lstStyle/>
          <a:p>
            <a:pPr algn="ctr"/>
            <a:r>
              <a:rPr lang="en-US" dirty="0" smtClean="0"/>
              <a:t>12 Step Meetings</a:t>
            </a:r>
            <a:endParaRPr lang="en-US" dirty="0"/>
          </a:p>
        </p:txBody>
      </p:sp>
      <p:sp>
        <p:nvSpPr>
          <p:cNvPr id="38" name="TextBox 37"/>
          <p:cNvSpPr txBox="1"/>
          <p:nvPr/>
        </p:nvSpPr>
        <p:spPr>
          <a:xfrm>
            <a:off x="5736772" y="3596358"/>
            <a:ext cx="1066800" cy="369332"/>
          </a:xfrm>
          <a:prstGeom prst="rect">
            <a:avLst/>
          </a:prstGeom>
          <a:noFill/>
        </p:spPr>
        <p:txBody>
          <a:bodyPr wrap="square" rtlCol="0">
            <a:spAutoFit/>
          </a:bodyPr>
          <a:lstStyle/>
          <a:p>
            <a:pPr algn="ctr"/>
            <a:r>
              <a:rPr lang="en-US" dirty="0" smtClean="0"/>
              <a:t>Jobs</a:t>
            </a:r>
            <a:endParaRPr lang="en-US" dirty="0"/>
          </a:p>
        </p:txBody>
      </p:sp>
      <p:sp>
        <p:nvSpPr>
          <p:cNvPr id="39" name="TextBox 38"/>
          <p:cNvSpPr txBox="1"/>
          <p:nvPr/>
        </p:nvSpPr>
        <p:spPr>
          <a:xfrm>
            <a:off x="6803572" y="3581399"/>
            <a:ext cx="1066800" cy="646331"/>
          </a:xfrm>
          <a:prstGeom prst="rect">
            <a:avLst/>
          </a:prstGeom>
          <a:noFill/>
        </p:spPr>
        <p:txBody>
          <a:bodyPr wrap="square" rtlCol="0">
            <a:spAutoFit/>
          </a:bodyPr>
          <a:lstStyle/>
          <a:p>
            <a:pPr algn="ctr"/>
            <a:r>
              <a:rPr lang="en-US" dirty="0" smtClean="0"/>
              <a:t>DCS </a:t>
            </a:r>
          </a:p>
          <a:p>
            <a:pPr algn="ctr"/>
            <a:r>
              <a:rPr lang="en-US" dirty="0" smtClean="0"/>
              <a:t>… So on</a:t>
            </a:r>
            <a:endParaRPr lang="en-US" dirty="0"/>
          </a:p>
        </p:txBody>
      </p:sp>
      <p:sp>
        <p:nvSpPr>
          <p:cNvPr id="41" name="Circular Arrow 40"/>
          <p:cNvSpPr/>
          <p:nvPr/>
        </p:nvSpPr>
        <p:spPr>
          <a:xfrm>
            <a:off x="1034143" y="1905000"/>
            <a:ext cx="762000" cy="1143000"/>
          </a:xfrm>
          <a:prstGeom prst="circular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Circular Arrow 41"/>
          <p:cNvSpPr/>
          <p:nvPr/>
        </p:nvSpPr>
        <p:spPr>
          <a:xfrm>
            <a:off x="2133600" y="1905000"/>
            <a:ext cx="762000" cy="1143000"/>
          </a:xfrm>
          <a:prstGeom prst="circular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Circular Arrow 42"/>
          <p:cNvSpPr/>
          <p:nvPr/>
        </p:nvSpPr>
        <p:spPr>
          <a:xfrm>
            <a:off x="3211286" y="1905000"/>
            <a:ext cx="762000" cy="1143000"/>
          </a:xfrm>
          <a:prstGeom prst="circular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Circular Arrow 43"/>
          <p:cNvSpPr/>
          <p:nvPr/>
        </p:nvSpPr>
        <p:spPr>
          <a:xfrm>
            <a:off x="4267200" y="1905000"/>
            <a:ext cx="762000" cy="1143000"/>
          </a:xfrm>
          <a:prstGeom prst="circular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Circular Arrow 44"/>
          <p:cNvSpPr/>
          <p:nvPr/>
        </p:nvSpPr>
        <p:spPr>
          <a:xfrm>
            <a:off x="5366658" y="1905000"/>
            <a:ext cx="762000" cy="1143000"/>
          </a:xfrm>
          <a:prstGeom prst="circular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Circular Arrow 45"/>
          <p:cNvSpPr/>
          <p:nvPr/>
        </p:nvSpPr>
        <p:spPr>
          <a:xfrm>
            <a:off x="6422572" y="1905000"/>
            <a:ext cx="762000" cy="1143000"/>
          </a:xfrm>
          <a:prstGeom prst="circular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Left-Right Arrow 46"/>
          <p:cNvSpPr/>
          <p:nvPr/>
        </p:nvSpPr>
        <p:spPr>
          <a:xfrm>
            <a:off x="76200" y="4495800"/>
            <a:ext cx="8077200" cy="838200"/>
          </a:xfrm>
          <a:prstGeom prst="lef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152400" y="4724400"/>
            <a:ext cx="8001000" cy="338554"/>
          </a:xfrm>
          <a:prstGeom prst="rect">
            <a:avLst/>
          </a:prstGeom>
          <a:noFill/>
        </p:spPr>
        <p:txBody>
          <a:bodyPr wrap="square" rtlCol="0">
            <a:spAutoFit/>
          </a:bodyPr>
          <a:lstStyle/>
          <a:p>
            <a:pPr algn="ctr"/>
            <a:r>
              <a:rPr lang="en-US" sz="1600" dirty="0" smtClean="0"/>
              <a:t>Blended, individualized, and recovery oriented supports allow us to cut through silos.</a:t>
            </a:r>
            <a:endParaRPr lang="en-US" sz="1600" dirty="0"/>
          </a:p>
        </p:txBody>
      </p:sp>
      <p:sp>
        <p:nvSpPr>
          <p:cNvPr id="49" name="Rectangle 48"/>
          <p:cNvSpPr/>
          <p:nvPr/>
        </p:nvSpPr>
        <p:spPr>
          <a:xfrm>
            <a:off x="381000" y="2476500"/>
            <a:ext cx="7489372" cy="318016"/>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228600" y="2476500"/>
            <a:ext cx="7772400" cy="338554"/>
          </a:xfrm>
          <a:prstGeom prst="rect">
            <a:avLst/>
          </a:prstGeom>
          <a:noFill/>
        </p:spPr>
        <p:txBody>
          <a:bodyPr wrap="square" rtlCol="0">
            <a:spAutoFit/>
          </a:bodyPr>
          <a:lstStyle/>
          <a:p>
            <a:pPr algn="ctr"/>
            <a:r>
              <a:rPr lang="en-US" sz="1600" dirty="0" smtClean="0"/>
              <a:t>Traditional supports require the client to navigate complex and disjointed silos of support.</a:t>
            </a:r>
            <a:endParaRPr lang="en-US" sz="1600" dirty="0"/>
          </a:p>
        </p:txBody>
      </p:sp>
    </p:spTree>
    <p:extLst>
      <p:ext uri="{BB962C8B-B14F-4D97-AF65-F5344CB8AC3E}">
        <p14:creationId xmlns:p14="http://schemas.microsoft.com/office/powerpoint/2010/main" val="31947142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1900</TotalTime>
  <Words>3127</Words>
  <Application>Microsoft Office PowerPoint</Application>
  <PresentationFormat>On-screen Show (4:3)</PresentationFormat>
  <Paragraphs>464</Paragraphs>
  <Slides>48</Slides>
  <Notes>1</Notes>
  <HiddenSlides>10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Recovery Engagement</vt:lpstr>
      <vt:lpstr>Introduction to ROSC</vt:lpstr>
      <vt:lpstr>SAMHSA’s objectives are whole health and that is ROSC</vt:lpstr>
      <vt:lpstr>The Problem or why ROSC</vt:lpstr>
      <vt:lpstr>The Solution…ROSC</vt:lpstr>
      <vt:lpstr>…Leads to Opportunities…</vt:lpstr>
      <vt:lpstr>…for All Stakeholders…</vt:lpstr>
      <vt:lpstr>…with Measurable Outcomes</vt:lpstr>
      <vt:lpstr>Siloed Resources and Siloed Funding</vt:lpstr>
      <vt:lpstr>Traditional Systems v. ROSC</vt:lpstr>
      <vt:lpstr>Service Systems are not aligned with what we know works </vt:lpstr>
      <vt:lpstr>Justification for Change</vt:lpstr>
      <vt:lpstr>Recovery Capital</vt:lpstr>
      <vt:lpstr>Client Engagement  Vital to encouraging client success is engagement. By supporting the client in a person-centered approach to assessing need, the REC is able to support the client identify their priorities for recovery.  </vt:lpstr>
      <vt:lpstr>The 4 Quadrant Model</vt:lpstr>
      <vt:lpstr>Community Engagement</vt:lpstr>
      <vt:lpstr>REC Service Offerings</vt:lpstr>
      <vt:lpstr>   Engagement </vt:lpstr>
      <vt:lpstr>It’s all about rethinking your current business model</vt:lpstr>
      <vt:lpstr>Barriers to Accessing Supports</vt:lpstr>
      <vt:lpstr>Extending the REC through eROSC </vt:lpstr>
      <vt:lpstr>The e-ROSC in a Nutshell</vt:lpstr>
      <vt:lpstr>PowerPoint Presentation</vt:lpstr>
      <vt:lpstr>V-REC Content / Levels of Access</vt:lpstr>
      <vt:lpstr>The 3 Domains of v-Recover.com</vt:lpstr>
      <vt:lpstr>PowerPoint Presentation</vt:lpstr>
      <vt:lpstr>The 3 Domains of v-Recover.com</vt:lpstr>
      <vt:lpstr>PowerPoint Presentation</vt:lpstr>
      <vt:lpstr>The 3 Domains of v-Recover.com</vt:lpstr>
      <vt:lpstr>PowerPoint Presentation</vt:lpstr>
      <vt:lpstr>The 3 Domains of v-Recover.com</vt:lpstr>
      <vt:lpstr>PowerPoint Presentation</vt:lpstr>
      <vt:lpstr>Recovery Support Tools</vt:lpstr>
      <vt:lpstr>RC and Client Training</vt:lpstr>
      <vt:lpstr>PowerPoint Presentation</vt:lpstr>
      <vt:lpstr>Recovery Capital Scale (RCS)</vt:lpstr>
      <vt:lpstr>PowerPoint Presentation</vt:lpstr>
      <vt:lpstr>Recovery Plan</vt:lpstr>
      <vt:lpstr>PowerPoint Presentation</vt:lpstr>
      <vt:lpstr>Weekly Update/Telephone Monitoring and Adaptive Counseling (TMAC)  </vt:lpstr>
      <vt:lpstr>TMAC (Weekly Update Tool)</vt:lpstr>
      <vt:lpstr>PowerPoint Presentation</vt:lpstr>
      <vt:lpstr>Measurement Outcomes of TMAC</vt:lpstr>
      <vt:lpstr>PowerPoint Presentation</vt:lpstr>
      <vt:lpstr>Recovery Coach Monitoring</vt:lpstr>
      <vt:lpstr>PowerPoint Presentation</vt:lpstr>
      <vt:lpstr>Next Steps…</vt:lpstr>
      <vt:lpstr>Conclusion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Recovery Engagement</dc:title>
  <dc:creator>Joshua W Paul</dc:creator>
  <cp:lastModifiedBy>Bill White</cp:lastModifiedBy>
  <cp:revision>53</cp:revision>
  <dcterms:created xsi:type="dcterms:W3CDTF">2012-04-29T20:55:21Z</dcterms:created>
  <dcterms:modified xsi:type="dcterms:W3CDTF">2013-03-11T17:46:45Z</dcterms:modified>
</cp:coreProperties>
</file>