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75" r:id="rId7"/>
    <p:sldId id="262" r:id="rId8"/>
    <p:sldId id="263" r:id="rId9"/>
    <p:sldId id="265" r:id="rId10"/>
    <p:sldId id="270" r:id="rId11"/>
    <p:sldId id="276" r:id="rId12"/>
    <p:sldId id="268" r:id="rId13"/>
    <p:sldId id="278" r:id="rId14"/>
    <p:sldId id="269" r:id="rId15"/>
    <p:sldId id="271" r:id="rId16"/>
    <p:sldId id="277" r:id="rId17"/>
    <p:sldId id="279" r:id="rId18"/>
    <p:sldId id="272" r:id="rId19"/>
    <p:sldId id="280" r:id="rId20"/>
    <p:sldId id="273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A50021"/>
    <a:srgbClr val="FF99CC"/>
    <a:srgbClr val="66FFCC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2D2C8FE-4527-46E8-BF68-F806EB7FE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F691A-4C8D-41D8-9A9E-738D2B183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839AB-38EE-43E6-B5C9-1CF0F557B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F5721-79C5-4B7E-845E-187AA1895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4B02E-1F65-42E0-80C5-0A7B55FDE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FFBF7-8EF3-4438-85A7-AF08C18AD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B2365-D653-4FD1-AA7E-150F72AE8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4DE84-C0AF-4715-8AF3-5EA309DB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4A307-9250-432B-A456-9E47BC928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5E5E6-8A1D-4529-8F65-3A2DB1938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F7AF7-07D5-43DC-A00F-ECBBE9750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DFBEE-64C7-48B1-8225-5AF7E92CA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2DC21-1B56-4F02-B6FD-056D21B5D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accent1"/>
            </a:gs>
            <a:gs pos="100000">
              <a:schemeClr val="accent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96138BD-B007-47BA-B3DA-BDEB3CB59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white_transparent_ireta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382000" y="6413500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disparities.net/about_chronic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838200"/>
            <a:ext cx="8610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Welcome</a:t>
            </a:r>
            <a:br>
              <a:rPr lang="en-US" smtClean="0"/>
            </a:br>
            <a:r>
              <a:rPr lang="en-US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1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“Financing a Continuum of Care for the Disease State Management of Addiction”</a:t>
            </a:r>
            <a:br>
              <a:rPr lang="en-US" sz="41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1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41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32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32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2000" smtClean="0"/>
              <a:t>Michael Flaherty, PhD</a:t>
            </a:r>
            <a:br>
              <a:rPr lang="en-US" sz="2000" smtClean="0"/>
            </a:br>
            <a:r>
              <a:rPr lang="en-US" sz="2000" smtClean="0"/>
              <a:t>IRETA</a:t>
            </a:r>
            <a:br>
              <a:rPr lang="en-US" sz="2000" smtClean="0"/>
            </a:br>
            <a:r>
              <a:rPr lang="en-US" sz="2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sz="2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1800" i="1" smtClean="0">
                <a:solidFill>
                  <a:schemeClr val="bg1"/>
                </a:solidFill>
              </a:rPr>
              <a:t>October 8, 2004</a:t>
            </a:r>
            <a:br>
              <a:rPr lang="en-US" sz="1800" i="1" smtClean="0">
                <a:solidFill>
                  <a:schemeClr val="bg1"/>
                </a:solidFill>
              </a:rPr>
            </a:br>
            <a:r>
              <a:rPr lang="en-US" sz="1800" i="1" smtClean="0">
                <a:solidFill>
                  <a:schemeClr val="bg1"/>
                </a:solidFill>
              </a:rPr>
              <a:t>Philadelphia, 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Simple Rules for the 21</a:t>
            </a:r>
            <a:r>
              <a:rPr lang="en-US" sz="4000" baseline="30000" smtClean="0"/>
              <a:t>st</a:t>
            </a:r>
            <a:r>
              <a:rPr lang="en-US" sz="4000" smtClean="0"/>
              <a:t> Century Health Care System</a:t>
            </a:r>
          </a:p>
        </p:txBody>
      </p:sp>
      <p:graphicFrame>
        <p:nvGraphicFramePr>
          <p:cNvPr id="18478" name="Group 46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305800" cy="5113338"/>
        </p:xfrm>
        <a:graphic>
          <a:graphicData uri="http://schemas.openxmlformats.org/drawingml/2006/table">
            <a:tbl>
              <a:tblPr/>
              <a:tblGrid>
                <a:gridCol w="4191000"/>
                <a:gridCol w="41148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Current Approach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New Rule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Care is based primarily on visits.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Care is based on continuous healing relationships.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Professional autonomy drives variability.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Care is customized according to patient needs and values.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Professionals control care.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patient is the source of control.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 is a record.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Knowledge is shared and information flows freely.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Decision making is based on training and experience.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Decision making is evidence based.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no harm is an individual responsibility.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Safety is a system property.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Secrecy is necessary.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Transparency is necessary.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system reacts to need.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Needs are anticipated.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reduction is sought.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Waste is continuously decreased.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Preference is given to professional roles over the system.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Cooperation among clinicians is a priority.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55" name="Rectangle 3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890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Examples of Where We Are/Were</a:t>
            </a:r>
            <a:br>
              <a:rPr lang="en-US" sz="4000" smtClean="0"/>
            </a:br>
            <a:r>
              <a:rPr lang="en-US" sz="4000" smtClean="0"/>
              <a:t>with Financing Models</a:t>
            </a:r>
          </a:p>
        </p:txBody>
      </p:sp>
      <p:graphicFrame>
        <p:nvGraphicFramePr>
          <p:cNvPr id="26671" name="Group 4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9575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Present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Future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Manages benefits through a fee-for-service model (some grants).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Manages client progress over a continuum: </a:t>
                      </a: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Payment methodology TBD (performance management and recovery stages).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Pays for a “level” of care: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Levels are not connected financially and most expansive my not be most effective).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Pays for a “continuum” of care lending to wellness: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Financing can be the link.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Builds stigma by adding gaps and opportunities for failures.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Reduces stigma by building recovery as a achievable condition, but needing continual care.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Care follows payment.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Payment supports care.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Provides outcomes that don’t reflect client recovery/success, and therefore, generates stakeholder skepticism.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Provides performance and individual recovery measurements that are accountable, evidence-based and efficient.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Taking the First Step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27263"/>
            <a:ext cx="8001000" cy="27257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“Common chronic conditions should serve as a starting point for the restructuring of health care delivery.”</a:t>
            </a:r>
          </a:p>
          <a:p>
            <a:pPr algn="ctr" eaLnBrk="1" hangingPunct="1">
              <a:buFontTx/>
              <a:buNone/>
            </a:pPr>
            <a:endParaRPr lang="en-US" smtClean="0"/>
          </a:p>
          <a:p>
            <a:pPr algn="r" eaLnBrk="1" hangingPunct="1">
              <a:buFontTx/>
              <a:buNone/>
            </a:pPr>
            <a:endParaRPr lang="en-US" sz="1600" smtClean="0"/>
          </a:p>
          <a:p>
            <a:pPr algn="r" eaLnBrk="1" hangingPunct="1">
              <a:buFontTx/>
              <a:buNone/>
            </a:pPr>
            <a:r>
              <a:rPr lang="en-US" sz="1600" u="sng" smtClean="0"/>
              <a:t>Crossing the Quality Chasm</a:t>
            </a:r>
            <a:r>
              <a:rPr lang="en-US" sz="1600" smtClean="0"/>
              <a:t> (p.89)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Chronic Care Model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0" name="Picture 4" descr="CC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455738"/>
            <a:ext cx="6629400" cy="464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6200" y="63246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Health Disparities Collaboratives.  (2004).  Chronic Care Model.  Retrieved October 6, 2004 from</a:t>
            </a:r>
            <a:r>
              <a:rPr lang="en-US" sz="1200"/>
              <a:t> </a:t>
            </a:r>
            <a:r>
              <a:rPr lang="en-US" sz="1200">
                <a:hlinkClick r:id="rId3"/>
              </a:rPr>
              <a:t>http://www.healthdisparities.net/about_chronic.html</a:t>
            </a:r>
            <a:r>
              <a:rPr lang="en-US" sz="12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Priority Conditions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581400" y="1600200"/>
            <a:ext cx="2286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Synthesize the evidence</a:t>
            </a:r>
          </a:p>
          <a:p>
            <a:pPr algn="ctr" eaLnBrk="0" hangingPunct="0"/>
            <a:r>
              <a:rPr lang="en-US" sz="1600"/>
              <a:t>and delineate practice</a:t>
            </a:r>
          </a:p>
          <a:p>
            <a:pPr algn="ctr" eaLnBrk="0" hangingPunct="0"/>
            <a:r>
              <a:rPr lang="en-US" sz="1600"/>
              <a:t>guidelines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629400" y="2438400"/>
            <a:ext cx="15240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Organize and</a:t>
            </a:r>
          </a:p>
          <a:p>
            <a:pPr algn="ctr" eaLnBrk="0" hangingPunct="0"/>
            <a:r>
              <a:rPr lang="en-US" sz="1600"/>
              <a:t>coordinate care</a:t>
            </a:r>
          </a:p>
          <a:p>
            <a:pPr algn="ctr" eaLnBrk="0" hangingPunct="0"/>
            <a:r>
              <a:rPr lang="en-US" sz="1600"/>
              <a:t>around patient</a:t>
            </a:r>
          </a:p>
          <a:p>
            <a:pPr algn="ctr" eaLnBrk="0" hangingPunct="0"/>
            <a:r>
              <a:rPr lang="en-US" sz="1600"/>
              <a:t>needs</a:t>
            </a:r>
          </a:p>
          <a:p>
            <a:pPr algn="ctr" eaLnBrk="0" hangingPunct="0"/>
            <a:r>
              <a:rPr lang="en-US" sz="1600"/>
              <a:t>(consistent with</a:t>
            </a:r>
          </a:p>
          <a:p>
            <a:pPr algn="ctr" eaLnBrk="0" hangingPunct="0"/>
            <a:r>
              <a:rPr lang="en-US" sz="1600"/>
              <a:t>the evidence</a:t>
            </a:r>
          </a:p>
          <a:p>
            <a:pPr algn="ctr" eaLnBrk="0" hangingPunct="0"/>
            <a:r>
              <a:rPr lang="en-US" sz="1600"/>
              <a:t>Base)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705600" y="4648200"/>
            <a:ext cx="15240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Provide a</a:t>
            </a:r>
          </a:p>
          <a:p>
            <a:pPr algn="ctr" eaLnBrk="0" hangingPunct="0"/>
            <a:r>
              <a:rPr lang="en-US" sz="1600"/>
              <a:t>common base</a:t>
            </a:r>
          </a:p>
          <a:p>
            <a:pPr algn="ctr" eaLnBrk="0" hangingPunct="0"/>
            <a:r>
              <a:rPr lang="en-US" sz="1600"/>
              <a:t>for the</a:t>
            </a:r>
          </a:p>
          <a:p>
            <a:pPr algn="ctr" eaLnBrk="0" hangingPunct="0"/>
            <a:r>
              <a:rPr lang="en-US" sz="1600"/>
              <a:t>development of</a:t>
            </a:r>
          </a:p>
          <a:p>
            <a:pPr algn="ctr" eaLnBrk="0" hangingPunct="0"/>
            <a:r>
              <a:rPr lang="en-US" sz="1600"/>
              <a:t>information</a:t>
            </a:r>
          </a:p>
          <a:p>
            <a:pPr algn="ctr" eaLnBrk="0" hangingPunct="0"/>
            <a:r>
              <a:rPr lang="en-US" sz="1600"/>
              <a:t>technology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143000" y="4648200"/>
            <a:ext cx="1524000" cy="1752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Reduce</a:t>
            </a:r>
          </a:p>
          <a:p>
            <a:pPr algn="ctr" eaLnBrk="0" hangingPunct="0"/>
            <a:r>
              <a:rPr lang="en-US" sz="1600"/>
              <a:t>suboptimization</a:t>
            </a:r>
          </a:p>
          <a:p>
            <a:pPr algn="ctr" eaLnBrk="0" hangingPunct="0"/>
            <a:r>
              <a:rPr lang="en-US" sz="1600"/>
              <a:t>in payment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066800" y="2438400"/>
            <a:ext cx="1524000" cy="1752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600"/>
              <a:t>Simplify quality</a:t>
            </a:r>
          </a:p>
          <a:p>
            <a:pPr algn="ctr" eaLnBrk="0" hangingPunct="0"/>
            <a:r>
              <a:rPr lang="en-US" sz="1600"/>
              <a:t>measurement,</a:t>
            </a:r>
          </a:p>
          <a:p>
            <a:pPr algn="ctr" eaLnBrk="0" hangingPunct="0"/>
            <a:r>
              <a:rPr lang="en-US" sz="1600"/>
              <a:t>evaluation of</a:t>
            </a:r>
          </a:p>
          <a:p>
            <a:pPr algn="ctr" eaLnBrk="0" hangingPunct="0"/>
            <a:r>
              <a:rPr lang="en-US" sz="1600"/>
              <a:t>performance,</a:t>
            </a:r>
          </a:p>
          <a:p>
            <a:pPr algn="ctr" eaLnBrk="0" hangingPunct="0"/>
            <a:r>
              <a:rPr lang="en-US" sz="1600"/>
              <a:t>and feedback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3886200" y="2971800"/>
            <a:ext cx="1828800" cy="1066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700" b="1"/>
              <a:t>Identify priority</a:t>
            </a:r>
          </a:p>
          <a:p>
            <a:pPr algn="ctr" eaLnBrk="0" hangingPunct="0"/>
            <a:r>
              <a:rPr lang="en-US" sz="1700" b="1"/>
              <a:t>conditions</a:t>
            </a: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800600" y="2362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1752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73914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5908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5715000" y="3352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2667000" y="54864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1828800" y="19050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1828800" y="1905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7391400" y="1905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5867400" y="1905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2667000" y="39624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 flipV="1">
            <a:off x="5334000" y="3962400"/>
            <a:ext cx="1371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77200" cy="9175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Criteria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225" y="1830388"/>
            <a:ext cx="8080375" cy="40370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en-US" smtClean="0"/>
              <a:t>Prevalence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en-US" smtClean="0"/>
              <a:t>Burden of illness cost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en-US" smtClean="0"/>
              <a:t>Variability in practice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r>
              <a:rPr lang="en-US" smtClean="0"/>
              <a:t>Potential to improve outcomes or reduce costs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50000"/>
              </a:spcBef>
              <a:buFontTx/>
              <a:buAutoNum type="arabicPeriod"/>
            </a:pPr>
            <a:endParaRPr lang="en-US" smtClean="0"/>
          </a:p>
          <a:p>
            <a:pPr marL="609600" indent="-609600" algn="r" eaLnBrk="1" hangingPunct="1">
              <a:lnSpc>
                <a:spcPct val="90000"/>
              </a:lnSpc>
              <a:buFontTx/>
              <a:buNone/>
            </a:pPr>
            <a:r>
              <a:rPr lang="en-US" sz="1600" u="sng" smtClean="0"/>
              <a:t>Crossing the Quality Chasm</a:t>
            </a:r>
            <a:r>
              <a:rPr lang="en-US" sz="1600" smtClean="0"/>
              <a:t> (p.103)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We’ve Been Here Before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5105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1800" b="0" u="sng" smtClean="0"/>
              <a:t>Broadening the Base of Treatment for Alcohol Problems</a:t>
            </a:r>
            <a:r>
              <a:rPr lang="en-US" sz="1800" b="0" smtClean="0"/>
              <a:t> (IOM, 1990)</a:t>
            </a:r>
            <a:endParaRPr lang="en-US" sz="1800" smtClean="0"/>
          </a:p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en-US" sz="2000" i="1" smtClean="0"/>
              <a:t>Paying for the Treatment System</a:t>
            </a:r>
          </a:p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endParaRPr lang="en-US" sz="2000" i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solidFill>
                  <a:schemeClr val="accent2"/>
                </a:solidFill>
              </a:rPr>
              <a:t>The Committee recommended: 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Public and private support for treatment—as long as clinically necessary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A “consensus” activity be carried out to set definitions 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That since much of treatment is subdivided, stats and public programs should be developed in consistency with # 2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That case management be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That new payment methodologies be developed that can better address both the “supply side” and reimbursement limits”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That sufficient insurance coverage be provided to facilitate “access” to a continuum” of services whose “treatment of alcohol problems should be covered by the same principles as coverage for physical problems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accent2"/>
              </a:buClr>
              <a:buFontTx/>
              <a:buAutoNum type="arabicPeriod"/>
            </a:pPr>
            <a:r>
              <a:rPr lang="en-US" sz="2000" smtClean="0"/>
              <a:t>That a demonstration model be designed and monitored for progress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8"/>
            <a:ext cx="8229600" cy="1325562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smtClean="0"/>
              <a:t>Needed for above: Leadership</a:t>
            </a:r>
          </a:p>
          <a:p>
            <a:pPr eaLnBrk="1" hangingPunct="1">
              <a:buFontTx/>
              <a:buNone/>
            </a:pPr>
            <a:endParaRPr 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We Are Not Alone: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772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Ed Wagner, MD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Chronic Care Model</a:t>
            </a:r>
          </a:p>
          <a:p>
            <a:pPr lvl="1"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Ken Segel, MBA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PRHI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Jan Pringle, PHD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IRETA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Rick Harwood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Financial Models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3276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/>
              <a:t>Be not afraid of your greatness</a:t>
            </a:r>
          </a:p>
          <a:p>
            <a:pPr eaLnBrk="1" hangingPunct="1">
              <a:buFontTx/>
              <a:buNone/>
            </a:pPr>
            <a:endParaRPr lang="en-US" sz="4000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algn="r" eaLnBrk="1" hangingPunct="1">
              <a:buFontTx/>
              <a:buNone/>
            </a:pPr>
            <a:r>
              <a:rPr lang="en-US" smtClean="0"/>
              <a:t>Nelson Mandela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Where Have We Been?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98638"/>
            <a:ext cx="84582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October 2003—Dialogue begins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April 23, 2004 Washington, DC Meeting</a:t>
            </a:r>
          </a:p>
          <a:p>
            <a:pPr algn="ctr" eaLnBrk="1" hangingPunct="1">
              <a:lnSpc>
                <a:spcPct val="90000"/>
              </a:lnSpc>
            </a:pPr>
            <a:endParaRPr lang="en-US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Numerous phone and 1:1 meetings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Regular email discussions and model building</a:t>
            </a:r>
            <a:r>
              <a:rPr lang="en-US" b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Next Steps	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 a Model on Today for Demonstration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Prevention’s Role?  How Big?</a:t>
            </a:r>
          </a:p>
          <a:p>
            <a:pPr eaLnBrk="1" hangingPunct="1">
              <a:buFontTx/>
              <a:buNone/>
            </a:pPr>
            <a:r>
              <a:rPr lang="en-US" smtClean="0"/>
              <a:t>	(…Getting bigger every day…)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Physician 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Why Are We Here Today?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3429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To gather our field sufficiently to speak of a common vision for the prevention, intervention, treatment, recovery management, research and policy development within the field of addiction, arguably America’s #1 health concern…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Why Are We Here Today?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224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	…To build from this vision systems of care/prevention, research, intervention, treatment and recovery that are accountable, efficient, scientifically/evidenced-based and qualitative that make client improvement and wellness its ultimate outcome…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Why Are We Here Today?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46238"/>
            <a:ext cx="8229600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	…To identify, without obligation to conventional practice those financial mechanisms or methodologies that can best support the improved alignment of science, service and policy in a manner reflective of the need for accountability, science and client wellness.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 short…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	Can a financing model be conceived and/or developed that might “lead” to improved accountability, quality and efficiency in the addictions?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	Today in America we have the opportunity to gather and use what we now know to build for all stakeholders the quality, accountability and efficiency inherent in a common vision…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algn="ctr" eaLnBrk="1" hangingPunct="1"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“The Eradication of Addiction”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9154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Does the Past Show Us?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125000"/>
              </a:lnSpc>
              <a:buFontTx/>
              <a:buNone/>
            </a:pPr>
            <a:r>
              <a:rPr lang="en-US" smtClean="0"/>
              <a:t>“Officer Kupke…I’m down on my knees… cause no one wants a person with a social disease.”</a:t>
            </a:r>
          </a:p>
          <a:p>
            <a:pPr algn="r" eaLnBrk="1" hangingPunct="1">
              <a:buFontTx/>
              <a:buNone/>
            </a:pPr>
            <a:r>
              <a:rPr lang="en-US" smtClean="0"/>
              <a:t>	</a:t>
            </a:r>
            <a:r>
              <a:rPr lang="en-US" sz="2400" smtClean="0"/>
              <a:t> </a:t>
            </a:r>
            <a:r>
              <a:rPr lang="en-US" sz="2400" i="1" smtClean="0"/>
              <a:t>West Side Story</a:t>
            </a:r>
          </a:p>
          <a:p>
            <a:pPr algn="r" eaLnBrk="1" hangingPunct="1">
              <a:buFontTx/>
              <a:buNone/>
            </a:pPr>
            <a:endParaRPr lang="en-US" sz="2400" i="1" smtClean="0"/>
          </a:p>
          <a:p>
            <a:pPr algn="ctr" eaLnBrk="1" hangingPunct="1">
              <a:buFontTx/>
              <a:buNone/>
            </a:pPr>
            <a:r>
              <a:rPr lang="en-US" sz="2600" smtClean="0"/>
              <a:t>…and 15 models later…</a:t>
            </a:r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1554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The Disease State Management Model of Addiction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2133600"/>
            <a:ext cx="9067800" cy="464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000" smtClean="0"/>
              <a:t>(Also: Addiction Identification and Eradication Continuum Model)</a:t>
            </a:r>
            <a:r>
              <a:rPr lang="en-US" smtClean="0"/>
              <a:t> </a:t>
            </a:r>
            <a:endParaRPr lang="en-US" sz="2000" u="sng" smtClean="0">
              <a:solidFill>
                <a:srgbClr val="006600"/>
              </a:solidFill>
            </a:endParaRPr>
          </a:p>
          <a:p>
            <a:pPr eaLnBrk="1" hangingPunct="1">
              <a:buFontTx/>
              <a:buNone/>
            </a:pPr>
            <a:r>
              <a:rPr lang="en-US" sz="2000" b="0" smtClean="0">
                <a:solidFill>
                  <a:srgbClr val="006600"/>
                </a:solidFill>
              </a:rPr>
              <a:t>		</a:t>
            </a:r>
            <a:r>
              <a:rPr lang="en-US" sz="2000" smtClean="0">
                <a:solidFill>
                  <a:srgbClr val="000066"/>
                </a:solidFill>
              </a:rPr>
              <a:t>	          </a:t>
            </a:r>
            <a:r>
              <a:rPr lang="en-US" sz="2000" u="sng" smtClean="0">
                <a:solidFill>
                  <a:srgbClr val="000066"/>
                </a:solidFill>
              </a:rPr>
              <a:t>						</a:t>
            </a:r>
            <a:endParaRPr lang="en-US" sz="2000" smtClean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r>
              <a:rPr lang="en-US" sz="2000" b="0" smtClean="0">
                <a:solidFill>
                  <a:srgbClr val="006600"/>
                </a:solidFill>
              </a:rPr>
              <a:t>		</a:t>
            </a:r>
            <a:r>
              <a:rPr lang="en-US" sz="2000" b="0" smtClean="0">
                <a:solidFill>
                  <a:srgbClr val="000066"/>
                </a:solidFill>
              </a:rPr>
              <a:t>	         </a:t>
            </a:r>
            <a:r>
              <a:rPr lang="en-US" sz="2000" b="0" smtClean="0">
                <a:solidFill>
                  <a:srgbClr val="000066"/>
                </a:solidFill>
                <a:cs typeface="Arial" charset="0"/>
              </a:rPr>
              <a:t>↑</a:t>
            </a:r>
            <a:r>
              <a:rPr lang="en-US" sz="2000" b="0" smtClean="0">
                <a:solidFill>
                  <a:srgbClr val="000066"/>
                </a:solidFill>
              </a:rPr>
              <a:t>						</a:t>
            </a:r>
            <a:r>
              <a:rPr lang="en-US" sz="2000" b="0" smtClean="0">
                <a:solidFill>
                  <a:srgbClr val="000066"/>
                </a:solidFill>
                <a:cs typeface="Arial" charset="0"/>
              </a:rPr>
              <a:t>↓</a:t>
            </a:r>
          </a:p>
          <a:p>
            <a:pPr eaLnBrk="1" hangingPunct="1">
              <a:buFontTx/>
              <a:buNone/>
            </a:pPr>
            <a:r>
              <a:rPr lang="en-US" sz="2000" u="sng" smtClean="0">
                <a:solidFill>
                  <a:srgbClr val="FFFF66"/>
                </a:solidFill>
              </a:rPr>
              <a:t>Prevention</a:t>
            </a:r>
            <a:r>
              <a:rPr lang="en-US" sz="2000" b="0" smtClean="0"/>
              <a:t>	</a:t>
            </a:r>
            <a:r>
              <a:rPr lang="en-US" sz="2000" u="sng" smtClean="0">
                <a:solidFill>
                  <a:srgbClr val="66FFCC"/>
                </a:solidFill>
              </a:rPr>
              <a:t>Intervention</a:t>
            </a:r>
            <a:r>
              <a:rPr lang="en-US" sz="2000" smtClean="0">
                <a:solidFill>
                  <a:srgbClr val="6600FF"/>
                </a:solidFill>
              </a:rPr>
              <a:t> </a:t>
            </a:r>
            <a:r>
              <a:rPr lang="en-US" sz="2000" b="0" smtClean="0"/>
              <a:t>	    </a:t>
            </a:r>
            <a:r>
              <a:rPr lang="en-US" sz="2000" u="sng" smtClean="0">
                <a:solidFill>
                  <a:srgbClr val="FF99CC"/>
                </a:solidFill>
              </a:rPr>
              <a:t>Treatment</a:t>
            </a:r>
            <a:r>
              <a:rPr lang="en-US" sz="2000" b="0" smtClean="0"/>
              <a:t>	      </a:t>
            </a:r>
            <a:r>
              <a:rPr lang="en-US" sz="2000" u="sng" smtClean="0">
                <a:solidFill>
                  <a:schemeClr val="bg1"/>
                </a:solidFill>
              </a:rPr>
              <a:t>Recovery Maintenance/</a:t>
            </a:r>
          </a:p>
          <a:p>
            <a:pPr eaLnBrk="1" hangingPunct="1">
              <a:buFontTx/>
              <a:buNone/>
            </a:pPr>
            <a:r>
              <a:rPr lang="en-US" sz="2000" b="0" smtClean="0"/>
              <a:t>							    </a:t>
            </a:r>
            <a:r>
              <a:rPr lang="en-US" sz="2000" u="sng" smtClean="0">
                <a:solidFill>
                  <a:schemeClr val="bg1"/>
                </a:solidFill>
              </a:rPr>
              <a:t>Reoccurrence Prevention</a:t>
            </a:r>
            <a:r>
              <a:rPr lang="en-US" sz="2000" b="0" u="sng" smtClean="0"/>
              <a:t> </a:t>
            </a:r>
          </a:p>
          <a:p>
            <a:pPr eaLnBrk="1" hangingPunct="1">
              <a:buFontTx/>
              <a:buNone/>
            </a:pPr>
            <a:r>
              <a:rPr lang="en-US" sz="1800" b="0" i="1" smtClean="0">
                <a:solidFill>
                  <a:srgbClr val="FFFF66"/>
                </a:solidFill>
              </a:rPr>
              <a:t>(</a:t>
            </a:r>
            <a:r>
              <a:rPr lang="en-US" sz="1800" i="1" smtClean="0">
                <a:solidFill>
                  <a:srgbClr val="FFFF66"/>
                </a:solidFill>
              </a:rPr>
              <a:t>Universal)</a:t>
            </a:r>
            <a:r>
              <a:rPr lang="en-US" sz="1800" b="0" i="1" smtClean="0"/>
              <a:t>            </a:t>
            </a:r>
            <a:r>
              <a:rPr lang="en-US" sz="1800" i="1" smtClean="0">
                <a:solidFill>
                  <a:srgbClr val="66FFCC"/>
                </a:solidFill>
              </a:rPr>
              <a:t>(Indicated/</a:t>
            </a:r>
            <a:r>
              <a:rPr lang="en-US" sz="1800" i="1" smtClean="0"/>
              <a:t>         </a:t>
            </a:r>
            <a:r>
              <a:rPr lang="en-US" sz="1800" i="1" smtClean="0">
                <a:solidFill>
                  <a:srgbClr val="FF99CC"/>
                </a:solidFill>
              </a:rPr>
              <a:t>(Brief &amp; Long TX)</a:t>
            </a:r>
            <a:r>
              <a:rPr lang="en-US" sz="1800" i="1" smtClean="0"/>
              <a:t>            </a:t>
            </a:r>
            <a:r>
              <a:rPr lang="en-US" sz="1800" i="1" smtClean="0">
                <a:solidFill>
                  <a:schemeClr val="bg1"/>
                </a:solidFill>
              </a:rPr>
              <a:t>(Indicated/Selective)</a:t>
            </a:r>
          </a:p>
          <a:p>
            <a:pPr eaLnBrk="1" hangingPunct="1">
              <a:buFontTx/>
              <a:buNone/>
            </a:pPr>
            <a:r>
              <a:rPr lang="en-US" sz="1800" i="1" smtClean="0"/>
              <a:t>			  </a:t>
            </a:r>
            <a:r>
              <a:rPr lang="en-US" sz="1800" i="1" smtClean="0">
                <a:solidFill>
                  <a:srgbClr val="66FFCC"/>
                </a:solidFill>
              </a:rPr>
              <a:t>Selective)</a:t>
            </a:r>
            <a:r>
              <a:rPr lang="en-US" sz="1800" i="1" smtClean="0">
                <a:solidFill>
                  <a:srgbClr val="FF99CC"/>
                </a:solidFill>
              </a:rPr>
              <a:t>	     (Indicated)</a:t>
            </a:r>
          </a:p>
          <a:p>
            <a:pPr eaLnBrk="1" hangingPunct="1">
              <a:buFontTx/>
              <a:buNone/>
            </a:pPr>
            <a:r>
              <a:rPr lang="en-US" sz="1800" b="0" i="1" smtClean="0">
                <a:solidFill>
                  <a:srgbClr val="000066"/>
                </a:solidFill>
              </a:rPr>
              <a:t>		</a:t>
            </a:r>
            <a:r>
              <a:rPr lang="en-US" sz="2000" b="0" i="1" smtClean="0">
                <a:solidFill>
                  <a:srgbClr val="000066"/>
                </a:solidFill>
              </a:rPr>
              <a:t>	         </a:t>
            </a:r>
            <a:r>
              <a:rPr lang="en-US" sz="2000" b="0" i="1" smtClean="0">
                <a:solidFill>
                  <a:srgbClr val="000066"/>
                </a:solidFill>
                <a:cs typeface="Arial" charset="0"/>
              </a:rPr>
              <a:t>↑</a:t>
            </a:r>
            <a:r>
              <a:rPr lang="en-US" sz="1800" b="0" i="1" smtClean="0">
                <a:solidFill>
                  <a:srgbClr val="000066"/>
                </a:solidFill>
                <a:cs typeface="Arial" charset="0"/>
              </a:rPr>
              <a:t>_______________</a:t>
            </a:r>
            <a:r>
              <a:rPr lang="en-US" sz="2000" b="0" i="1" smtClean="0">
                <a:solidFill>
                  <a:srgbClr val="000066"/>
                </a:solidFill>
                <a:cs typeface="Arial" charset="0"/>
              </a:rPr>
              <a:t>↑</a:t>
            </a:r>
            <a:r>
              <a:rPr lang="en-US" sz="1800" b="0" i="1" smtClean="0">
                <a:solidFill>
                  <a:srgbClr val="000066"/>
                </a:solidFill>
                <a:cs typeface="Arial" charset="0"/>
              </a:rPr>
              <a:t>__________________</a:t>
            </a:r>
            <a:r>
              <a:rPr lang="en-US" sz="1800" b="0" i="1" smtClean="0">
                <a:solidFill>
                  <a:srgbClr val="000066"/>
                </a:solidFill>
              </a:rPr>
              <a:t>___</a:t>
            </a:r>
            <a:r>
              <a:rPr lang="en-US" sz="2000" b="0" i="1" smtClean="0">
                <a:solidFill>
                  <a:srgbClr val="000066"/>
                </a:solidFill>
                <a:cs typeface="Arial" charset="0"/>
              </a:rPr>
              <a:t>↓</a:t>
            </a:r>
          </a:p>
          <a:p>
            <a:pPr eaLnBrk="1" hangingPunct="1">
              <a:buFontTx/>
              <a:buNone/>
            </a:pPr>
            <a:r>
              <a:rPr lang="en-US" sz="1800" b="0" i="1" smtClean="0">
                <a:solidFill>
                  <a:srgbClr val="000066"/>
                </a:solidFill>
              </a:rPr>
              <a:t>	</a:t>
            </a:r>
            <a:r>
              <a:rPr lang="en-US" sz="1600" b="0" i="1" smtClean="0">
                <a:solidFill>
                  <a:srgbClr val="000066"/>
                </a:solidFill>
              </a:rPr>
              <a:t>		</a:t>
            </a:r>
            <a:r>
              <a:rPr lang="en-US" sz="1400" smtClean="0">
                <a:solidFill>
                  <a:srgbClr val="66FFCC"/>
                </a:solidFill>
              </a:rPr>
              <a:t>Problem Use</a:t>
            </a:r>
            <a:r>
              <a:rPr lang="en-US" sz="1600" smtClean="0">
                <a:solidFill>
                  <a:srgbClr val="FF99CC"/>
                </a:solidFill>
              </a:rPr>
              <a:t>	</a:t>
            </a:r>
            <a:r>
              <a:rPr lang="en-US" sz="1400" smtClean="0">
                <a:solidFill>
                  <a:srgbClr val="FF99CC"/>
                </a:solidFill>
              </a:rPr>
              <a:t>     Abuse/Dependence </a:t>
            </a:r>
            <a:r>
              <a:rPr lang="en-US" sz="1400" smtClean="0"/>
              <a:t>	   </a:t>
            </a:r>
            <a:r>
              <a:rPr lang="en-US" sz="1400" smtClean="0">
                <a:solidFill>
                  <a:schemeClr val="bg1"/>
                </a:solidFill>
              </a:rPr>
              <a:t>No Problem Use, Abuse</a:t>
            </a:r>
            <a:r>
              <a:rPr lang="en-US" sz="1400" smtClean="0"/>
              <a:t>		</a:t>
            </a:r>
            <a:r>
              <a:rPr lang="en-US" sz="1400" smtClean="0">
                <a:solidFill>
                  <a:srgbClr val="FF99CC"/>
                </a:solidFill>
              </a:rPr>
              <a:t>	           Need diagnosis</a:t>
            </a:r>
            <a:r>
              <a:rPr lang="en-US" sz="1400" i="1" smtClean="0">
                <a:solidFill>
                  <a:srgbClr val="FF99CC"/>
                </a:solidFill>
              </a:rPr>
              <a:t> (e.g. ICD-9; DSM- IV</a:t>
            </a:r>
            <a:r>
              <a:rPr lang="en-US" sz="1400" smtClean="0">
                <a:solidFill>
                  <a:srgbClr val="FF99CC"/>
                </a:solidFill>
              </a:rPr>
              <a:t> )</a:t>
            </a:r>
            <a:r>
              <a:rPr lang="en-US" sz="1400" smtClean="0"/>
              <a:t>             </a:t>
            </a:r>
            <a:r>
              <a:rPr lang="en-US" sz="1400" smtClean="0">
                <a:solidFill>
                  <a:schemeClr val="bg1"/>
                </a:solidFill>
              </a:rPr>
              <a:t>or Dependence</a:t>
            </a:r>
          </a:p>
          <a:p>
            <a:pPr eaLnBrk="1" hangingPunct="1">
              <a:buFontTx/>
              <a:buNone/>
            </a:pPr>
            <a:r>
              <a:rPr lang="en-US" sz="1400" smtClean="0"/>
              <a:t>			                       </a:t>
            </a:r>
            <a:r>
              <a:rPr lang="en-US" sz="1400" smtClean="0">
                <a:solidFill>
                  <a:srgbClr val="FF99CC"/>
                </a:solidFill>
              </a:rPr>
              <a:t>Matched to severity (</a:t>
            </a:r>
            <a:r>
              <a:rPr lang="en-US" sz="1400" i="1" smtClean="0">
                <a:solidFill>
                  <a:srgbClr val="FF99CC"/>
                </a:solidFill>
              </a:rPr>
              <a:t>e.g. ASAM Guidelines</a:t>
            </a:r>
            <a:r>
              <a:rPr lang="en-US" sz="1400" smtClean="0">
                <a:solidFill>
                  <a:srgbClr val="FF99CC"/>
                </a:solidFill>
              </a:rPr>
              <a:t>)</a:t>
            </a:r>
            <a:r>
              <a:rPr lang="en-US" sz="1400" smtClean="0"/>
              <a:t> </a:t>
            </a:r>
            <a:r>
              <a:rPr lang="en-US" sz="1400" b="0" smtClean="0"/>
              <a:t>	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1524000" y="4038600"/>
            <a:ext cx="381000" cy="76200"/>
          </a:xfrm>
          <a:prstGeom prst="right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5486400" y="4038600"/>
            <a:ext cx="381000" cy="76200"/>
          </a:xfrm>
          <a:prstGeom prst="right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581400" y="4038600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689</Words>
  <Application>Microsoft Office PowerPoint</Application>
  <PresentationFormat>On-screen Show (4:3)</PresentationFormat>
  <Paragraphs>151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Default Design</vt:lpstr>
      <vt:lpstr>Welcome  “Financing a Continuum of Care for the Disease State Management of Addiction”   Michael Flaherty, PhD IRETA  October 8, 2004 Philadelphia, PA</vt:lpstr>
      <vt:lpstr>Where Have We Been?</vt:lpstr>
      <vt:lpstr>Why Are We Here Today?</vt:lpstr>
      <vt:lpstr>Why Are We Here Today?</vt:lpstr>
      <vt:lpstr>Why Are We Here Today?</vt:lpstr>
      <vt:lpstr>In short…</vt:lpstr>
      <vt:lpstr>Slide 7</vt:lpstr>
      <vt:lpstr>What Does the Past Show Us?</vt:lpstr>
      <vt:lpstr>The Disease State Management Model of Addiction</vt:lpstr>
      <vt:lpstr>Simple Rules for the 21st Century Health Care System</vt:lpstr>
      <vt:lpstr>Examples of Where We Are/Were with Financing Models</vt:lpstr>
      <vt:lpstr>Taking the First Step</vt:lpstr>
      <vt:lpstr>The Chronic Care Model</vt:lpstr>
      <vt:lpstr>Identifying Priority Conditions</vt:lpstr>
      <vt:lpstr>Criteria</vt:lpstr>
      <vt:lpstr>We’ve Been Here Before</vt:lpstr>
      <vt:lpstr>Slide 17</vt:lpstr>
      <vt:lpstr>We Are Not Alone:</vt:lpstr>
      <vt:lpstr>Slide 19</vt:lpstr>
      <vt:lpstr>Next Steps </vt:lpstr>
    </vt:vector>
  </TitlesOfParts>
  <Company>IRETA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Building a Continuum of Care for the Disease State Management of Addiction</dc:title>
  <dc:creator>Amanda Brodt</dc:creator>
  <cp:lastModifiedBy>William l</cp:lastModifiedBy>
  <cp:revision>34</cp:revision>
  <dcterms:created xsi:type="dcterms:W3CDTF">2004-10-05T13:20:56Z</dcterms:created>
  <dcterms:modified xsi:type="dcterms:W3CDTF">2011-03-12T18:40:07Z</dcterms:modified>
</cp:coreProperties>
</file>