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notesSlides/notesSlide30.xml" ContentType="application/vnd.openxmlformats-officedocument.presentationml.notesSlide+xml"/>
  <Override PartName="/ppt/slides/slide99.xml" ContentType="application/vnd.openxmlformats-officedocument.presentationml.slide+xml"/>
  <Default Extension="xlsx" ContentType="application/vnd.openxmlformats-officedocument.spreadsheetml.sheet"/>
  <Override PartName="/ppt/charts/chart3.xml" ContentType="application/vnd.openxmlformats-officedocument.drawingml.chart+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charts/chart8.xml" ContentType="application/vnd.openxmlformats-officedocument.drawingml.chart+xml"/>
  <Override PartName="/ppt/slides/slide119.xml" ContentType="application/vnd.openxmlformats-officedocument.presentationml.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charts/chart4.xml" ContentType="application/vnd.openxmlformats-officedocument.drawingml.chart+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charts/chart9.xml" ContentType="application/vnd.openxmlformats-officedocument.drawingml.chart+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charts/chart5.xml" ContentType="application/vnd.openxmlformats-officedocument.drawingml.chart+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Default Extension="wmv" ContentType="video/x-ms-wmv"/>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drawings/drawing1.xml" ContentType="application/vnd.openxmlformats-officedocument.drawingml.chartshapes+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charts/chart6.xml" ContentType="application/vnd.openxmlformats-officedocument.drawingml.chart+xml"/>
  <Override PartName="/ppt/notesSlides/notesSlide11.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charts/chart2.xml" ContentType="application/vnd.openxmlformats-officedocument.drawingml.chart+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drawings/drawing2.xml" ContentType="application/vnd.openxmlformats-officedocument.drawingml.chartshapes+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charts/chart7.xml" ContentType="application/vnd.openxmlformats-officedocument.drawingml.chart+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 id="2147483683" r:id="rId2"/>
  </p:sldMasterIdLst>
  <p:notesMasterIdLst>
    <p:notesMasterId r:id="rId136"/>
  </p:notesMasterIdLst>
  <p:handoutMasterIdLst>
    <p:handoutMasterId r:id="rId137"/>
  </p:handoutMasterIdLst>
  <p:sldIdLst>
    <p:sldId id="294" r:id="rId3"/>
    <p:sldId id="403" r:id="rId4"/>
    <p:sldId id="319" r:id="rId5"/>
    <p:sldId id="406" r:id="rId6"/>
    <p:sldId id="529" r:id="rId7"/>
    <p:sldId id="528" r:id="rId8"/>
    <p:sldId id="269" r:id="rId9"/>
    <p:sldId id="606" r:id="rId10"/>
    <p:sldId id="608" r:id="rId11"/>
    <p:sldId id="609" r:id="rId12"/>
    <p:sldId id="556" r:id="rId13"/>
    <p:sldId id="557" r:id="rId14"/>
    <p:sldId id="558" r:id="rId15"/>
    <p:sldId id="559" r:id="rId16"/>
    <p:sldId id="513" r:id="rId17"/>
    <p:sldId id="610" r:id="rId18"/>
    <p:sldId id="601" r:id="rId19"/>
    <p:sldId id="592" r:id="rId20"/>
    <p:sldId id="612" r:id="rId21"/>
    <p:sldId id="549" r:id="rId22"/>
    <p:sldId id="589" r:id="rId23"/>
    <p:sldId id="590" r:id="rId24"/>
    <p:sldId id="613" r:id="rId25"/>
    <p:sldId id="548" r:id="rId26"/>
    <p:sldId id="546" r:id="rId27"/>
    <p:sldId id="547" r:id="rId28"/>
    <p:sldId id="553" r:id="rId29"/>
    <p:sldId id="542" r:id="rId30"/>
    <p:sldId id="531" r:id="rId31"/>
    <p:sldId id="532" r:id="rId32"/>
    <p:sldId id="545" r:id="rId33"/>
    <p:sldId id="530" r:id="rId34"/>
    <p:sldId id="552" r:id="rId35"/>
    <p:sldId id="533" r:id="rId36"/>
    <p:sldId id="588" r:id="rId37"/>
    <p:sldId id="640" r:id="rId38"/>
    <p:sldId id="567" r:id="rId39"/>
    <p:sldId id="638" r:id="rId40"/>
    <p:sldId id="641" r:id="rId41"/>
    <p:sldId id="642" r:id="rId42"/>
    <p:sldId id="643" r:id="rId43"/>
    <p:sldId id="637" r:id="rId44"/>
    <p:sldId id="614" r:id="rId45"/>
    <p:sldId id="619" r:id="rId46"/>
    <p:sldId id="620" r:id="rId47"/>
    <p:sldId id="621" r:id="rId48"/>
    <p:sldId id="615" r:id="rId49"/>
    <p:sldId id="616" r:id="rId50"/>
    <p:sldId id="617" r:id="rId51"/>
    <p:sldId id="618" r:id="rId52"/>
    <p:sldId id="568" r:id="rId53"/>
    <p:sldId id="569" r:id="rId54"/>
    <p:sldId id="570" r:id="rId55"/>
    <p:sldId id="571" r:id="rId56"/>
    <p:sldId id="572" r:id="rId57"/>
    <p:sldId id="573" r:id="rId58"/>
    <p:sldId id="622" r:id="rId59"/>
    <p:sldId id="574" r:id="rId60"/>
    <p:sldId id="575" r:id="rId61"/>
    <p:sldId id="576" r:id="rId62"/>
    <p:sldId id="577" r:id="rId63"/>
    <p:sldId id="579" r:id="rId64"/>
    <p:sldId id="580" r:id="rId65"/>
    <p:sldId id="581" r:id="rId66"/>
    <p:sldId id="582" r:id="rId67"/>
    <p:sldId id="583" r:id="rId68"/>
    <p:sldId id="584" r:id="rId69"/>
    <p:sldId id="463" r:id="rId70"/>
    <p:sldId id="639" r:id="rId71"/>
    <p:sldId id="623" r:id="rId72"/>
    <p:sldId id="628" r:id="rId73"/>
    <p:sldId id="624" r:id="rId74"/>
    <p:sldId id="629" r:id="rId75"/>
    <p:sldId id="630" r:id="rId76"/>
    <p:sldId id="631" r:id="rId77"/>
    <p:sldId id="415" r:id="rId78"/>
    <p:sldId id="632" r:id="rId79"/>
    <p:sldId id="491" r:id="rId80"/>
    <p:sldId id="633" r:id="rId81"/>
    <p:sldId id="585" r:id="rId82"/>
    <p:sldId id="494" r:id="rId83"/>
    <p:sldId id="490" r:id="rId84"/>
    <p:sldId id="492" r:id="rId85"/>
    <p:sldId id="625" r:id="rId86"/>
    <p:sldId id="644" r:id="rId87"/>
    <p:sldId id="396" r:id="rId88"/>
    <p:sldId id="496" r:id="rId89"/>
    <p:sldId id="495" r:id="rId90"/>
    <p:sldId id="497" r:id="rId91"/>
    <p:sldId id="498" r:id="rId92"/>
    <p:sldId id="472" r:id="rId93"/>
    <p:sldId id="586" r:id="rId94"/>
    <p:sldId id="474" r:id="rId95"/>
    <p:sldId id="475" r:id="rId96"/>
    <p:sldId id="645" r:id="rId97"/>
    <p:sldId id="500" r:id="rId98"/>
    <p:sldId id="507" r:id="rId99"/>
    <p:sldId id="499" r:id="rId100"/>
    <p:sldId id="605" r:id="rId101"/>
    <p:sldId id="603" r:id="rId102"/>
    <p:sldId id="602" r:id="rId103"/>
    <p:sldId id="597" r:id="rId104"/>
    <p:sldId id="646" r:id="rId105"/>
    <p:sldId id="516" r:id="rId106"/>
    <p:sldId id="493" r:id="rId107"/>
    <p:sldId id="435" r:id="rId108"/>
    <p:sldId id="506" r:id="rId109"/>
    <p:sldId id="390" r:id="rId110"/>
    <p:sldId id="436" r:id="rId111"/>
    <p:sldId id="437" r:id="rId112"/>
    <p:sldId id="438" r:id="rId113"/>
    <p:sldId id="384" r:id="rId114"/>
    <p:sldId id="460" r:id="rId115"/>
    <p:sldId id="502" r:id="rId116"/>
    <p:sldId id="476" r:id="rId117"/>
    <p:sldId id="477" r:id="rId118"/>
    <p:sldId id="479" r:id="rId119"/>
    <p:sldId id="478" r:id="rId120"/>
    <p:sldId id="480" r:id="rId121"/>
    <p:sldId id="387" r:id="rId122"/>
    <p:sldId id="388" r:id="rId123"/>
    <p:sldId id="525" r:id="rId124"/>
    <p:sldId id="503" r:id="rId125"/>
    <p:sldId id="389" r:id="rId126"/>
    <p:sldId id="391" r:id="rId127"/>
    <p:sldId id="392" r:id="rId128"/>
    <p:sldId id="393" r:id="rId129"/>
    <p:sldId id="504" r:id="rId130"/>
    <p:sldId id="405" r:id="rId131"/>
    <p:sldId id="456" r:id="rId132"/>
    <p:sldId id="518" r:id="rId133"/>
    <p:sldId id="522" r:id="rId134"/>
    <p:sldId id="565" r:id="rId1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0"/>
      </p:ext>
    </p:extLst>
  </p:showPr>
  <p:clrMru>
    <a:srgbClr val="3C699A"/>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735" autoAdjust="0"/>
    <p:restoredTop sz="94660"/>
  </p:normalViewPr>
  <p:slideViewPr>
    <p:cSldViewPr>
      <p:cViewPr varScale="1">
        <p:scale>
          <a:sx n="69" d="100"/>
          <a:sy n="69" d="100"/>
        </p:scale>
        <p:origin x="-132" y="-96"/>
      </p:cViewPr>
      <p:guideLst>
        <p:guide orient="horz" pos="2160"/>
        <p:guide pos="2880"/>
      </p:guideLst>
    </p:cSldViewPr>
  </p:slideViewPr>
  <p:notesTextViewPr>
    <p:cViewPr>
      <p:scale>
        <a:sx n="1" d="1"/>
        <a:sy n="1" d="1"/>
      </p:scale>
      <p:origin x="0" y="0"/>
    </p:cViewPr>
  </p:notesTextViewPr>
  <p:sorterViewPr>
    <p:cViewPr>
      <p:scale>
        <a:sx n="100" d="100"/>
        <a:sy n="100" d="100"/>
      </p:scale>
      <p:origin x="0" y="42324"/>
    </p:cViewPr>
  </p:sorterViewPr>
  <p:notesViewPr>
    <p:cSldViewPr>
      <p:cViewPr varScale="1">
        <p:scale>
          <a:sx n="98" d="100"/>
          <a:sy n="98" d="100"/>
        </p:scale>
        <p:origin x="-3564" y="-96"/>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presProps" Target="pres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137"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notesMaster" Target="notesMasters/notesMaster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Office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Office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Office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Office_Excel_Worksheet6.xlsx"/></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Office_Excel_Worksheet7.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Office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Office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manualLayout>
          <c:layoutTarget val="inner"/>
          <c:xMode val="edge"/>
          <c:yMode val="edge"/>
          <c:x val="0.11627906976744193"/>
          <c:y val="5.2202283849918603E-2"/>
          <c:w val="0.80730897009966751"/>
          <c:h val="0.72104404567699865"/>
        </c:manualLayout>
      </c:layout>
      <c:lineChart>
        <c:grouping val="standard"/>
        <c:ser>
          <c:idx val="0"/>
          <c:order val="0"/>
          <c:tx>
            <c:strRef>
              <c:f>Sheet1!$A$2</c:f>
              <c:strCache>
                <c:ptCount val="1"/>
                <c:pt idx="0">
                  <c:v>cocaine</c:v>
                </c:pt>
              </c:strCache>
            </c:strRef>
          </c:tx>
          <c:spPr>
            <a:ln w="25753">
              <a:solidFill>
                <a:srgbClr val="FF0000"/>
              </a:solidFill>
              <a:prstDash val="solid"/>
            </a:ln>
          </c:spPr>
          <c:marker>
            <c:symbol val="diamond"/>
            <c:size val="7"/>
            <c:spPr>
              <a:solidFill>
                <a:srgbClr val="FF0000"/>
              </a:solidFill>
              <a:ln>
                <a:solidFill>
                  <a:srgbClr val="FF0000"/>
                </a:solidFill>
                <a:prstDash val="solid"/>
              </a:ln>
            </c:spPr>
          </c:marker>
          <c:cat>
            <c:strRef>
              <c:f>Sheet1!$B$1:$G$1</c:f>
              <c:strCache>
                <c:ptCount val="6"/>
                <c:pt idx="0">
                  <c:v>'00</c:v>
                </c:pt>
                <c:pt idx="1">
                  <c:v>'01</c:v>
                </c:pt>
                <c:pt idx="2">
                  <c:v>'02</c:v>
                </c:pt>
                <c:pt idx="3">
                  <c:v>'03</c:v>
                </c:pt>
                <c:pt idx="4">
                  <c:v>'04</c:v>
                </c:pt>
                <c:pt idx="5">
                  <c:v>'05</c:v>
                </c:pt>
              </c:strCache>
            </c:strRef>
          </c:cat>
          <c:val>
            <c:numRef>
              <c:f>Sheet1!$B$2:$G$2</c:f>
              <c:numCache>
                <c:formatCode>General</c:formatCode>
                <c:ptCount val="6"/>
                <c:pt idx="0">
                  <c:v>319</c:v>
                </c:pt>
                <c:pt idx="1">
                  <c:v>300</c:v>
                </c:pt>
                <c:pt idx="2">
                  <c:v>270</c:v>
                </c:pt>
                <c:pt idx="3">
                  <c:v>326</c:v>
                </c:pt>
                <c:pt idx="4">
                  <c:v>399</c:v>
                </c:pt>
                <c:pt idx="5">
                  <c:v>423</c:v>
                </c:pt>
              </c:numCache>
            </c:numRef>
          </c:val>
        </c:ser>
        <c:ser>
          <c:idx val="1"/>
          <c:order val="1"/>
          <c:tx>
            <c:strRef>
              <c:f>Sheet1!$A$3</c:f>
              <c:strCache>
                <c:ptCount val="1"/>
                <c:pt idx="0">
                  <c:v>heroin</c:v>
                </c:pt>
              </c:strCache>
            </c:strRef>
          </c:tx>
          <c:spPr>
            <a:ln w="25753">
              <a:solidFill>
                <a:srgbClr val="3366FF"/>
              </a:solidFill>
              <a:prstDash val="solid"/>
            </a:ln>
          </c:spPr>
          <c:marker>
            <c:symbol val="square"/>
            <c:size val="7"/>
            <c:spPr>
              <a:solidFill>
                <a:srgbClr val="3366FF"/>
              </a:solidFill>
              <a:ln>
                <a:solidFill>
                  <a:srgbClr val="3366FF"/>
                </a:solidFill>
                <a:prstDash val="solid"/>
              </a:ln>
            </c:spPr>
          </c:marker>
          <c:cat>
            <c:strRef>
              <c:f>Sheet1!$B$1:$G$1</c:f>
              <c:strCache>
                <c:ptCount val="6"/>
                <c:pt idx="0">
                  <c:v>'00</c:v>
                </c:pt>
                <c:pt idx="1">
                  <c:v>'01</c:v>
                </c:pt>
                <c:pt idx="2">
                  <c:v>'02</c:v>
                </c:pt>
                <c:pt idx="3">
                  <c:v>'03</c:v>
                </c:pt>
                <c:pt idx="4">
                  <c:v>'04</c:v>
                </c:pt>
                <c:pt idx="5">
                  <c:v>'05</c:v>
                </c:pt>
              </c:strCache>
            </c:strRef>
          </c:cat>
          <c:val>
            <c:numRef>
              <c:f>Sheet1!$B$3:$G$3</c:f>
              <c:numCache>
                <c:formatCode>General</c:formatCode>
                <c:ptCount val="6"/>
                <c:pt idx="0">
                  <c:v>332</c:v>
                </c:pt>
                <c:pt idx="1">
                  <c:v>316</c:v>
                </c:pt>
                <c:pt idx="2">
                  <c:v>275</c:v>
                </c:pt>
                <c:pt idx="3">
                  <c:v>208</c:v>
                </c:pt>
                <c:pt idx="4">
                  <c:v>214</c:v>
                </c:pt>
                <c:pt idx="5">
                  <c:v>215</c:v>
                </c:pt>
              </c:numCache>
            </c:numRef>
          </c:val>
        </c:ser>
        <c:ser>
          <c:idx val="2"/>
          <c:order val="2"/>
          <c:tx>
            <c:strRef>
              <c:f>Sheet1!$A$4</c:f>
              <c:strCache>
                <c:ptCount val="1"/>
                <c:pt idx="0">
                  <c:v>alc in comb</c:v>
                </c:pt>
              </c:strCache>
            </c:strRef>
          </c:tx>
          <c:spPr>
            <a:ln w="25753">
              <a:solidFill>
                <a:srgbClr val="800080"/>
              </a:solidFill>
              <a:prstDash val="solid"/>
            </a:ln>
          </c:spPr>
          <c:marker>
            <c:symbol val="triangle"/>
            <c:size val="7"/>
            <c:spPr>
              <a:solidFill>
                <a:srgbClr val="800080"/>
              </a:solidFill>
              <a:ln>
                <a:solidFill>
                  <a:srgbClr val="800080"/>
                </a:solidFill>
                <a:prstDash val="solid"/>
              </a:ln>
            </c:spPr>
          </c:marker>
          <c:cat>
            <c:strRef>
              <c:f>Sheet1!$B$1:$G$1</c:f>
              <c:strCache>
                <c:ptCount val="6"/>
                <c:pt idx="0">
                  <c:v>'00</c:v>
                </c:pt>
                <c:pt idx="1">
                  <c:v>'01</c:v>
                </c:pt>
                <c:pt idx="2">
                  <c:v>'02</c:v>
                </c:pt>
                <c:pt idx="3">
                  <c:v>'03</c:v>
                </c:pt>
                <c:pt idx="4">
                  <c:v>'04</c:v>
                </c:pt>
                <c:pt idx="5">
                  <c:v>'05</c:v>
                </c:pt>
              </c:strCache>
            </c:strRef>
          </c:cat>
          <c:val>
            <c:numRef>
              <c:f>Sheet1!$B$4:$G$4</c:f>
              <c:numCache>
                <c:formatCode>General</c:formatCode>
                <c:ptCount val="6"/>
                <c:pt idx="0">
                  <c:v>197</c:v>
                </c:pt>
                <c:pt idx="1">
                  <c:v>185</c:v>
                </c:pt>
                <c:pt idx="2">
                  <c:v>153</c:v>
                </c:pt>
                <c:pt idx="3">
                  <c:v>290</c:v>
                </c:pt>
                <c:pt idx="4">
                  <c:v>219</c:v>
                </c:pt>
                <c:pt idx="5">
                  <c:v>323</c:v>
                </c:pt>
              </c:numCache>
            </c:numRef>
          </c:val>
        </c:ser>
        <c:ser>
          <c:idx val="3"/>
          <c:order val="3"/>
          <c:tx>
            <c:strRef>
              <c:f>Sheet1!$A$5</c:f>
              <c:strCache>
                <c:ptCount val="1"/>
                <c:pt idx="0">
                  <c:v>benzo's</c:v>
                </c:pt>
              </c:strCache>
            </c:strRef>
          </c:tx>
          <c:spPr>
            <a:ln w="25753">
              <a:solidFill>
                <a:srgbClr val="800000"/>
              </a:solidFill>
              <a:prstDash val="solid"/>
            </a:ln>
          </c:spPr>
          <c:marker>
            <c:symbol val="x"/>
            <c:size val="7"/>
            <c:spPr>
              <a:solidFill>
                <a:srgbClr val="800000"/>
              </a:solidFill>
              <a:ln>
                <a:solidFill>
                  <a:srgbClr val="800000"/>
                </a:solidFill>
                <a:prstDash val="solid"/>
              </a:ln>
            </c:spPr>
          </c:marker>
          <c:cat>
            <c:strRef>
              <c:f>Sheet1!$B$1:$G$1</c:f>
              <c:strCache>
                <c:ptCount val="6"/>
                <c:pt idx="0">
                  <c:v>'00</c:v>
                </c:pt>
                <c:pt idx="1">
                  <c:v>'01</c:v>
                </c:pt>
                <c:pt idx="2">
                  <c:v>'02</c:v>
                </c:pt>
                <c:pt idx="3">
                  <c:v>'03</c:v>
                </c:pt>
                <c:pt idx="4">
                  <c:v>'04</c:v>
                </c:pt>
                <c:pt idx="5">
                  <c:v>'05</c:v>
                </c:pt>
              </c:strCache>
            </c:strRef>
          </c:cat>
          <c:val>
            <c:numRef>
              <c:f>Sheet1!$B$5:$G$5</c:f>
              <c:numCache>
                <c:formatCode>General</c:formatCode>
                <c:ptCount val="6"/>
                <c:pt idx="0">
                  <c:v>108</c:v>
                </c:pt>
                <c:pt idx="1">
                  <c:v>135</c:v>
                </c:pt>
                <c:pt idx="2">
                  <c:v>87</c:v>
                </c:pt>
                <c:pt idx="3">
                  <c:v>154</c:v>
                </c:pt>
                <c:pt idx="4">
                  <c:v>277</c:v>
                </c:pt>
                <c:pt idx="5">
                  <c:v>231</c:v>
                </c:pt>
              </c:numCache>
            </c:numRef>
          </c:val>
        </c:ser>
        <c:ser>
          <c:idx val="4"/>
          <c:order val="4"/>
          <c:tx>
            <c:strRef>
              <c:f>Sheet1!$A$6</c:f>
              <c:strCache>
                <c:ptCount val="1"/>
                <c:pt idx="0">
                  <c:v>oxycodone</c:v>
                </c:pt>
              </c:strCache>
            </c:strRef>
          </c:tx>
          <c:spPr>
            <a:ln w="25753">
              <a:solidFill>
                <a:srgbClr val="008000"/>
              </a:solidFill>
              <a:prstDash val="solid"/>
            </a:ln>
          </c:spPr>
          <c:marker>
            <c:symbol val="star"/>
            <c:size val="7"/>
            <c:spPr>
              <a:solidFill>
                <a:srgbClr val="008000"/>
              </a:solidFill>
              <a:ln>
                <a:solidFill>
                  <a:srgbClr val="008000"/>
                </a:solidFill>
                <a:prstDash val="solid"/>
              </a:ln>
            </c:spPr>
          </c:marker>
          <c:cat>
            <c:strRef>
              <c:f>Sheet1!$B$1:$G$1</c:f>
              <c:strCache>
                <c:ptCount val="6"/>
                <c:pt idx="0">
                  <c:v>'00</c:v>
                </c:pt>
                <c:pt idx="1">
                  <c:v>'01</c:v>
                </c:pt>
                <c:pt idx="2">
                  <c:v>'02</c:v>
                </c:pt>
                <c:pt idx="3">
                  <c:v>'03</c:v>
                </c:pt>
                <c:pt idx="4">
                  <c:v>'04</c:v>
                </c:pt>
                <c:pt idx="5">
                  <c:v>'05</c:v>
                </c:pt>
              </c:strCache>
            </c:strRef>
          </c:cat>
          <c:val>
            <c:numRef>
              <c:f>Sheet1!$B$6:$G$6</c:f>
              <c:numCache>
                <c:formatCode>General</c:formatCode>
                <c:ptCount val="6"/>
                <c:pt idx="0">
                  <c:v>49</c:v>
                </c:pt>
                <c:pt idx="1">
                  <c:v>53</c:v>
                </c:pt>
                <c:pt idx="2">
                  <c:v>68</c:v>
                </c:pt>
                <c:pt idx="3">
                  <c:v>81</c:v>
                </c:pt>
                <c:pt idx="4">
                  <c:v>103</c:v>
                </c:pt>
                <c:pt idx="5">
                  <c:v>119</c:v>
                </c:pt>
              </c:numCache>
            </c:numRef>
          </c:val>
        </c:ser>
        <c:marker val="1"/>
        <c:axId val="122295040"/>
        <c:axId val="122297344"/>
      </c:lineChart>
      <c:catAx>
        <c:axId val="122295040"/>
        <c:scaling>
          <c:orientation val="minMax"/>
        </c:scaling>
        <c:axPos val="b"/>
        <c:numFmt formatCode="General" sourceLinked="1"/>
        <c:tickLblPos val="nextTo"/>
        <c:spPr>
          <a:ln w="2146">
            <a:solidFill>
              <a:schemeClr val="tx1"/>
            </a:solidFill>
            <a:prstDash val="solid"/>
          </a:ln>
        </c:spPr>
        <c:txPr>
          <a:bodyPr rot="0" vert="horz"/>
          <a:lstStyle/>
          <a:p>
            <a:pPr>
              <a:defRPr sz="1217" b="1" i="0" u="none" strike="noStrike" baseline="0">
                <a:solidFill>
                  <a:schemeClr val="bg1"/>
                </a:solidFill>
                <a:latin typeface="Times New Roman"/>
                <a:ea typeface="Times New Roman"/>
                <a:cs typeface="Times New Roman"/>
              </a:defRPr>
            </a:pPr>
            <a:endParaRPr lang="en-US"/>
          </a:p>
        </c:txPr>
        <c:crossAx val="122297344"/>
        <c:crosses val="autoZero"/>
        <c:auto val="1"/>
        <c:lblAlgn val="ctr"/>
        <c:lblOffset val="100"/>
        <c:tickLblSkip val="1"/>
        <c:tickMarkSkip val="1"/>
      </c:catAx>
      <c:valAx>
        <c:axId val="122297344"/>
        <c:scaling>
          <c:orientation val="minMax"/>
        </c:scaling>
        <c:axPos val="l"/>
        <c:majorGridlines>
          <c:spPr>
            <a:ln w="2146">
              <a:solidFill>
                <a:schemeClr val="tx1"/>
              </a:solidFill>
              <a:prstDash val="solid"/>
            </a:ln>
          </c:spPr>
        </c:majorGridlines>
        <c:numFmt formatCode="General" sourceLinked="1"/>
        <c:tickLblPos val="nextTo"/>
        <c:spPr>
          <a:ln w="2146">
            <a:solidFill>
              <a:schemeClr val="tx1"/>
            </a:solidFill>
            <a:prstDash val="solid"/>
          </a:ln>
        </c:spPr>
        <c:txPr>
          <a:bodyPr rot="0" vert="horz"/>
          <a:lstStyle/>
          <a:p>
            <a:pPr>
              <a:defRPr sz="1217" b="1" i="0" u="none" strike="noStrike" baseline="0">
                <a:solidFill>
                  <a:schemeClr val="bg1"/>
                </a:solidFill>
                <a:latin typeface="Times New Roman"/>
                <a:ea typeface="Times New Roman"/>
                <a:cs typeface="Times New Roman"/>
              </a:defRPr>
            </a:pPr>
            <a:endParaRPr lang="en-US"/>
          </a:p>
        </c:txPr>
        <c:crossAx val="122295040"/>
        <c:crosses val="autoZero"/>
        <c:crossBetween val="between"/>
      </c:valAx>
      <c:spPr>
        <a:noFill/>
        <a:ln w="8584">
          <a:solidFill>
            <a:schemeClr val="tx1"/>
          </a:solidFill>
          <a:prstDash val="solid"/>
        </a:ln>
      </c:spPr>
    </c:plotArea>
    <c:legend>
      <c:legendPos val="r"/>
      <c:layout>
        <c:manualLayout>
          <c:xMode val="edge"/>
          <c:yMode val="edge"/>
          <c:x val="8.6378737541528125E-2"/>
          <c:y val="0.85970636215334462"/>
          <c:w val="0.845514950166113"/>
          <c:h val="0.11256117455138678"/>
        </c:manualLayout>
      </c:layout>
      <c:spPr>
        <a:noFill/>
        <a:ln w="2146">
          <a:solidFill>
            <a:schemeClr val="tx1"/>
          </a:solidFill>
          <a:prstDash val="solid"/>
        </a:ln>
      </c:spPr>
      <c:txPr>
        <a:bodyPr/>
        <a:lstStyle/>
        <a:p>
          <a:pPr>
            <a:defRPr sz="1600" b="1" i="0" u="none" strike="noStrike" baseline="0">
              <a:solidFill>
                <a:schemeClr val="bg1"/>
              </a:solidFill>
              <a:latin typeface="Times New Roman"/>
              <a:ea typeface="Times New Roman"/>
              <a:cs typeface="Times New Roman"/>
            </a:defRPr>
          </a:pPr>
          <a:endParaRPr lang="en-US"/>
        </a:p>
      </c:txPr>
    </c:legend>
    <c:plotVisOnly val="1"/>
    <c:dispBlanksAs val="gap"/>
  </c:chart>
  <c:spPr>
    <a:noFill/>
    <a:ln>
      <a:noFill/>
    </a:ln>
  </c:spPr>
  <c:txPr>
    <a:bodyPr/>
    <a:lstStyle/>
    <a:p>
      <a:pPr>
        <a:defRPr sz="1217" b="1" i="0" u="none" strike="noStrike" baseline="0">
          <a:solidFill>
            <a:schemeClr val="tx1"/>
          </a:solidFill>
          <a:latin typeface="Times New Roman"/>
          <a:ea typeface="Times New Roman"/>
          <a:cs typeface="Times New Roman"/>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manualLayout>
          <c:layoutTarget val="inner"/>
          <c:xMode val="edge"/>
          <c:yMode val="edge"/>
          <c:x val="0.20668693009118541"/>
          <c:y val="5.6537102473498226E-2"/>
          <c:w val="0.77811550151975684"/>
          <c:h val="0.7968197879858655"/>
        </c:manualLayout>
      </c:layout>
      <c:lineChart>
        <c:grouping val="standard"/>
        <c:ser>
          <c:idx val="0"/>
          <c:order val="0"/>
          <c:tx>
            <c:strRef>
              <c:f>Sheet1!$A$2</c:f>
              <c:strCache>
                <c:ptCount val="1"/>
                <c:pt idx="0">
                  <c:v> </c:v>
                </c:pt>
              </c:strCache>
            </c:strRef>
          </c:tx>
          <c:spPr>
            <a:ln w="29766">
              <a:solidFill>
                <a:srgbClr val="0000FF"/>
              </a:solidFill>
              <a:prstDash val="solid"/>
            </a:ln>
          </c:spPr>
          <c:marker>
            <c:symbol val="diamond"/>
            <c:size val="7"/>
            <c:spPr>
              <a:solidFill>
                <a:srgbClr val="0000FF"/>
              </a:solidFill>
              <a:ln>
                <a:solidFill>
                  <a:srgbClr val="0000FF"/>
                </a:solidFill>
                <a:prstDash val="solid"/>
              </a:ln>
            </c:spPr>
          </c:marker>
          <c:cat>
            <c:strRef>
              <c:f>Sheet1!$B$1:$AL$1</c:f>
              <c:strCache>
                <c:ptCount val="37"/>
                <c:pt idx="0">
                  <c:v>'70</c:v>
                </c:pt>
                <c:pt idx="1">
                  <c:v>'71</c:v>
                </c:pt>
                <c:pt idx="2">
                  <c:v>'72</c:v>
                </c:pt>
                <c:pt idx="3">
                  <c:v>'73</c:v>
                </c:pt>
                <c:pt idx="4">
                  <c:v>'74</c:v>
                </c:pt>
                <c:pt idx="5">
                  <c:v>'75</c:v>
                </c:pt>
                <c:pt idx="6">
                  <c:v>'76</c:v>
                </c:pt>
                <c:pt idx="7">
                  <c:v>'77</c:v>
                </c:pt>
                <c:pt idx="8">
                  <c:v>'78</c:v>
                </c:pt>
                <c:pt idx="9">
                  <c:v>'79</c:v>
                </c:pt>
                <c:pt idx="10">
                  <c:v>'80</c:v>
                </c:pt>
                <c:pt idx="11">
                  <c:v>'81</c:v>
                </c:pt>
                <c:pt idx="12">
                  <c:v>'82</c:v>
                </c:pt>
                <c:pt idx="13">
                  <c:v>'83</c:v>
                </c:pt>
                <c:pt idx="14">
                  <c:v>'84</c:v>
                </c:pt>
                <c:pt idx="15">
                  <c:v>'85</c:v>
                </c:pt>
                <c:pt idx="16">
                  <c:v>'86</c:v>
                </c:pt>
                <c:pt idx="17">
                  <c:v>'87</c:v>
                </c:pt>
                <c:pt idx="18">
                  <c:v>'88</c:v>
                </c:pt>
                <c:pt idx="19">
                  <c:v>'89</c:v>
                </c:pt>
                <c:pt idx="20">
                  <c:v>'90</c:v>
                </c:pt>
                <c:pt idx="21">
                  <c:v>'91</c:v>
                </c:pt>
                <c:pt idx="22">
                  <c:v>'92</c:v>
                </c:pt>
                <c:pt idx="23">
                  <c:v>'93</c:v>
                </c:pt>
                <c:pt idx="24">
                  <c:v>'94</c:v>
                </c:pt>
                <c:pt idx="25">
                  <c:v>'95</c:v>
                </c:pt>
                <c:pt idx="26">
                  <c:v>'96</c:v>
                </c:pt>
                <c:pt idx="27">
                  <c:v>'97</c:v>
                </c:pt>
                <c:pt idx="28">
                  <c:v>'98</c:v>
                </c:pt>
                <c:pt idx="29">
                  <c:v>'99</c:v>
                </c:pt>
                <c:pt idx="30">
                  <c:v>'00</c:v>
                </c:pt>
                <c:pt idx="31">
                  <c:v>'01</c:v>
                </c:pt>
                <c:pt idx="32">
                  <c:v>'02</c:v>
                </c:pt>
                <c:pt idx="33">
                  <c:v>'03</c:v>
                </c:pt>
                <c:pt idx="34">
                  <c:v>'04</c:v>
                </c:pt>
                <c:pt idx="35">
                  <c:v>'05</c:v>
                </c:pt>
                <c:pt idx="36">
                  <c:v>'06</c:v>
                </c:pt>
              </c:strCache>
            </c:strRef>
          </c:cat>
          <c:val>
            <c:numRef>
              <c:f>Sheet1!$B$2:$AL$2</c:f>
              <c:numCache>
                <c:formatCode>General</c:formatCode>
                <c:ptCount val="37"/>
                <c:pt idx="0">
                  <c:v>158</c:v>
                </c:pt>
                <c:pt idx="1">
                  <c:v>236</c:v>
                </c:pt>
                <c:pt idx="2">
                  <c:v>314</c:v>
                </c:pt>
                <c:pt idx="3">
                  <c:v>233</c:v>
                </c:pt>
                <c:pt idx="4">
                  <c:v>212</c:v>
                </c:pt>
                <c:pt idx="5">
                  <c:v>178</c:v>
                </c:pt>
                <c:pt idx="6">
                  <c:v>171</c:v>
                </c:pt>
                <c:pt idx="7">
                  <c:v>139</c:v>
                </c:pt>
                <c:pt idx="8">
                  <c:v>129</c:v>
                </c:pt>
                <c:pt idx="9">
                  <c:v>150</c:v>
                </c:pt>
                <c:pt idx="10">
                  <c:v>151</c:v>
                </c:pt>
                <c:pt idx="11">
                  <c:v>173</c:v>
                </c:pt>
                <c:pt idx="12">
                  <c:v>166</c:v>
                </c:pt>
                <c:pt idx="13">
                  <c:v>175</c:v>
                </c:pt>
                <c:pt idx="14">
                  <c:v>226</c:v>
                </c:pt>
                <c:pt idx="15">
                  <c:v>219</c:v>
                </c:pt>
                <c:pt idx="16">
                  <c:v>288</c:v>
                </c:pt>
                <c:pt idx="17">
                  <c:v>350</c:v>
                </c:pt>
                <c:pt idx="18">
                  <c:v>596</c:v>
                </c:pt>
                <c:pt idx="19">
                  <c:v>652</c:v>
                </c:pt>
                <c:pt idx="20">
                  <c:v>436</c:v>
                </c:pt>
                <c:pt idx="21">
                  <c:v>536</c:v>
                </c:pt>
                <c:pt idx="22">
                  <c:v>546</c:v>
                </c:pt>
                <c:pt idx="23">
                  <c:v>640</c:v>
                </c:pt>
                <c:pt idx="24">
                  <c:v>617</c:v>
                </c:pt>
                <c:pt idx="25">
                  <c:v>632</c:v>
                </c:pt>
                <c:pt idx="26">
                  <c:v>565</c:v>
                </c:pt>
                <c:pt idx="27">
                  <c:v>607</c:v>
                </c:pt>
                <c:pt idx="28">
                  <c:v>534</c:v>
                </c:pt>
                <c:pt idx="29">
                  <c:v>494</c:v>
                </c:pt>
                <c:pt idx="30">
                  <c:v>674</c:v>
                </c:pt>
                <c:pt idx="31">
                  <c:v>660</c:v>
                </c:pt>
                <c:pt idx="32">
                  <c:v>593</c:v>
                </c:pt>
                <c:pt idx="33">
                  <c:v>841</c:v>
                </c:pt>
                <c:pt idx="34">
                  <c:v>887</c:v>
                </c:pt>
                <c:pt idx="35">
                  <c:v>904</c:v>
                </c:pt>
                <c:pt idx="36">
                  <c:v>1153</c:v>
                </c:pt>
              </c:numCache>
            </c:numRef>
          </c:val>
          <c:smooth val="1"/>
        </c:ser>
        <c:marker val="1"/>
        <c:axId val="64135936"/>
        <c:axId val="64137856"/>
      </c:lineChart>
      <c:catAx>
        <c:axId val="64135936"/>
        <c:scaling>
          <c:orientation val="minMax"/>
        </c:scaling>
        <c:axPos val="b"/>
        <c:numFmt formatCode="General" sourceLinked="1"/>
        <c:tickLblPos val="nextTo"/>
        <c:spPr>
          <a:ln w="2480">
            <a:solidFill>
              <a:schemeClr val="tx1"/>
            </a:solidFill>
            <a:prstDash val="solid"/>
          </a:ln>
        </c:spPr>
        <c:txPr>
          <a:bodyPr rot="-2700000" vert="horz"/>
          <a:lstStyle/>
          <a:p>
            <a:pPr>
              <a:defRPr sz="1406" b="1" i="0" u="none" strike="noStrike" baseline="0">
                <a:solidFill>
                  <a:schemeClr val="bg1"/>
                </a:solidFill>
                <a:latin typeface="Arial"/>
                <a:ea typeface="Arial"/>
                <a:cs typeface="Arial"/>
              </a:defRPr>
            </a:pPr>
            <a:endParaRPr lang="en-US"/>
          </a:p>
        </c:txPr>
        <c:crossAx val="64137856"/>
        <c:crosses val="autoZero"/>
        <c:auto val="1"/>
        <c:lblAlgn val="ctr"/>
        <c:lblOffset val="100"/>
        <c:tickLblSkip val="4"/>
        <c:tickMarkSkip val="1"/>
      </c:catAx>
      <c:valAx>
        <c:axId val="64137856"/>
        <c:scaling>
          <c:orientation val="minMax"/>
        </c:scaling>
        <c:axPos val="l"/>
        <c:majorGridlines>
          <c:spPr>
            <a:ln w="2480">
              <a:solidFill>
                <a:schemeClr val="tx1"/>
              </a:solidFill>
              <a:prstDash val="solid"/>
            </a:ln>
          </c:spPr>
        </c:majorGridlines>
        <c:title>
          <c:tx>
            <c:rich>
              <a:bodyPr/>
              <a:lstStyle/>
              <a:p>
                <a:pPr>
                  <a:defRPr sz="1563" b="1" i="0" u="none" strike="noStrike" baseline="0">
                    <a:solidFill>
                      <a:schemeClr val="bg1"/>
                    </a:solidFill>
                    <a:latin typeface="Arial"/>
                    <a:ea typeface="Arial"/>
                    <a:cs typeface="Arial"/>
                  </a:defRPr>
                </a:pPr>
                <a:r>
                  <a:rPr lang="en-US">
                    <a:solidFill>
                      <a:schemeClr val="bg1"/>
                    </a:solidFill>
                  </a:rPr>
                  <a:t>number of cases</a:t>
                </a:r>
              </a:p>
            </c:rich>
          </c:tx>
          <c:layout>
            <c:manualLayout>
              <c:xMode val="edge"/>
              <c:yMode val="edge"/>
              <c:x val="1.519756838905776E-2"/>
              <c:y val="0.27208480565371046"/>
            </c:manualLayout>
          </c:layout>
          <c:spPr>
            <a:noFill/>
            <a:ln w="19844">
              <a:noFill/>
            </a:ln>
          </c:spPr>
        </c:title>
        <c:numFmt formatCode="General" sourceLinked="1"/>
        <c:tickLblPos val="nextTo"/>
        <c:spPr>
          <a:ln w="2480">
            <a:solidFill>
              <a:schemeClr val="tx1"/>
            </a:solidFill>
            <a:prstDash val="solid"/>
          </a:ln>
        </c:spPr>
        <c:txPr>
          <a:bodyPr rot="0" vert="horz"/>
          <a:lstStyle/>
          <a:p>
            <a:pPr>
              <a:defRPr sz="1406" b="1" i="0" u="none" strike="noStrike" baseline="0">
                <a:solidFill>
                  <a:schemeClr val="bg1"/>
                </a:solidFill>
                <a:latin typeface="Arial"/>
                <a:ea typeface="Arial"/>
                <a:cs typeface="Arial"/>
              </a:defRPr>
            </a:pPr>
            <a:endParaRPr lang="en-US"/>
          </a:p>
        </c:txPr>
        <c:crossAx val="64135936"/>
        <c:crosses val="autoZero"/>
        <c:crossBetween val="between"/>
      </c:valAx>
      <c:spPr>
        <a:noFill/>
        <a:ln w="9922">
          <a:solidFill>
            <a:schemeClr val="tx1"/>
          </a:solidFill>
          <a:prstDash val="solid"/>
        </a:ln>
      </c:spPr>
    </c:plotArea>
    <c:plotVisOnly val="1"/>
    <c:dispBlanksAs val="gap"/>
  </c:chart>
  <c:spPr>
    <a:noFill/>
    <a:ln>
      <a:noFill/>
    </a:ln>
  </c:spPr>
  <c:txPr>
    <a:bodyPr/>
    <a:lstStyle/>
    <a:p>
      <a:pPr>
        <a:defRPr sz="1406" b="1" i="0" u="none" strike="noStrike" baseline="0">
          <a:solidFill>
            <a:schemeClr val="tx1"/>
          </a:solidFill>
          <a:latin typeface="Times New Roman"/>
          <a:ea typeface="Times New Roman"/>
          <a:cs typeface="Times New Roman"/>
        </a:defRPr>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autoTitleDeleted val="1"/>
    <c:view3D>
      <c:hPercent val="144"/>
      <c:depthPercent val="100"/>
      <c:rAngAx val="1"/>
    </c:view3D>
    <c:floor>
      <c:spPr>
        <a:solidFill>
          <a:srgbClr val="C0C0C0"/>
        </a:solidFill>
        <a:ln w="3175">
          <a:solidFill>
            <a:schemeClr val="tx1"/>
          </a:solidFill>
          <a:prstDash val="solid"/>
        </a:ln>
      </c:spPr>
    </c:floor>
    <c:sideWall>
      <c:spPr>
        <a:noFill/>
        <a:ln w="12700">
          <a:solidFill>
            <a:schemeClr val="tx1"/>
          </a:solidFill>
          <a:prstDash val="solid"/>
        </a:ln>
      </c:spPr>
    </c:sideWall>
    <c:backWall>
      <c:spPr>
        <a:noFill/>
        <a:ln w="12700">
          <a:solidFill>
            <a:schemeClr val="tx1"/>
          </a:solidFill>
          <a:prstDash val="solid"/>
        </a:ln>
      </c:spPr>
    </c:backWall>
    <c:plotArea>
      <c:layout>
        <c:manualLayout>
          <c:layoutTarget val="inner"/>
          <c:xMode val="edge"/>
          <c:yMode val="edge"/>
          <c:x val="0.19565217391304318"/>
          <c:y val="4.185022026431718E-2"/>
          <c:w val="0.55314009661835872"/>
          <c:h val="0.83039647577092457"/>
        </c:manualLayout>
      </c:layout>
      <c:bar3DChart>
        <c:barDir val="col"/>
        <c:grouping val="clustered"/>
        <c:ser>
          <c:idx val="0"/>
          <c:order val="0"/>
          <c:tx>
            <c:strRef>
              <c:f>Sheet1!$A$2</c:f>
              <c:strCache>
                <c:ptCount val="1"/>
                <c:pt idx="0">
                  <c:v>2003</c:v>
                </c:pt>
              </c:strCache>
            </c:strRef>
          </c:tx>
          <c:spPr>
            <a:solidFill>
              <a:schemeClr val="accent1"/>
            </a:solidFill>
            <a:ln w="12700">
              <a:solidFill>
                <a:schemeClr val="tx1"/>
              </a:solidFill>
              <a:prstDash val="solid"/>
            </a:ln>
          </c:spPr>
          <c:dLbls>
            <c:dLbl>
              <c:idx val="0"/>
              <c:layout/>
              <c:tx>
                <c:rich>
                  <a:bodyPr/>
                  <a:lstStyle/>
                  <a:p>
                    <a:r>
                      <a:rPr lang="en-US"/>
                      <a:t>1,755</a:t>
                    </a:r>
                  </a:p>
                </c:rich>
              </c:tx>
            </c:dLbl>
            <c:spPr>
              <a:gradFill rotWithShape="0">
                <a:gsLst>
                  <a:gs pos="0">
                    <a:srgbClr val="FFFFFF"/>
                  </a:gs>
                  <a:gs pos="100000">
                    <a:srgbClr val="FFFFFF">
                      <a:gamma/>
                      <a:shade val="46275"/>
                      <a:invGamma/>
                    </a:srgbClr>
                  </a:gs>
                </a:gsLst>
                <a:lin ang="5400000" scaled="1"/>
              </a:gradFill>
              <a:ln w="25400">
                <a:noFill/>
              </a:ln>
            </c:spPr>
            <c:showVal val="1"/>
          </c:dLbls>
          <c:cat>
            <c:strRef>
              <c:f>Sheet1!$B$1:$B$1</c:f>
              <c:strCache>
                <c:ptCount val="1"/>
                <c:pt idx="0">
                  <c:v>Number</c:v>
                </c:pt>
              </c:strCache>
            </c:strRef>
          </c:cat>
          <c:val>
            <c:numRef>
              <c:f>Sheet1!$B$2:$B$2</c:f>
              <c:numCache>
                <c:formatCode>#,##0</c:formatCode>
                <c:ptCount val="1"/>
                <c:pt idx="0">
                  <c:v>1755</c:v>
                </c:pt>
              </c:numCache>
            </c:numRef>
          </c:val>
        </c:ser>
        <c:ser>
          <c:idx val="1"/>
          <c:order val="1"/>
          <c:tx>
            <c:strRef>
              <c:f>Sheet1!$A$3</c:f>
              <c:strCache>
                <c:ptCount val="1"/>
                <c:pt idx="0">
                  <c:v>2004</c:v>
                </c:pt>
              </c:strCache>
            </c:strRef>
          </c:tx>
          <c:spPr>
            <a:solidFill>
              <a:schemeClr val="accent2"/>
            </a:solidFill>
            <a:ln w="12700">
              <a:solidFill>
                <a:schemeClr val="tx1"/>
              </a:solidFill>
              <a:prstDash val="solid"/>
            </a:ln>
          </c:spPr>
          <c:dLbls>
            <c:spPr>
              <a:gradFill rotWithShape="0">
                <a:gsLst>
                  <a:gs pos="0">
                    <a:srgbClr val="FFFFFF">
                      <a:gamma/>
                      <a:shade val="46275"/>
                      <a:invGamma/>
                    </a:srgbClr>
                  </a:gs>
                  <a:gs pos="100000">
                    <a:srgbClr val="FFFFFF"/>
                  </a:gs>
                </a:gsLst>
                <a:lin ang="5400000" scaled="1"/>
              </a:gradFill>
              <a:ln w="25400">
                <a:noFill/>
              </a:ln>
            </c:spPr>
            <c:showVal val="1"/>
          </c:dLbls>
          <c:cat>
            <c:strRef>
              <c:f>Sheet1!$B$1:$B$1</c:f>
              <c:strCache>
                <c:ptCount val="1"/>
                <c:pt idx="0">
                  <c:v>Number</c:v>
                </c:pt>
              </c:strCache>
            </c:strRef>
          </c:cat>
          <c:val>
            <c:numRef>
              <c:f>Sheet1!$B$3:$B$3</c:f>
              <c:numCache>
                <c:formatCode>#,##0</c:formatCode>
                <c:ptCount val="1"/>
                <c:pt idx="0">
                  <c:v>1362</c:v>
                </c:pt>
              </c:numCache>
            </c:numRef>
          </c:val>
        </c:ser>
        <c:ser>
          <c:idx val="2"/>
          <c:order val="2"/>
          <c:tx>
            <c:strRef>
              <c:f>Sheet1!$A$4</c:f>
              <c:strCache>
                <c:ptCount val="1"/>
                <c:pt idx="0">
                  <c:v>2005</c:v>
                </c:pt>
              </c:strCache>
            </c:strRef>
          </c:tx>
          <c:spPr>
            <a:solidFill>
              <a:schemeClr val="hlink"/>
            </a:solidFill>
            <a:ln w="12700">
              <a:solidFill>
                <a:schemeClr val="tx1"/>
              </a:solidFill>
              <a:prstDash val="solid"/>
            </a:ln>
          </c:spPr>
          <c:dLbls>
            <c:spPr>
              <a:gradFill rotWithShape="0">
                <a:gsLst>
                  <a:gs pos="0">
                    <a:srgbClr val="FFFFFF">
                      <a:gamma/>
                      <a:shade val="46275"/>
                      <a:invGamma/>
                    </a:srgbClr>
                  </a:gs>
                  <a:gs pos="100000">
                    <a:srgbClr val="FFFFFF"/>
                  </a:gs>
                </a:gsLst>
                <a:lin ang="5400000" scaled="1"/>
              </a:gradFill>
              <a:ln w="25400">
                <a:noFill/>
              </a:ln>
            </c:spPr>
            <c:showVal val="1"/>
          </c:dLbls>
          <c:cat>
            <c:strRef>
              <c:f>Sheet1!$B$1:$B$1</c:f>
              <c:strCache>
                <c:ptCount val="1"/>
                <c:pt idx="0">
                  <c:v>Number</c:v>
                </c:pt>
              </c:strCache>
            </c:strRef>
          </c:cat>
          <c:val>
            <c:numRef>
              <c:f>Sheet1!$B$4:$B$4</c:f>
              <c:numCache>
                <c:formatCode>#,##0</c:formatCode>
                <c:ptCount val="1"/>
                <c:pt idx="0">
                  <c:v>1533</c:v>
                </c:pt>
              </c:numCache>
            </c:numRef>
          </c:val>
        </c:ser>
        <c:gapDepth val="0"/>
        <c:shape val="box"/>
        <c:axId val="64218240"/>
        <c:axId val="64219776"/>
        <c:axId val="0"/>
      </c:bar3DChart>
      <c:catAx>
        <c:axId val="64218240"/>
        <c:scaling>
          <c:orientation val="minMax"/>
        </c:scaling>
        <c:axPos val="b"/>
        <c:numFmt formatCode="General" sourceLinked="1"/>
        <c:tickLblPos val="low"/>
        <c:spPr>
          <a:ln w="3175">
            <a:solidFill>
              <a:schemeClr val="tx1"/>
            </a:solidFill>
            <a:prstDash val="solid"/>
          </a:ln>
        </c:spPr>
        <c:txPr>
          <a:bodyPr rot="0" vert="horz"/>
          <a:lstStyle/>
          <a:p>
            <a:pPr>
              <a:defRPr/>
            </a:pPr>
            <a:endParaRPr lang="en-US"/>
          </a:p>
        </c:txPr>
        <c:crossAx val="64219776"/>
        <c:crosses val="autoZero"/>
        <c:lblAlgn val="ctr"/>
        <c:lblOffset val="100"/>
        <c:tickLblSkip val="1"/>
        <c:tickMarkSkip val="1"/>
      </c:catAx>
      <c:valAx>
        <c:axId val="64219776"/>
        <c:scaling>
          <c:orientation val="minMax"/>
        </c:scaling>
        <c:axPos val="l"/>
        <c:majorGridlines>
          <c:spPr>
            <a:ln w="3175">
              <a:solidFill>
                <a:schemeClr val="tx1"/>
              </a:solidFill>
              <a:prstDash val="solid"/>
            </a:ln>
          </c:spPr>
        </c:majorGridlines>
        <c:numFmt formatCode="#,##0" sourceLinked="1"/>
        <c:tickLblPos val="nextTo"/>
        <c:spPr>
          <a:ln w="3175">
            <a:solidFill>
              <a:schemeClr val="tx1"/>
            </a:solidFill>
            <a:prstDash val="solid"/>
          </a:ln>
        </c:spPr>
        <c:txPr>
          <a:bodyPr rot="0" vert="horz"/>
          <a:lstStyle/>
          <a:p>
            <a:pPr>
              <a:defRPr/>
            </a:pPr>
            <a:endParaRPr lang="en-US"/>
          </a:p>
        </c:txPr>
        <c:crossAx val="64218240"/>
        <c:crosses val="autoZero"/>
        <c:crossBetween val="between"/>
      </c:valAx>
      <c:spPr>
        <a:noFill/>
        <a:ln w="25400">
          <a:noFill/>
        </a:ln>
      </c:spPr>
    </c:plotArea>
    <c:legend>
      <c:legendPos val="r"/>
      <c:layout>
        <c:manualLayout>
          <c:xMode val="edge"/>
          <c:yMode val="edge"/>
          <c:x val="0.7753623188405796"/>
          <c:y val="0.38325991189427389"/>
          <c:w val="0.21256038647343037"/>
          <c:h val="0.23348017621145375"/>
        </c:manualLayout>
      </c:layout>
      <c:spPr>
        <a:noFill/>
        <a:ln w="3175">
          <a:solidFill>
            <a:schemeClr val="tx1"/>
          </a:solidFill>
          <a:prstDash val="solid"/>
        </a:ln>
      </c:spPr>
    </c:legend>
    <c:plotVisOnly val="1"/>
    <c:dispBlanksAs val="gap"/>
  </c:chart>
  <c:spPr>
    <a:solidFill>
      <a:srgbClr val="FFFFFF"/>
    </a:solidFill>
    <a:ln>
      <a:noFill/>
    </a:ln>
  </c:spPr>
  <c:txPr>
    <a:bodyPr/>
    <a:lstStyle/>
    <a:p>
      <a:pPr>
        <a:defRPr sz="1800" b="1" i="0" u="none" strike="noStrike" baseline="0">
          <a:solidFill>
            <a:schemeClr val="bg1"/>
          </a:solidFill>
          <a:latin typeface="Arial"/>
          <a:ea typeface="Arial"/>
          <a:cs typeface="Arial"/>
        </a:defRPr>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1800"/>
            </a:pPr>
            <a:r>
              <a:rPr lang="en-US" sz="1800" dirty="0" smtClean="0"/>
              <a:t>Publically</a:t>
            </a:r>
            <a:r>
              <a:rPr lang="en-US" sz="1800" baseline="0" dirty="0" smtClean="0"/>
              <a:t> Insured </a:t>
            </a:r>
            <a:r>
              <a:rPr lang="en-US" sz="1800" dirty="0" smtClean="0"/>
              <a:t>From 1997 to 2007		 </a:t>
            </a:r>
            <a:r>
              <a:rPr lang="en-US" sz="1800" dirty="0" smtClean="0"/>
              <a:t>(21 &amp; older)</a:t>
            </a:r>
            <a:endParaRPr lang="en-US" sz="1800" dirty="0"/>
          </a:p>
        </c:rich>
      </c:tx>
      <c:layout>
        <c:manualLayout>
          <c:xMode val="edge"/>
          <c:yMode val="edge"/>
          <c:x val="0.12692348776170437"/>
          <c:y val="7.8869528478213477E-2"/>
        </c:manualLayout>
      </c:layout>
    </c:title>
    <c:view3D>
      <c:rotX val="30"/>
      <c:perspective val="30"/>
    </c:view3D>
    <c:plotArea>
      <c:layout>
        <c:manualLayout>
          <c:layoutTarget val="inner"/>
          <c:xMode val="edge"/>
          <c:yMode val="edge"/>
          <c:x val="7.1819569065494721E-2"/>
          <c:y val="0.1669716910386202"/>
          <c:w val="0.70702572788866513"/>
          <c:h val="0.79717566554180763"/>
        </c:manualLayout>
      </c:layout>
      <c:pie3DChart>
        <c:varyColors val="1"/>
        <c:ser>
          <c:idx val="0"/>
          <c:order val="0"/>
          <c:tx>
            <c:strRef>
              <c:f>Sheet1!$B$1</c:f>
              <c:strCache>
                <c:ptCount val="1"/>
                <c:pt idx="0">
                  <c:v>Sales</c:v>
                </c:pt>
              </c:strCache>
            </c:strRef>
          </c:tx>
          <c:explosion val="25"/>
          <c:dPt>
            <c:idx val="0"/>
            <c:spPr>
              <a:solidFill>
                <a:srgbClr val="002060"/>
              </a:solidFill>
            </c:spPr>
          </c:dPt>
          <c:dPt>
            <c:idx val="1"/>
            <c:spPr>
              <a:solidFill>
                <a:srgbClr val="00B050"/>
              </a:solidFill>
            </c:spPr>
          </c:dPt>
          <c:dPt>
            <c:idx val="2"/>
            <c:spPr>
              <a:solidFill>
                <a:srgbClr val="FF0000"/>
              </a:solidFill>
            </c:spPr>
          </c:dPt>
          <c:dLbls>
            <c:dLbl>
              <c:idx val="0"/>
              <c:layout/>
              <c:tx>
                <c:rich>
                  <a:bodyPr/>
                  <a:lstStyle/>
                  <a:p>
                    <a:r>
                      <a:rPr lang="en-US" sz="2000" dirty="0" smtClean="0"/>
                      <a:t>67,434</a:t>
                    </a:r>
                  </a:p>
                  <a:p>
                    <a:r>
                      <a:rPr lang="en-US" sz="2000" dirty="0" smtClean="0"/>
                      <a:t>48%</a:t>
                    </a:r>
                    <a:endParaRPr lang="en-US" sz="2000" dirty="0"/>
                  </a:p>
                </c:rich>
              </c:tx>
              <c:dLblPos val="bestFit"/>
              <c:showVal val="1"/>
            </c:dLbl>
            <c:dLbl>
              <c:idx val="1"/>
              <c:layout>
                <c:manualLayout>
                  <c:x val="0.14958882683269259"/>
                  <c:y val="-0.19679748313051193"/>
                </c:manualLayout>
              </c:layout>
              <c:tx>
                <c:rich>
                  <a:bodyPr/>
                  <a:lstStyle/>
                  <a:p>
                    <a:r>
                      <a:rPr lang="en-US" sz="2000" dirty="0" smtClean="0"/>
                      <a:t>2</a:t>
                    </a:r>
                    <a:r>
                      <a:rPr lang="en-US" dirty="0" smtClean="0"/>
                      <a:t>7,856</a:t>
                    </a:r>
                  </a:p>
                  <a:p>
                    <a:r>
                      <a:rPr lang="en-US" dirty="0" smtClean="0"/>
                      <a:t>19.82%</a:t>
                    </a:r>
                    <a:endParaRPr lang="en-US" dirty="0"/>
                  </a:p>
                </c:rich>
              </c:tx>
              <c:dLblPos val="bestFit"/>
              <c:showVal val="1"/>
            </c:dLbl>
            <c:dLbl>
              <c:idx val="2"/>
              <c:layout>
                <c:manualLayout>
                  <c:x val="0.15051844900201458"/>
                  <c:y val="6.4246579681097996E-2"/>
                </c:manualLayout>
              </c:layout>
              <c:tx>
                <c:rich>
                  <a:bodyPr/>
                  <a:lstStyle/>
                  <a:p>
                    <a:r>
                      <a:rPr lang="en-US" sz="2000" dirty="0" smtClean="0"/>
                      <a:t>4</a:t>
                    </a:r>
                    <a:r>
                      <a:rPr lang="en-US" dirty="0" smtClean="0"/>
                      <a:t>5,290</a:t>
                    </a:r>
                  </a:p>
                  <a:p>
                    <a:r>
                      <a:rPr lang="en-US" dirty="0" smtClean="0"/>
                      <a:t>32.22%</a:t>
                    </a:r>
                    <a:endParaRPr lang="en-US" dirty="0"/>
                  </a:p>
                </c:rich>
              </c:tx>
              <c:dLblPos val="bestFit"/>
              <c:showVal val="1"/>
            </c:dLbl>
            <c:txPr>
              <a:bodyPr/>
              <a:lstStyle/>
              <a:p>
                <a:pPr>
                  <a:defRPr sz="2000" b="1"/>
                </a:pPr>
                <a:endParaRPr lang="en-US"/>
              </a:p>
            </c:txPr>
            <c:dLblPos val="bestFit"/>
            <c:showVal val="1"/>
            <c:showLeaderLines val="1"/>
          </c:dLbls>
          <c:cat>
            <c:strRef>
              <c:f>Sheet1!$A$2:$A$5</c:f>
              <c:strCache>
                <c:ptCount val="3"/>
                <c:pt idx="0">
                  <c:v>MH Only</c:v>
                </c:pt>
                <c:pt idx="1">
                  <c:v>SU Only</c:v>
                </c:pt>
                <c:pt idx="2">
                  <c:v>MH_SU</c:v>
                </c:pt>
              </c:strCache>
            </c:strRef>
          </c:cat>
          <c:val>
            <c:numRef>
              <c:f>Sheet1!$B$2:$B$5</c:f>
              <c:numCache>
                <c:formatCode>#,##0</c:formatCode>
                <c:ptCount val="4"/>
                <c:pt idx="0">
                  <c:v>67434</c:v>
                </c:pt>
                <c:pt idx="1">
                  <c:v>27856</c:v>
                </c:pt>
                <c:pt idx="2">
                  <c:v>45290</c:v>
                </c:pt>
              </c:numCache>
            </c:numRef>
          </c:val>
        </c:ser>
        <c:ser>
          <c:idx val="1"/>
          <c:order val="1"/>
          <c:tx>
            <c:strRef>
              <c:f>Sheet1!$C$1</c:f>
              <c:strCache>
                <c:ptCount val="1"/>
                <c:pt idx="0">
                  <c:v>Column1</c:v>
                </c:pt>
              </c:strCache>
            </c:strRef>
          </c:tx>
          <c:explosion val="25"/>
          <c:dLbls>
            <c:dLblPos val="bestFit"/>
            <c:showVal val="1"/>
            <c:showLeaderLines val="1"/>
          </c:dLbls>
          <c:cat>
            <c:strRef>
              <c:f>Sheet1!$A$2:$A$5</c:f>
              <c:strCache>
                <c:ptCount val="3"/>
                <c:pt idx="0">
                  <c:v>MH Only</c:v>
                </c:pt>
                <c:pt idx="1">
                  <c:v>SU Only</c:v>
                </c:pt>
                <c:pt idx="2">
                  <c:v>MH_SU</c:v>
                </c:pt>
              </c:strCache>
            </c:strRef>
          </c:cat>
          <c:val>
            <c:numRef>
              <c:f>Sheet1!$C$2:$C$5</c:f>
              <c:numCache>
                <c:formatCode>0.00%</c:formatCode>
                <c:ptCount val="4"/>
                <c:pt idx="0" formatCode="0%">
                  <c:v>0.47970000000000002</c:v>
                </c:pt>
                <c:pt idx="1">
                  <c:v>0.19819999999999999</c:v>
                </c:pt>
                <c:pt idx="2">
                  <c:v>0.32220000000000032</c:v>
                </c:pt>
              </c:numCache>
            </c:numRef>
          </c:val>
        </c:ser>
        <c:dLbls>
          <c:showVal val="1"/>
        </c:dLbls>
      </c:pie3DChart>
    </c:plotArea>
    <c:legend>
      <c:legendPos val="r"/>
      <c:legendEntry>
        <c:idx val="3"/>
        <c:delete val="1"/>
      </c:legendEntry>
      <c:layout/>
    </c:legend>
    <c:plotVisOnly val="1"/>
  </c:chart>
  <c:txPr>
    <a:bodyPr/>
    <a:lstStyle/>
    <a:p>
      <a:pPr>
        <a:defRPr sz="1800"/>
      </a:pPr>
      <a:endParaRPr lang="en-US"/>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1600"/>
            </a:pPr>
            <a:r>
              <a:rPr lang="en-US" sz="1600" dirty="0" smtClean="0"/>
              <a:t>Expended Public </a:t>
            </a:r>
            <a:r>
              <a:rPr lang="en-US" sz="1600" dirty="0"/>
              <a:t>Dollars </a:t>
            </a:r>
            <a:r>
              <a:rPr lang="en-US" sz="1600" dirty="0" smtClean="0"/>
              <a:t>From 1997 to 2007		 </a:t>
            </a:r>
            <a:r>
              <a:rPr lang="en-US" sz="1600" dirty="0"/>
              <a:t>(21 </a:t>
            </a:r>
            <a:r>
              <a:rPr lang="en-US" sz="1600" dirty="0" smtClean="0"/>
              <a:t>&amp; Older</a:t>
            </a:r>
            <a:r>
              <a:rPr lang="en-US" sz="1600" dirty="0"/>
              <a:t>)</a:t>
            </a:r>
          </a:p>
        </c:rich>
      </c:tx>
      <c:layout/>
    </c:title>
    <c:view3D>
      <c:rotX val="30"/>
      <c:perspective val="30"/>
    </c:view3D>
    <c:plotArea>
      <c:layout/>
      <c:pie3DChart>
        <c:varyColors val="1"/>
        <c:ser>
          <c:idx val="0"/>
          <c:order val="0"/>
          <c:tx>
            <c:strRef>
              <c:f>Sheet1!$B$1</c:f>
              <c:strCache>
                <c:ptCount val="1"/>
                <c:pt idx="0">
                  <c:v>CBH Dollars Since 1997 (21 7 Older)</c:v>
                </c:pt>
              </c:strCache>
            </c:strRef>
          </c:tx>
          <c:explosion val="25"/>
          <c:dPt>
            <c:idx val="0"/>
            <c:spPr>
              <a:solidFill>
                <a:srgbClr val="002060"/>
              </a:solidFill>
            </c:spPr>
          </c:dPt>
          <c:dPt>
            <c:idx val="1"/>
            <c:spPr>
              <a:solidFill>
                <a:srgbClr val="00B050"/>
              </a:solidFill>
            </c:spPr>
          </c:dPt>
          <c:dPt>
            <c:idx val="2"/>
            <c:spPr>
              <a:solidFill>
                <a:srgbClr val="FF0000"/>
              </a:solidFill>
            </c:spPr>
          </c:dPt>
          <c:dLbls>
            <c:dLbl>
              <c:idx val="0"/>
              <c:layout/>
              <c:tx>
                <c:rich>
                  <a:bodyPr/>
                  <a:lstStyle/>
                  <a:p>
                    <a:r>
                      <a:rPr lang="en-US" sz="1200" b="1"/>
                      <a:t>$</a:t>
                    </a:r>
                    <a:r>
                      <a:rPr lang="en-US" smtClean="0"/>
                      <a:t>537,853,934</a:t>
                    </a:r>
                  </a:p>
                  <a:p>
                    <a:r>
                      <a:rPr lang="en-US" smtClean="0"/>
                      <a:t>27% </a:t>
                    </a:r>
                    <a:endParaRPr lang="en-US"/>
                  </a:p>
                </c:rich>
              </c:tx>
              <c:dLblPos val="inEnd"/>
              <c:showVal val="1"/>
            </c:dLbl>
            <c:dLbl>
              <c:idx val="1"/>
              <c:layout/>
              <c:tx>
                <c:rich>
                  <a:bodyPr/>
                  <a:lstStyle/>
                  <a:p>
                    <a:r>
                      <a:rPr lang="en-US" sz="1200" b="1"/>
                      <a:t>$</a:t>
                    </a:r>
                    <a:r>
                      <a:rPr lang="en-US" smtClean="0"/>
                      <a:t>144,459,017</a:t>
                    </a:r>
                  </a:p>
                  <a:p>
                    <a:r>
                      <a:rPr lang="en-US" smtClean="0"/>
                      <a:t>7% </a:t>
                    </a:r>
                    <a:endParaRPr lang="en-US"/>
                  </a:p>
                </c:rich>
              </c:tx>
              <c:dLblPos val="inEnd"/>
              <c:showVal val="1"/>
            </c:dLbl>
            <c:dLbl>
              <c:idx val="2"/>
              <c:layout/>
              <c:tx>
                <c:rich>
                  <a:bodyPr/>
                  <a:lstStyle/>
                  <a:p>
                    <a:r>
                      <a:rPr lang="en-US" sz="1200" b="1"/>
                      <a:t>$</a:t>
                    </a:r>
                    <a:r>
                      <a:rPr lang="en-US" smtClean="0"/>
                      <a:t>1,281,229,975</a:t>
                    </a:r>
                  </a:p>
                  <a:p>
                    <a:r>
                      <a:rPr lang="en-US" smtClean="0"/>
                      <a:t>65% </a:t>
                    </a:r>
                    <a:endParaRPr lang="en-US"/>
                  </a:p>
                </c:rich>
              </c:tx>
              <c:dLblPos val="inEnd"/>
              <c:showVal val="1"/>
            </c:dLbl>
            <c:txPr>
              <a:bodyPr/>
              <a:lstStyle/>
              <a:p>
                <a:pPr>
                  <a:defRPr sz="1200" b="1"/>
                </a:pPr>
                <a:endParaRPr lang="en-US"/>
              </a:p>
            </c:txPr>
            <c:dLblPos val="inEnd"/>
            <c:showVal val="1"/>
            <c:showLeaderLines val="1"/>
          </c:dLbls>
          <c:cat>
            <c:strRef>
              <c:f>Sheet1!$A$2:$A$5</c:f>
              <c:strCache>
                <c:ptCount val="3"/>
                <c:pt idx="0">
                  <c:v>MH Only</c:v>
                </c:pt>
                <c:pt idx="1">
                  <c:v>SU Only</c:v>
                </c:pt>
                <c:pt idx="2">
                  <c:v>MH_SU</c:v>
                </c:pt>
              </c:strCache>
            </c:strRef>
          </c:cat>
          <c:val>
            <c:numRef>
              <c:f>Sheet1!$B$2:$B$5</c:f>
              <c:numCache>
                <c:formatCode>"$"#,##0_);[Red]\("$"#,##0\)</c:formatCode>
                <c:ptCount val="4"/>
                <c:pt idx="0">
                  <c:v>537853934</c:v>
                </c:pt>
                <c:pt idx="1">
                  <c:v>144459017</c:v>
                </c:pt>
                <c:pt idx="2">
                  <c:v>1281229975</c:v>
                </c:pt>
              </c:numCache>
            </c:numRef>
          </c:val>
        </c:ser>
        <c:dLbls>
          <c:showVal val="1"/>
        </c:dLbls>
      </c:pie3DChart>
    </c:plotArea>
    <c:legend>
      <c:legendPos val="r"/>
      <c:layout/>
    </c:legend>
    <c:plotVisOnly val="1"/>
  </c:chart>
  <c:txPr>
    <a:bodyPr/>
    <a:lstStyle/>
    <a:p>
      <a:pPr>
        <a:defRPr sz="1800"/>
      </a:pPr>
      <a:endParaRPr lang="en-US"/>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1682" b="1" i="0" u="none" strike="noStrike" baseline="0">
                <a:solidFill>
                  <a:schemeClr val="bg1"/>
                </a:solidFill>
                <a:latin typeface="Arial"/>
                <a:ea typeface="Arial"/>
                <a:cs typeface="Arial"/>
              </a:defRPr>
            </a:pPr>
            <a:r>
              <a:rPr lang="en-US">
                <a:solidFill>
                  <a:schemeClr val="bg1"/>
                </a:solidFill>
              </a:rPr>
              <a:t>Drug Screen  Results for Adult Inpatient Psych Admissions, Sep-Oct 2007</a:t>
            </a:r>
          </a:p>
        </c:rich>
      </c:tx>
      <c:layout>
        <c:manualLayout>
          <c:xMode val="edge"/>
          <c:yMode val="edge"/>
          <c:x val="0.15789473684210531"/>
          <c:y val="1.5384615384615387E-2"/>
        </c:manualLayout>
      </c:layout>
      <c:spPr>
        <a:noFill/>
        <a:ln w="43817">
          <a:noFill/>
        </a:ln>
      </c:spPr>
    </c:title>
    <c:view3D>
      <c:perspective val="0"/>
    </c:view3D>
    <c:plotArea>
      <c:layout>
        <c:manualLayout>
          <c:layoutTarget val="inner"/>
          <c:xMode val="edge"/>
          <c:yMode val="edge"/>
          <c:x val="0.23684210526315788"/>
          <c:y val="0.3641025641025642"/>
          <c:w val="0.53110047846889974"/>
          <c:h val="0.4512820512820514"/>
        </c:manualLayout>
      </c:layout>
      <c:pie3DChart>
        <c:varyColors val="1"/>
        <c:ser>
          <c:idx val="0"/>
          <c:order val="0"/>
          <c:spPr>
            <a:solidFill>
              <a:srgbClr val="9999FF"/>
            </a:solidFill>
            <a:ln w="21908">
              <a:solidFill>
                <a:srgbClr val="000000"/>
              </a:solidFill>
              <a:prstDash val="solid"/>
            </a:ln>
          </c:spPr>
          <c:dPt>
            <c:idx val="0"/>
            <c:spPr>
              <a:solidFill>
                <a:srgbClr val="FF0000"/>
              </a:solidFill>
              <a:ln w="21908">
                <a:solidFill>
                  <a:srgbClr val="000000"/>
                </a:solidFill>
                <a:prstDash val="solid"/>
              </a:ln>
            </c:spPr>
          </c:dPt>
          <c:dPt>
            <c:idx val="1"/>
            <c:spPr>
              <a:solidFill>
                <a:srgbClr val="008080"/>
              </a:solidFill>
              <a:ln w="21908">
                <a:solidFill>
                  <a:srgbClr val="000000"/>
                </a:solidFill>
                <a:prstDash val="solid"/>
              </a:ln>
            </c:spPr>
          </c:dPt>
          <c:dPt>
            <c:idx val="2"/>
            <c:spPr>
              <a:solidFill>
                <a:srgbClr val="FFFF99"/>
              </a:solidFill>
              <a:ln w="21908">
                <a:solidFill>
                  <a:srgbClr val="000000"/>
                </a:solidFill>
                <a:prstDash val="solid"/>
              </a:ln>
            </c:spPr>
          </c:dPt>
          <c:dLbls>
            <c:dLbl>
              <c:idx val="0"/>
              <c:layout>
                <c:manualLayout>
                  <c:x val="-1.9379585686349601E-3"/>
                  <c:y val="-0.15482997663062725"/>
                </c:manualLayout>
              </c:layout>
              <c:dLblPos val="bestFit"/>
              <c:showCatName val="1"/>
              <c:showPercent val="1"/>
            </c:dLbl>
            <c:dLbl>
              <c:idx val="1"/>
              <c:layout>
                <c:manualLayout>
                  <c:x val="0.13233852750926248"/>
                  <c:y val="-1.2152859635060588E-2"/>
                </c:manualLayout>
              </c:layout>
              <c:dLblPos val="bestFit"/>
              <c:showCatName val="1"/>
              <c:showPercent val="1"/>
            </c:dLbl>
            <c:dLbl>
              <c:idx val="2"/>
              <c:layout>
                <c:manualLayout>
                  <c:x val="2.6765293206407752E-3"/>
                  <c:y val="-0.19277177927609343"/>
                </c:manualLayout>
              </c:layout>
              <c:dLblPos val="bestFit"/>
              <c:showCatName val="1"/>
              <c:showPercent val="1"/>
            </c:dLbl>
            <c:numFmt formatCode="0%" sourceLinked="0"/>
            <c:spPr>
              <a:noFill/>
              <a:ln w="43817">
                <a:noFill/>
              </a:ln>
            </c:spPr>
            <c:txPr>
              <a:bodyPr/>
              <a:lstStyle/>
              <a:p>
                <a:pPr>
                  <a:defRPr sz="1423" b="0" i="0" u="none" strike="noStrike" baseline="0">
                    <a:solidFill>
                      <a:schemeClr val="bg1"/>
                    </a:solidFill>
                    <a:latin typeface="Arial"/>
                    <a:ea typeface="Arial"/>
                    <a:cs typeface="Arial"/>
                  </a:defRPr>
                </a:pPr>
                <a:endParaRPr lang="en-US"/>
              </a:p>
            </c:txPr>
            <c:showCatName val="1"/>
            <c:showPercent val="1"/>
            <c:showLeaderLines val="1"/>
            <c:leaderLines>
              <c:spPr>
                <a:ln w="21908">
                  <a:solidFill>
                    <a:srgbClr val="FFFFFF"/>
                  </a:solidFill>
                  <a:prstDash val="solid"/>
                </a:ln>
              </c:spPr>
            </c:leaderLines>
          </c:dLbls>
          <c:cat>
            <c:strRef>
              <c:f>Sheet2!$A$1:$A$3</c:f>
              <c:strCache>
                <c:ptCount val="3"/>
                <c:pt idx="0">
                  <c:v>Not Done</c:v>
                </c:pt>
                <c:pt idx="1">
                  <c:v>Negative</c:v>
                </c:pt>
                <c:pt idx="2">
                  <c:v>Positive</c:v>
                </c:pt>
              </c:strCache>
            </c:strRef>
          </c:cat>
          <c:val>
            <c:numRef>
              <c:f>Sheet2!$B$1:$B$3</c:f>
              <c:numCache>
                <c:formatCode>General</c:formatCode>
                <c:ptCount val="3"/>
                <c:pt idx="0">
                  <c:v>29</c:v>
                </c:pt>
                <c:pt idx="1">
                  <c:v>28</c:v>
                </c:pt>
                <c:pt idx="2">
                  <c:v>43</c:v>
                </c:pt>
              </c:numCache>
            </c:numRef>
          </c:val>
        </c:ser>
        <c:dLbls>
          <c:showCatName val="1"/>
          <c:showPercent val="1"/>
        </c:dLbls>
      </c:pie3DChart>
      <c:spPr>
        <a:noFill/>
        <a:ln w="43817">
          <a:noFill/>
        </a:ln>
      </c:spPr>
    </c:plotArea>
    <c:plotVisOnly val="1"/>
    <c:dispBlanksAs val="zero"/>
  </c:chart>
  <c:spPr>
    <a:noFill/>
    <a:ln>
      <a:noFill/>
    </a:ln>
  </c:spPr>
  <c:txPr>
    <a:bodyPr/>
    <a:lstStyle/>
    <a:p>
      <a:pPr>
        <a:defRPr sz="1380" b="0" i="0" u="none" strike="noStrike" baseline="0">
          <a:solidFill>
            <a:srgbClr val="000000"/>
          </a:solidFill>
          <a:latin typeface="Arial"/>
          <a:ea typeface="Arial"/>
          <a:cs typeface="Arial"/>
        </a:defRPr>
      </a:pPr>
      <a:endParaRPr lang="en-US"/>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manualLayout>
          <c:layoutTarget val="inner"/>
          <c:xMode val="edge"/>
          <c:yMode val="edge"/>
          <c:x val="0.10325318246110349"/>
          <c:y val="7.177814029363784E-2"/>
          <c:w val="0.89816124469589864"/>
          <c:h val="0.83034257748776508"/>
        </c:manualLayout>
      </c:layout>
      <c:lineChart>
        <c:grouping val="standard"/>
        <c:ser>
          <c:idx val="0"/>
          <c:order val="0"/>
          <c:tx>
            <c:strRef>
              <c:f>Sheet1!$A$2</c:f>
              <c:strCache>
                <c:ptCount val="1"/>
                <c:pt idx="0">
                  <c:v> </c:v>
                </c:pt>
              </c:strCache>
            </c:strRef>
          </c:tx>
          <c:spPr>
            <a:ln w="30773">
              <a:solidFill>
                <a:srgbClr val="800080"/>
              </a:solidFill>
              <a:prstDash val="solid"/>
            </a:ln>
          </c:spPr>
          <c:marker>
            <c:symbol val="diamond"/>
            <c:size val="8"/>
            <c:spPr>
              <a:solidFill>
                <a:srgbClr val="800080"/>
              </a:solidFill>
              <a:ln>
                <a:solidFill>
                  <a:srgbClr val="800080"/>
                </a:solidFill>
                <a:prstDash val="solid"/>
              </a:ln>
            </c:spPr>
          </c:marker>
          <c:cat>
            <c:strRef>
              <c:f>Sheet1!$B$1:$H$1</c:f>
              <c:strCache>
                <c:ptCount val="7"/>
                <c:pt idx="0">
                  <c:v> </c:v>
                </c:pt>
                <c:pt idx="1">
                  <c:v> </c:v>
                </c:pt>
                <c:pt idx="2">
                  <c:v> </c:v>
                </c:pt>
                <c:pt idx="3">
                  <c:v> </c:v>
                </c:pt>
                <c:pt idx="4">
                  <c:v> </c:v>
                </c:pt>
                <c:pt idx="5">
                  <c:v>    </c:v>
                </c:pt>
                <c:pt idx="6">
                  <c:v> </c:v>
                </c:pt>
              </c:strCache>
            </c:strRef>
          </c:cat>
          <c:val>
            <c:numRef>
              <c:f>Sheet1!$B$2:$H$2</c:f>
              <c:numCache>
                <c:formatCode>General</c:formatCode>
                <c:ptCount val="7"/>
                <c:pt idx="0">
                  <c:v>887</c:v>
                </c:pt>
                <c:pt idx="1">
                  <c:v>904</c:v>
                </c:pt>
                <c:pt idx="2">
                  <c:v>1153</c:v>
                </c:pt>
                <c:pt idx="3">
                  <c:v>964</c:v>
                </c:pt>
                <c:pt idx="4">
                  <c:v>1040</c:v>
                </c:pt>
                <c:pt idx="5" formatCode="#,##0">
                  <c:v>1024</c:v>
                </c:pt>
                <c:pt idx="6">
                  <c:v>936</c:v>
                </c:pt>
              </c:numCache>
            </c:numRef>
          </c:val>
        </c:ser>
        <c:ser>
          <c:idx val="1"/>
          <c:order val="1"/>
          <c:tx>
            <c:strRef>
              <c:f>Sheet1!$A$3</c:f>
              <c:strCache>
                <c:ptCount val="1"/>
              </c:strCache>
            </c:strRef>
          </c:tx>
          <c:spPr>
            <a:ln w="30773">
              <a:solidFill>
                <a:srgbClr val="FF0000"/>
              </a:solidFill>
              <a:prstDash val="solid"/>
            </a:ln>
          </c:spPr>
          <c:marker>
            <c:symbol val="circle"/>
            <c:size val="8"/>
            <c:spPr>
              <a:solidFill>
                <a:srgbClr val="FF0000"/>
              </a:solidFill>
              <a:ln>
                <a:solidFill>
                  <a:srgbClr val="FF0000"/>
                </a:solidFill>
                <a:prstDash val="solid"/>
              </a:ln>
            </c:spPr>
          </c:marker>
          <c:dLbls>
            <c:dLbl>
              <c:idx val="0"/>
              <c:layout>
                <c:manualLayout>
                  <c:x val="-4.2663587654235217E-2"/>
                  <c:y val="3.2382749514231604E-2"/>
                </c:manualLayout>
              </c:layout>
              <c:dLblPos val="r"/>
              <c:showVal val="1"/>
            </c:dLbl>
            <c:dLbl>
              <c:idx val="1"/>
              <c:layout>
                <c:manualLayout>
                  <c:x val="-3.6601775637775412E-2"/>
                  <c:y val="3.9185493633541887E-2"/>
                </c:manualLayout>
              </c:layout>
              <c:dLblPos val="r"/>
              <c:showVal val="1"/>
            </c:dLbl>
            <c:dLbl>
              <c:idx val="2"/>
              <c:layout>
                <c:manualLayout>
                  <c:x val="-5.3170798133338332E-2"/>
                  <c:y val="5.6413568608363877E-2"/>
                </c:manualLayout>
              </c:layout>
              <c:dLblPos val="r"/>
              <c:showVal val="1"/>
            </c:dLbl>
            <c:dLbl>
              <c:idx val="3"/>
              <c:layout>
                <c:manualLayout>
                  <c:x val="-1.1748307191842987E-2"/>
                  <c:y val="-4.4754125951618595E-2"/>
                </c:manualLayout>
              </c:layout>
              <c:dLblPos val="r"/>
              <c:showVal val="1"/>
            </c:dLbl>
            <c:dLbl>
              <c:idx val="4"/>
              <c:layout>
                <c:manualLayout>
                  <c:x val="-7.1009223323847013E-3"/>
                  <c:y val="-4.3466908894225331E-2"/>
                </c:manualLayout>
              </c:layout>
              <c:dLblPos val="r"/>
              <c:showVal val="1"/>
            </c:dLbl>
            <c:dLbl>
              <c:idx val="5"/>
              <c:layout>
                <c:manualLayout>
                  <c:x val="3.2041711550794649E-3"/>
                  <c:y val="-4.3064504370267896E-2"/>
                </c:manualLayout>
              </c:layout>
              <c:dLblPos val="r"/>
              <c:showVal val="1"/>
            </c:dLbl>
            <c:dLbl>
              <c:idx val="6"/>
              <c:layout>
                <c:manualLayout>
                  <c:x val="-1.264348675259167E-2"/>
                  <c:y val="-4.6071604558534693E-2"/>
                </c:manualLayout>
              </c:layout>
              <c:dLblPos val="r"/>
              <c:showVal val="1"/>
            </c:dLbl>
            <c:spPr>
              <a:noFill/>
              <a:ln w="20515">
                <a:noFill/>
              </a:ln>
            </c:spPr>
            <c:txPr>
              <a:bodyPr/>
              <a:lstStyle/>
              <a:p>
                <a:pPr>
                  <a:defRPr sz="1454" b="1" i="0" u="none" strike="noStrike" baseline="0">
                    <a:solidFill>
                      <a:srgbClr val="FF0000"/>
                    </a:solidFill>
                    <a:latin typeface="Arial"/>
                    <a:ea typeface="Arial"/>
                    <a:cs typeface="Arial"/>
                  </a:defRPr>
                </a:pPr>
                <a:endParaRPr lang="en-US"/>
              </a:p>
            </c:txPr>
            <c:showVal val="1"/>
          </c:dLbls>
          <c:cat>
            <c:strRef>
              <c:f>Sheet1!$B$1:$H$1</c:f>
              <c:strCache>
                <c:ptCount val="7"/>
                <c:pt idx="0">
                  <c:v> </c:v>
                </c:pt>
                <c:pt idx="1">
                  <c:v> </c:v>
                </c:pt>
                <c:pt idx="2">
                  <c:v> </c:v>
                </c:pt>
                <c:pt idx="3">
                  <c:v> </c:v>
                </c:pt>
                <c:pt idx="4">
                  <c:v> </c:v>
                </c:pt>
                <c:pt idx="5">
                  <c:v>    </c:v>
                </c:pt>
                <c:pt idx="6">
                  <c:v> </c:v>
                </c:pt>
              </c:strCache>
            </c:strRef>
          </c:cat>
          <c:val>
            <c:numRef>
              <c:f>Sheet1!$B$3:$H$3</c:f>
              <c:numCache>
                <c:formatCode>General</c:formatCode>
                <c:ptCount val="7"/>
                <c:pt idx="0">
                  <c:v>402</c:v>
                </c:pt>
                <c:pt idx="1">
                  <c:v>558</c:v>
                </c:pt>
                <c:pt idx="2">
                  <c:v>755</c:v>
                </c:pt>
                <c:pt idx="3">
                  <c:v>564</c:v>
                </c:pt>
                <c:pt idx="4">
                  <c:v>547</c:v>
                </c:pt>
                <c:pt idx="5">
                  <c:v>491</c:v>
                </c:pt>
                <c:pt idx="6">
                  <c:v>423</c:v>
                </c:pt>
              </c:numCache>
            </c:numRef>
          </c:val>
        </c:ser>
        <c:marker val="1"/>
        <c:axId val="113869568"/>
        <c:axId val="113871104"/>
      </c:lineChart>
      <c:catAx>
        <c:axId val="113869568"/>
        <c:scaling>
          <c:orientation val="minMax"/>
        </c:scaling>
        <c:axPos val="b"/>
        <c:numFmt formatCode="General" sourceLinked="1"/>
        <c:tickLblPos val="nextTo"/>
        <c:spPr>
          <a:ln w="2564">
            <a:solidFill>
              <a:schemeClr val="tx1"/>
            </a:solidFill>
            <a:prstDash val="solid"/>
          </a:ln>
        </c:spPr>
        <c:txPr>
          <a:bodyPr rot="0" vert="horz"/>
          <a:lstStyle/>
          <a:p>
            <a:pPr>
              <a:defRPr sz="1575" b="1" i="0" u="none" strike="noStrike" baseline="0">
                <a:solidFill>
                  <a:schemeClr val="tx1"/>
                </a:solidFill>
                <a:latin typeface="Arial Narrow"/>
                <a:ea typeface="Arial Narrow"/>
                <a:cs typeface="Arial Narrow"/>
              </a:defRPr>
            </a:pPr>
            <a:endParaRPr lang="en-US"/>
          </a:p>
        </c:txPr>
        <c:crossAx val="113871104"/>
        <c:crosses val="autoZero"/>
        <c:auto val="1"/>
        <c:lblAlgn val="ctr"/>
        <c:lblOffset val="100"/>
        <c:tickLblSkip val="2"/>
        <c:tickMarkSkip val="1"/>
      </c:catAx>
      <c:valAx>
        <c:axId val="113871104"/>
        <c:scaling>
          <c:orientation val="minMax"/>
          <c:max val="1200"/>
        </c:scaling>
        <c:axPos val="l"/>
        <c:majorGridlines>
          <c:spPr>
            <a:ln w="2564">
              <a:solidFill>
                <a:schemeClr val="tx1"/>
              </a:solidFill>
              <a:prstDash val="solid"/>
            </a:ln>
          </c:spPr>
        </c:majorGridlines>
        <c:numFmt formatCode="General" sourceLinked="1"/>
        <c:tickLblPos val="nextTo"/>
        <c:spPr>
          <a:ln w="2564">
            <a:solidFill>
              <a:schemeClr val="tx1"/>
            </a:solidFill>
            <a:prstDash val="solid"/>
          </a:ln>
        </c:spPr>
        <c:txPr>
          <a:bodyPr rot="0" vert="horz"/>
          <a:lstStyle/>
          <a:p>
            <a:pPr>
              <a:defRPr sz="1575" b="1" i="0" u="none" strike="noStrike" baseline="0">
                <a:solidFill>
                  <a:schemeClr val="tx1"/>
                </a:solidFill>
                <a:latin typeface="Arial Narrow"/>
                <a:ea typeface="Arial Narrow"/>
                <a:cs typeface="Arial Narrow"/>
              </a:defRPr>
            </a:pPr>
            <a:endParaRPr lang="en-US"/>
          </a:p>
        </c:txPr>
        <c:crossAx val="113869568"/>
        <c:crosses val="autoZero"/>
        <c:crossBetween val="between"/>
        <c:majorUnit val="200"/>
      </c:valAx>
      <c:spPr>
        <a:noFill/>
        <a:ln w="20515">
          <a:noFill/>
        </a:ln>
      </c:spPr>
    </c:plotArea>
    <c:plotVisOnly val="1"/>
    <c:dispBlanksAs val="gap"/>
  </c:chart>
  <c:spPr>
    <a:solidFill>
      <a:schemeClr val="bg1">
        <a:alpha val="23000"/>
      </a:schemeClr>
    </a:solidFill>
    <a:ln w="9525" cap="flat" cmpd="sng" algn="ctr">
      <a:solidFill>
        <a:schemeClr val="tx1"/>
      </a:solidFill>
      <a:prstDash val="solid"/>
      <a:miter lim="800000"/>
      <a:headEnd type="none" w="med" len="med"/>
      <a:tailEnd type="none" w="med" len="med"/>
    </a:ln>
  </c:spPr>
  <c:txPr>
    <a:bodyPr/>
    <a:lstStyle/>
    <a:p>
      <a:pPr>
        <a:defRPr sz="1454" b="1" i="0" u="none" strike="noStrike" baseline="0">
          <a:solidFill>
            <a:schemeClr val="tx1"/>
          </a:solidFill>
          <a:latin typeface="Times New Roman"/>
          <a:ea typeface="Times New Roman"/>
          <a:cs typeface="Times New Roman"/>
        </a:defRPr>
      </a:pPr>
      <a:endParaRPr lang="en-US"/>
    </a:p>
  </c:txPr>
  <c:externalData r:id="rId1"/>
  <c:userShapes r:id="rId2"/>
</c:chartSpace>
</file>

<file path=ppt/charts/chart8.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manualLayout>
          <c:layoutTarget val="inner"/>
          <c:xMode val="edge"/>
          <c:yMode val="edge"/>
          <c:x val="0.11259983127109112"/>
          <c:y val="7.177814029363784E-2"/>
          <c:w val="0.88740016872890892"/>
          <c:h val="0.83034257748776508"/>
        </c:manualLayout>
      </c:layout>
      <c:lineChart>
        <c:grouping val="standard"/>
        <c:ser>
          <c:idx val="0"/>
          <c:order val="0"/>
          <c:tx>
            <c:strRef>
              <c:f>Sheet1!$A$2</c:f>
              <c:strCache>
                <c:ptCount val="1"/>
                <c:pt idx="0">
                  <c:v> </c:v>
                </c:pt>
              </c:strCache>
            </c:strRef>
          </c:tx>
          <c:spPr>
            <a:ln w="30773">
              <a:solidFill>
                <a:srgbClr val="800080"/>
              </a:solidFill>
              <a:prstDash val="solid"/>
            </a:ln>
          </c:spPr>
          <c:marker>
            <c:symbol val="diamond"/>
            <c:size val="8"/>
            <c:spPr>
              <a:solidFill>
                <a:srgbClr val="800080"/>
              </a:solidFill>
              <a:ln>
                <a:solidFill>
                  <a:srgbClr val="800080"/>
                </a:solidFill>
                <a:prstDash val="solid"/>
              </a:ln>
            </c:spPr>
          </c:marker>
          <c:cat>
            <c:strRef>
              <c:f>Sheet1!$B$1:$H$1</c:f>
              <c:strCache>
                <c:ptCount val="7"/>
                <c:pt idx="0">
                  <c:v> </c:v>
                </c:pt>
                <c:pt idx="1">
                  <c:v> </c:v>
                </c:pt>
                <c:pt idx="2">
                  <c:v> </c:v>
                </c:pt>
                <c:pt idx="3">
                  <c:v> </c:v>
                </c:pt>
                <c:pt idx="4">
                  <c:v> </c:v>
                </c:pt>
                <c:pt idx="5">
                  <c:v>    </c:v>
                </c:pt>
                <c:pt idx="6">
                  <c:v> </c:v>
                </c:pt>
              </c:strCache>
            </c:strRef>
          </c:cat>
          <c:val>
            <c:numRef>
              <c:f>Sheet1!$B$2:$H$2</c:f>
              <c:numCache>
                <c:formatCode>General</c:formatCode>
                <c:ptCount val="7"/>
                <c:pt idx="0">
                  <c:v>887</c:v>
                </c:pt>
                <c:pt idx="1">
                  <c:v>904</c:v>
                </c:pt>
                <c:pt idx="2">
                  <c:v>1153</c:v>
                </c:pt>
                <c:pt idx="3">
                  <c:v>964</c:v>
                </c:pt>
                <c:pt idx="4">
                  <c:v>1040</c:v>
                </c:pt>
                <c:pt idx="5" formatCode="#,##0">
                  <c:v>1024</c:v>
                </c:pt>
                <c:pt idx="6">
                  <c:v>936</c:v>
                </c:pt>
              </c:numCache>
            </c:numRef>
          </c:val>
        </c:ser>
        <c:marker val="1"/>
        <c:axId val="199638400"/>
        <c:axId val="200732672"/>
      </c:lineChart>
      <c:catAx>
        <c:axId val="199638400"/>
        <c:scaling>
          <c:orientation val="minMax"/>
        </c:scaling>
        <c:axPos val="b"/>
        <c:numFmt formatCode="General" sourceLinked="1"/>
        <c:tickLblPos val="nextTo"/>
        <c:spPr>
          <a:ln w="2564">
            <a:solidFill>
              <a:schemeClr val="tx1"/>
            </a:solidFill>
            <a:prstDash val="solid"/>
          </a:ln>
        </c:spPr>
        <c:txPr>
          <a:bodyPr rot="0" vert="horz"/>
          <a:lstStyle/>
          <a:p>
            <a:pPr>
              <a:defRPr sz="1575" b="1" i="0" u="none" strike="noStrike" baseline="0">
                <a:solidFill>
                  <a:schemeClr val="tx1"/>
                </a:solidFill>
                <a:latin typeface="Arial Narrow"/>
                <a:ea typeface="Arial Narrow"/>
                <a:cs typeface="Arial Narrow"/>
              </a:defRPr>
            </a:pPr>
            <a:endParaRPr lang="en-US"/>
          </a:p>
        </c:txPr>
        <c:crossAx val="200732672"/>
        <c:crosses val="autoZero"/>
        <c:auto val="1"/>
        <c:lblAlgn val="ctr"/>
        <c:lblOffset val="100"/>
        <c:tickLblSkip val="2"/>
        <c:tickMarkSkip val="1"/>
      </c:catAx>
      <c:valAx>
        <c:axId val="200732672"/>
        <c:scaling>
          <c:orientation val="minMax"/>
          <c:max val="1200"/>
        </c:scaling>
        <c:axPos val="l"/>
        <c:majorGridlines>
          <c:spPr>
            <a:ln w="2564">
              <a:solidFill>
                <a:schemeClr val="tx1"/>
              </a:solidFill>
              <a:prstDash val="solid"/>
            </a:ln>
          </c:spPr>
        </c:majorGridlines>
        <c:numFmt formatCode="General" sourceLinked="1"/>
        <c:tickLblPos val="nextTo"/>
        <c:spPr>
          <a:ln w="2564">
            <a:solidFill>
              <a:schemeClr val="tx1"/>
            </a:solidFill>
            <a:prstDash val="solid"/>
          </a:ln>
        </c:spPr>
        <c:txPr>
          <a:bodyPr rot="0" vert="horz"/>
          <a:lstStyle/>
          <a:p>
            <a:pPr>
              <a:defRPr sz="1575" b="1" i="0" u="none" strike="noStrike" baseline="0">
                <a:solidFill>
                  <a:schemeClr val="tx1"/>
                </a:solidFill>
                <a:latin typeface="Arial Narrow"/>
                <a:ea typeface="Arial Narrow"/>
                <a:cs typeface="Arial Narrow"/>
              </a:defRPr>
            </a:pPr>
            <a:endParaRPr lang="en-US"/>
          </a:p>
        </c:txPr>
        <c:crossAx val="199638400"/>
        <c:crosses val="autoZero"/>
        <c:crossBetween val="between"/>
        <c:majorUnit val="200"/>
      </c:valAx>
      <c:spPr>
        <a:solidFill>
          <a:srgbClr val="629DD1"/>
        </a:solidFill>
        <a:ln w="20515">
          <a:noFill/>
        </a:ln>
      </c:spPr>
    </c:plotArea>
    <c:plotVisOnly val="1"/>
    <c:dispBlanksAs val="gap"/>
  </c:chart>
  <c:spPr>
    <a:solidFill>
      <a:schemeClr val="bg1">
        <a:alpha val="23000"/>
      </a:schemeClr>
    </a:solidFill>
    <a:ln w="9525" cap="flat" cmpd="sng" algn="ctr">
      <a:solidFill>
        <a:schemeClr val="tx1"/>
      </a:solidFill>
      <a:prstDash val="solid"/>
      <a:miter lim="800000"/>
      <a:headEnd type="none" w="med" len="med"/>
      <a:tailEnd type="none" w="med" len="med"/>
    </a:ln>
  </c:spPr>
  <c:txPr>
    <a:bodyPr/>
    <a:lstStyle/>
    <a:p>
      <a:pPr>
        <a:defRPr sz="1454" b="1" i="0" u="none" strike="noStrike" baseline="0">
          <a:solidFill>
            <a:schemeClr val="tx1"/>
          </a:solidFill>
          <a:latin typeface="Times New Roman"/>
          <a:ea typeface="Times New Roman"/>
          <a:cs typeface="Times New Roman"/>
        </a:defRPr>
      </a:pPr>
      <a:endParaRPr lang="en-US"/>
    </a:p>
  </c:txPr>
  <c:externalData r:id="rId1"/>
  <c:userShapes r:id="rId2"/>
</c:chartSpace>
</file>

<file path=ppt/charts/chart9.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manualLayout>
          <c:layoutTarget val="inner"/>
          <c:xMode val="edge"/>
          <c:yMode val="edge"/>
          <c:x val="0.20668693009118541"/>
          <c:y val="5.6537102473498226E-2"/>
          <c:w val="0.77811550151975684"/>
          <c:h val="0.7968197879858655"/>
        </c:manualLayout>
      </c:layout>
      <c:lineChart>
        <c:grouping val="standard"/>
        <c:ser>
          <c:idx val="0"/>
          <c:order val="0"/>
          <c:tx>
            <c:strRef>
              <c:f>Sheet1!$A$2</c:f>
              <c:strCache>
                <c:ptCount val="1"/>
                <c:pt idx="0">
                  <c:v> </c:v>
                </c:pt>
              </c:strCache>
            </c:strRef>
          </c:tx>
          <c:spPr>
            <a:ln w="29766">
              <a:solidFill>
                <a:srgbClr val="0000FF"/>
              </a:solidFill>
              <a:prstDash val="solid"/>
            </a:ln>
          </c:spPr>
          <c:marker>
            <c:symbol val="diamond"/>
            <c:size val="7"/>
            <c:spPr>
              <a:solidFill>
                <a:srgbClr val="0000FF"/>
              </a:solidFill>
              <a:ln>
                <a:solidFill>
                  <a:srgbClr val="0000FF"/>
                </a:solidFill>
                <a:prstDash val="solid"/>
              </a:ln>
            </c:spPr>
          </c:marker>
          <c:cat>
            <c:strRef>
              <c:f>Sheet1!$B$1:$AL$1</c:f>
              <c:strCache>
                <c:ptCount val="37"/>
                <c:pt idx="0">
                  <c:v>'70</c:v>
                </c:pt>
                <c:pt idx="1">
                  <c:v>'71</c:v>
                </c:pt>
                <c:pt idx="2">
                  <c:v>'72</c:v>
                </c:pt>
                <c:pt idx="3">
                  <c:v>'73</c:v>
                </c:pt>
                <c:pt idx="4">
                  <c:v>'74</c:v>
                </c:pt>
                <c:pt idx="5">
                  <c:v>'75</c:v>
                </c:pt>
                <c:pt idx="6">
                  <c:v>'76</c:v>
                </c:pt>
                <c:pt idx="7">
                  <c:v>'77</c:v>
                </c:pt>
                <c:pt idx="8">
                  <c:v>'78</c:v>
                </c:pt>
                <c:pt idx="9">
                  <c:v>'79</c:v>
                </c:pt>
                <c:pt idx="10">
                  <c:v>'80</c:v>
                </c:pt>
                <c:pt idx="11">
                  <c:v>'81</c:v>
                </c:pt>
                <c:pt idx="12">
                  <c:v>'82</c:v>
                </c:pt>
                <c:pt idx="13">
                  <c:v>'83</c:v>
                </c:pt>
                <c:pt idx="14">
                  <c:v>'84</c:v>
                </c:pt>
                <c:pt idx="15">
                  <c:v>'85</c:v>
                </c:pt>
                <c:pt idx="16">
                  <c:v>'86</c:v>
                </c:pt>
                <c:pt idx="17">
                  <c:v>'87</c:v>
                </c:pt>
                <c:pt idx="18">
                  <c:v>'88</c:v>
                </c:pt>
                <c:pt idx="19">
                  <c:v>'89</c:v>
                </c:pt>
                <c:pt idx="20">
                  <c:v>'90</c:v>
                </c:pt>
                <c:pt idx="21">
                  <c:v>'91</c:v>
                </c:pt>
                <c:pt idx="22">
                  <c:v>'92</c:v>
                </c:pt>
                <c:pt idx="23">
                  <c:v>'93</c:v>
                </c:pt>
                <c:pt idx="24">
                  <c:v>'94</c:v>
                </c:pt>
                <c:pt idx="25">
                  <c:v>'95</c:v>
                </c:pt>
                <c:pt idx="26">
                  <c:v>'96</c:v>
                </c:pt>
                <c:pt idx="27">
                  <c:v>'97</c:v>
                </c:pt>
                <c:pt idx="28">
                  <c:v>'98</c:v>
                </c:pt>
                <c:pt idx="29">
                  <c:v>'99</c:v>
                </c:pt>
                <c:pt idx="30">
                  <c:v>'00</c:v>
                </c:pt>
                <c:pt idx="31">
                  <c:v>'01</c:v>
                </c:pt>
                <c:pt idx="32">
                  <c:v>'02</c:v>
                </c:pt>
                <c:pt idx="33">
                  <c:v>'03</c:v>
                </c:pt>
                <c:pt idx="34">
                  <c:v>'04</c:v>
                </c:pt>
                <c:pt idx="35">
                  <c:v>'05</c:v>
                </c:pt>
                <c:pt idx="36">
                  <c:v>'06</c:v>
                </c:pt>
              </c:strCache>
            </c:strRef>
          </c:cat>
          <c:val>
            <c:numRef>
              <c:f>Sheet1!$B$2:$AL$2</c:f>
              <c:numCache>
                <c:formatCode>General</c:formatCode>
                <c:ptCount val="37"/>
                <c:pt idx="0">
                  <c:v>158</c:v>
                </c:pt>
                <c:pt idx="1">
                  <c:v>236</c:v>
                </c:pt>
                <c:pt idx="2">
                  <c:v>314</c:v>
                </c:pt>
                <c:pt idx="3">
                  <c:v>233</c:v>
                </c:pt>
                <c:pt idx="4">
                  <c:v>212</c:v>
                </c:pt>
                <c:pt idx="5">
                  <c:v>178</c:v>
                </c:pt>
                <c:pt idx="6">
                  <c:v>171</c:v>
                </c:pt>
                <c:pt idx="7">
                  <c:v>139</c:v>
                </c:pt>
                <c:pt idx="8">
                  <c:v>129</c:v>
                </c:pt>
                <c:pt idx="9">
                  <c:v>150</c:v>
                </c:pt>
                <c:pt idx="10">
                  <c:v>151</c:v>
                </c:pt>
                <c:pt idx="11">
                  <c:v>173</c:v>
                </c:pt>
                <c:pt idx="12">
                  <c:v>166</c:v>
                </c:pt>
                <c:pt idx="13">
                  <c:v>175</c:v>
                </c:pt>
                <c:pt idx="14">
                  <c:v>226</c:v>
                </c:pt>
                <c:pt idx="15">
                  <c:v>219</c:v>
                </c:pt>
                <c:pt idx="16">
                  <c:v>288</c:v>
                </c:pt>
                <c:pt idx="17">
                  <c:v>350</c:v>
                </c:pt>
                <c:pt idx="18">
                  <c:v>596</c:v>
                </c:pt>
                <c:pt idx="19">
                  <c:v>652</c:v>
                </c:pt>
                <c:pt idx="20">
                  <c:v>436</c:v>
                </c:pt>
                <c:pt idx="21">
                  <c:v>536</c:v>
                </c:pt>
                <c:pt idx="22">
                  <c:v>546</c:v>
                </c:pt>
                <c:pt idx="23">
                  <c:v>640</c:v>
                </c:pt>
                <c:pt idx="24">
                  <c:v>617</c:v>
                </c:pt>
                <c:pt idx="25">
                  <c:v>632</c:v>
                </c:pt>
                <c:pt idx="26">
                  <c:v>565</c:v>
                </c:pt>
                <c:pt idx="27">
                  <c:v>607</c:v>
                </c:pt>
                <c:pt idx="28">
                  <c:v>534</c:v>
                </c:pt>
                <c:pt idx="29">
                  <c:v>494</c:v>
                </c:pt>
                <c:pt idx="30">
                  <c:v>674</c:v>
                </c:pt>
                <c:pt idx="31">
                  <c:v>660</c:v>
                </c:pt>
                <c:pt idx="32">
                  <c:v>593</c:v>
                </c:pt>
                <c:pt idx="33">
                  <c:v>841</c:v>
                </c:pt>
                <c:pt idx="34">
                  <c:v>887</c:v>
                </c:pt>
                <c:pt idx="35">
                  <c:v>904</c:v>
                </c:pt>
                <c:pt idx="36">
                  <c:v>1153</c:v>
                </c:pt>
              </c:numCache>
            </c:numRef>
          </c:val>
          <c:smooth val="1"/>
        </c:ser>
        <c:marker val="1"/>
        <c:axId val="104987648"/>
        <c:axId val="113227264"/>
      </c:lineChart>
      <c:catAx>
        <c:axId val="104987648"/>
        <c:scaling>
          <c:orientation val="minMax"/>
        </c:scaling>
        <c:axPos val="b"/>
        <c:numFmt formatCode="General" sourceLinked="1"/>
        <c:tickLblPos val="nextTo"/>
        <c:spPr>
          <a:ln w="2480">
            <a:solidFill>
              <a:schemeClr val="tx1"/>
            </a:solidFill>
            <a:prstDash val="solid"/>
          </a:ln>
        </c:spPr>
        <c:txPr>
          <a:bodyPr rot="-2700000" vert="horz"/>
          <a:lstStyle/>
          <a:p>
            <a:pPr>
              <a:defRPr sz="1406" b="1" i="0" u="none" strike="noStrike" baseline="0">
                <a:solidFill>
                  <a:schemeClr val="bg1"/>
                </a:solidFill>
                <a:latin typeface="Arial"/>
                <a:ea typeface="Arial"/>
                <a:cs typeface="Arial"/>
              </a:defRPr>
            </a:pPr>
            <a:endParaRPr lang="en-US"/>
          </a:p>
        </c:txPr>
        <c:crossAx val="113227264"/>
        <c:crosses val="autoZero"/>
        <c:auto val="1"/>
        <c:lblAlgn val="ctr"/>
        <c:lblOffset val="100"/>
        <c:tickLblSkip val="4"/>
        <c:tickMarkSkip val="1"/>
      </c:catAx>
      <c:valAx>
        <c:axId val="113227264"/>
        <c:scaling>
          <c:orientation val="minMax"/>
        </c:scaling>
        <c:axPos val="l"/>
        <c:majorGridlines>
          <c:spPr>
            <a:ln w="2480">
              <a:solidFill>
                <a:schemeClr val="tx1"/>
              </a:solidFill>
              <a:prstDash val="solid"/>
            </a:ln>
          </c:spPr>
        </c:majorGridlines>
        <c:title>
          <c:tx>
            <c:rich>
              <a:bodyPr/>
              <a:lstStyle/>
              <a:p>
                <a:pPr>
                  <a:defRPr sz="1563" b="1" i="0" u="none" strike="noStrike" baseline="0">
                    <a:solidFill>
                      <a:schemeClr val="bg1"/>
                    </a:solidFill>
                    <a:latin typeface="Arial"/>
                    <a:ea typeface="Arial"/>
                    <a:cs typeface="Arial"/>
                  </a:defRPr>
                </a:pPr>
                <a:r>
                  <a:rPr lang="en-US">
                    <a:solidFill>
                      <a:schemeClr val="bg1"/>
                    </a:solidFill>
                  </a:rPr>
                  <a:t>number of cases</a:t>
                </a:r>
              </a:p>
            </c:rich>
          </c:tx>
          <c:layout>
            <c:manualLayout>
              <c:xMode val="edge"/>
              <c:yMode val="edge"/>
              <c:x val="0"/>
              <c:y val="0.26473193608151924"/>
            </c:manualLayout>
          </c:layout>
          <c:spPr>
            <a:noFill/>
            <a:ln w="19844">
              <a:noFill/>
            </a:ln>
          </c:spPr>
        </c:title>
        <c:numFmt formatCode="General" sourceLinked="1"/>
        <c:tickLblPos val="nextTo"/>
        <c:spPr>
          <a:ln w="2480">
            <a:solidFill>
              <a:schemeClr val="tx1"/>
            </a:solidFill>
            <a:prstDash val="solid"/>
          </a:ln>
        </c:spPr>
        <c:txPr>
          <a:bodyPr rot="0" vert="horz"/>
          <a:lstStyle/>
          <a:p>
            <a:pPr>
              <a:defRPr sz="1406" b="1" i="0" u="none" strike="noStrike" baseline="0">
                <a:solidFill>
                  <a:schemeClr val="bg1"/>
                </a:solidFill>
                <a:latin typeface="Arial"/>
                <a:ea typeface="Arial"/>
                <a:cs typeface="Arial"/>
              </a:defRPr>
            </a:pPr>
            <a:endParaRPr lang="en-US"/>
          </a:p>
        </c:txPr>
        <c:crossAx val="104987648"/>
        <c:crosses val="autoZero"/>
        <c:crossBetween val="between"/>
      </c:valAx>
      <c:spPr>
        <a:noFill/>
        <a:ln w="9922">
          <a:solidFill>
            <a:schemeClr val="tx1"/>
          </a:solidFill>
          <a:prstDash val="solid"/>
        </a:ln>
      </c:spPr>
    </c:plotArea>
    <c:plotVisOnly val="1"/>
    <c:dispBlanksAs val="gap"/>
  </c:chart>
  <c:spPr>
    <a:solidFill>
      <a:schemeClr val="accent1"/>
    </a:solidFill>
    <a:ln>
      <a:noFill/>
    </a:ln>
  </c:spPr>
  <c:txPr>
    <a:bodyPr/>
    <a:lstStyle/>
    <a:p>
      <a:pPr>
        <a:defRPr sz="1406" b="1" i="0" u="none" strike="noStrike" baseline="0">
          <a:solidFill>
            <a:schemeClr val="tx1"/>
          </a:solidFill>
          <a:latin typeface="Times New Roman"/>
          <a:ea typeface="Times New Roman"/>
          <a:cs typeface="Times New Roman"/>
        </a:defRPr>
      </a:pPr>
      <a:endParaRPr lang="en-US"/>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image" Target="../media/image64.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1.emf"/></Relationships>
</file>

<file path=ppt/drawings/drawing1.xml><?xml version="1.0" encoding="utf-8"?>
<c:userShapes xmlns:c="http://schemas.openxmlformats.org/drawingml/2006/chart">
  <cdr:relSizeAnchor xmlns:cdr="http://schemas.openxmlformats.org/drawingml/2006/chartDrawing">
    <cdr:from>
      <cdr:x>0.56625</cdr:x>
      <cdr:y>0.64225</cdr:y>
    </cdr:from>
    <cdr:to>
      <cdr:x>0.72775</cdr:x>
      <cdr:y>0.72125</cdr:y>
    </cdr:to>
    <cdr:sp macro="" textlink="">
      <cdr:nvSpPr>
        <cdr:cNvPr id="1026" name="Text Box 2"/>
        <cdr:cNvSpPr txBox="1">
          <a:spLocks xmlns:a="http://schemas.openxmlformats.org/drawingml/2006/main" noChangeArrowheads="1"/>
        </cdr:cNvSpPr>
      </cdr:nvSpPr>
      <cdr:spPr bwMode="auto">
        <a:xfrm xmlns:a="http://schemas.openxmlformats.org/drawingml/2006/main">
          <a:off x="3813227" y="3749985"/>
          <a:ext cx="1087569" cy="46126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36576" tIns="32004" rIns="0" bIns="0" anchor="t" upright="1"/>
        <a:lstStyle xmlns:a="http://schemas.openxmlformats.org/drawingml/2006/main"/>
        <a:p xmlns:a="http://schemas.openxmlformats.org/drawingml/2006/main">
          <a:pPr algn="l" rtl="0">
            <a:defRPr sz="1000"/>
          </a:pPr>
          <a:endParaRPr lang="en-US" sz="1800" b="1" i="0" u="none" strike="noStrike" baseline="0">
            <a:solidFill>
              <a:srgbClr val="000000"/>
            </a:solidFill>
            <a:latin typeface="Times New Roman"/>
            <a:cs typeface="Times New Roman"/>
          </a:endParaRPr>
        </a:p>
        <a:p xmlns:a="http://schemas.openxmlformats.org/drawingml/2006/main">
          <a:pPr algn="l" rtl="0">
            <a:defRPr sz="1000"/>
          </a:pPr>
          <a:endParaRPr lang="en-US" sz="1800" b="1" i="0" u="none" strike="noStrike" baseline="0">
            <a:solidFill>
              <a:srgbClr val="000000"/>
            </a:solidFill>
            <a:latin typeface="Times New Roman"/>
            <a:cs typeface="Times New Roman"/>
          </a:endParaRPr>
        </a:p>
      </cdr:txBody>
    </cdr:sp>
  </cdr:relSizeAnchor>
  <cdr:relSizeAnchor xmlns:cdr="http://schemas.openxmlformats.org/drawingml/2006/chartDrawing">
    <cdr:from>
      <cdr:x>0.127</cdr:x>
      <cdr:y>0.59575</cdr:y>
    </cdr:from>
    <cdr:to>
      <cdr:x>0.293</cdr:x>
      <cdr:y>0.68225</cdr:y>
    </cdr:to>
    <cdr:sp macro="" textlink="">
      <cdr:nvSpPr>
        <cdr:cNvPr id="1027" name="Text Box 3"/>
        <cdr:cNvSpPr txBox="1">
          <a:spLocks xmlns:a="http://schemas.openxmlformats.org/drawingml/2006/main" noChangeArrowheads="1"/>
        </cdr:cNvSpPr>
      </cdr:nvSpPr>
      <cdr:spPr bwMode="auto">
        <a:xfrm xmlns:a="http://schemas.openxmlformats.org/drawingml/2006/main">
          <a:off x="855240" y="3478480"/>
          <a:ext cx="1117873" cy="50505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36576" tIns="32004" rIns="0" bIns="0" anchor="t" upright="1"/>
        <a:lstStyle xmlns:a="http://schemas.openxmlformats.org/drawingml/2006/main"/>
        <a:p xmlns:a="http://schemas.openxmlformats.org/drawingml/2006/main">
          <a:pPr algn="l" rtl="0">
            <a:defRPr sz="1000"/>
          </a:pPr>
          <a:endParaRPr lang="en-US" sz="1800" b="1" i="0" u="none" strike="noStrike" baseline="0">
            <a:solidFill>
              <a:srgbClr val="000000"/>
            </a:solidFill>
            <a:latin typeface="Times New Roman"/>
            <a:cs typeface="Times New Roman"/>
          </a:endParaRPr>
        </a:p>
        <a:p xmlns:a="http://schemas.openxmlformats.org/drawingml/2006/main">
          <a:pPr algn="l" rtl="0">
            <a:defRPr sz="1000"/>
          </a:pPr>
          <a:endParaRPr lang="en-US" sz="1800" b="1" i="0" u="none" strike="noStrike" baseline="0">
            <a:solidFill>
              <a:srgbClr val="000000"/>
            </a:solidFill>
            <a:latin typeface="Times New Roman"/>
            <a:cs typeface="Times New Roman"/>
          </a:endParaRPr>
        </a:p>
      </cdr:txBody>
    </cdr:sp>
  </cdr:relSizeAnchor>
  <cdr:relSizeAnchor xmlns:cdr="http://schemas.openxmlformats.org/drawingml/2006/chartDrawing">
    <cdr:from>
      <cdr:x>0.127</cdr:x>
      <cdr:y>0.292</cdr:y>
    </cdr:from>
    <cdr:to>
      <cdr:x>0.215</cdr:x>
      <cdr:y>0.35325</cdr:y>
    </cdr:to>
    <cdr:sp macro="" textlink="">
      <cdr:nvSpPr>
        <cdr:cNvPr id="1029" name="Text Box 5"/>
        <cdr:cNvSpPr txBox="1">
          <a:spLocks xmlns:a="http://schemas.openxmlformats.org/drawingml/2006/main" noChangeArrowheads="1"/>
        </cdr:cNvSpPr>
      </cdr:nvSpPr>
      <cdr:spPr bwMode="auto">
        <a:xfrm xmlns:a="http://schemas.openxmlformats.org/drawingml/2006/main">
          <a:off x="855240" y="1704937"/>
          <a:ext cx="592608" cy="35762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45720" tIns="36576" rIns="0" bIns="0" anchor="t" upright="1"/>
        <a:lstStyle xmlns:a="http://schemas.openxmlformats.org/drawingml/2006/main"/>
        <a:p xmlns:a="http://schemas.openxmlformats.org/drawingml/2006/main">
          <a:pPr algn="l" rtl="0">
            <a:defRPr sz="1000"/>
          </a:pPr>
          <a:r>
            <a:rPr lang="en-US" sz="1800" b="1" i="0" u="none" strike="noStrike" baseline="0">
              <a:solidFill>
                <a:srgbClr val="000000"/>
              </a:solidFill>
              <a:latin typeface="Arial"/>
              <a:cs typeface="Arial"/>
            </a:rPr>
            <a:t>887</a:t>
          </a:r>
        </a:p>
      </cdr:txBody>
    </cdr:sp>
  </cdr:relSizeAnchor>
  <cdr:relSizeAnchor xmlns:cdr="http://schemas.openxmlformats.org/drawingml/2006/chartDrawing">
    <cdr:from>
      <cdr:x>0.25625</cdr:x>
      <cdr:y>0.28525</cdr:y>
    </cdr:from>
    <cdr:to>
      <cdr:x>0.33525</cdr:x>
      <cdr:y>0.35325</cdr:y>
    </cdr:to>
    <cdr:sp macro="" textlink="">
      <cdr:nvSpPr>
        <cdr:cNvPr id="1031" name="Text Box 7"/>
        <cdr:cNvSpPr txBox="1">
          <a:spLocks xmlns:a="http://schemas.openxmlformats.org/drawingml/2006/main" noChangeArrowheads="1"/>
        </cdr:cNvSpPr>
      </cdr:nvSpPr>
      <cdr:spPr bwMode="auto">
        <a:xfrm xmlns:a="http://schemas.openxmlformats.org/drawingml/2006/main">
          <a:off x="1725632" y="1665525"/>
          <a:ext cx="532000" cy="397040"/>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45720" tIns="36576" rIns="0" bIns="0" anchor="t" upright="1"/>
        <a:lstStyle xmlns:a="http://schemas.openxmlformats.org/drawingml/2006/main"/>
        <a:p xmlns:a="http://schemas.openxmlformats.org/drawingml/2006/main">
          <a:pPr algn="l" rtl="0">
            <a:defRPr sz="1000"/>
          </a:pPr>
          <a:r>
            <a:rPr lang="en-US" sz="1800" b="1" i="0" u="none" strike="noStrike" baseline="0">
              <a:solidFill>
                <a:srgbClr val="000000"/>
              </a:solidFill>
              <a:latin typeface="Arial"/>
              <a:cs typeface="Arial"/>
            </a:rPr>
            <a:t>904</a:t>
          </a:r>
        </a:p>
      </cdr:txBody>
    </cdr:sp>
  </cdr:relSizeAnchor>
  <cdr:relSizeAnchor xmlns:cdr="http://schemas.openxmlformats.org/drawingml/2006/chartDrawing">
    <cdr:from>
      <cdr:x>0.5195</cdr:x>
      <cdr:y>0.2455</cdr:y>
    </cdr:from>
    <cdr:to>
      <cdr:x>0.60375</cdr:x>
      <cdr:y>0.30925</cdr:y>
    </cdr:to>
    <cdr:sp macro="" textlink="">
      <cdr:nvSpPr>
        <cdr:cNvPr id="1033" name="Text Box 9"/>
        <cdr:cNvSpPr txBox="1">
          <a:spLocks xmlns:a="http://schemas.openxmlformats.org/drawingml/2006/main" noChangeArrowheads="1"/>
        </cdr:cNvSpPr>
      </cdr:nvSpPr>
      <cdr:spPr bwMode="auto">
        <a:xfrm xmlns:a="http://schemas.openxmlformats.org/drawingml/2006/main">
          <a:off x="3498404" y="1433432"/>
          <a:ext cx="567354" cy="37222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36576" tIns="36576" rIns="0" bIns="0" anchor="t" upright="1"/>
        <a:lstStyle xmlns:a="http://schemas.openxmlformats.org/drawingml/2006/main"/>
        <a:p xmlns:a="http://schemas.openxmlformats.org/drawingml/2006/main">
          <a:pPr algn="l" rtl="0">
            <a:defRPr sz="1000"/>
          </a:pPr>
          <a:r>
            <a:rPr lang="en-US" sz="1950" b="1" i="0" u="none" strike="noStrike" baseline="0">
              <a:solidFill>
                <a:srgbClr val="000000"/>
              </a:solidFill>
              <a:latin typeface="Arial Narrow"/>
            </a:rPr>
            <a:t>964</a:t>
          </a:r>
        </a:p>
      </cdr:txBody>
    </cdr:sp>
  </cdr:relSizeAnchor>
  <cdr:relSizeAnchor xmlns:cdr="http://schemas.openxmlformats.org/drawingml/2006/chartDrawing">
    <cdr:from>
      <cdr:x>0.2625</cdr:x>
      <cdr:y>0.027</cdr:y>
    </cdr:from>
    <cdr:to>
      <cdr:x>0.64875</cdr:x>
      <cdr:y>0.09275</cdr:y>
    </cdr:to>
    <cdr:sp macro="" textlink="">
      <cdr:nvSpPr>
        <cdr:cNvPr id="1035" name="Text Box 11"/>
        <cdr:cNvSpPr txBox="1">
          <a:spLocks xmlns:a="http://schemas.openxmlformats.org/drawingml/2006/main" noChangeArrowheads="1"/>
        </cdr:cNvSpPr>
      </cdr:nvSpPr>
      <cdr:spPr bwMode="auto">
        <a:xfrm xmlns:a="http://schemas.openxmlformats.org/drawingml/2006/main">
          <a:off x="1767721" y="157648"/>
          <a:ext cx="2601075" cy="383903"/>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l" rtl="0">
            <a:defRPr sz="1000"/>
          </a:pPr>
          <a:r>
            <a:rPr lang="en-US" sz="1400" b="1" i="0" u="none" strike="noStrike" baseline="0" dirty="0">
              <a:solidFill>
                <a:srgbClr val="000000"/>
              </a:solidFill>
              <a:latin typeface="Arial"/>
              <a:cs typeface="Arial"/>
            </a:rPr>
            <a:t>1,153 </a:t>
          </a:r>
          <a:r>
            <a:rPr lang="en-US" sz="1400" b="1" i="0" u="none" strike="noStrike" baseline="0" dirty="0" err="1">
              <a:solidFill>
                <a:srgbClr val="000000"/>
              </a:solidFill>
              <a:latin typeface="Arial"/>
              <a:cs typeface="Arial"/>
            </a:rPr>
            <a:t>fentanyl</a:t>
          </a:r>
          <a:r>
            <a:rPr lang="en-US" sz="1400" b="1" i="0" u="none" strike="noStrike" baseline="0" dirty="0">
              <a:solidFill>
                <a:srgbClr val="000000"/>
              </a:solidFill>
              <a:latin typeface="Arial"/>
              <a:cs typeface="Arial"/>
            </a:rPr>
            <a:t> outbreak</a:t>
          </a:r>
          <a:endParaRPr lang="en-US" sz="1400" b="1" i="0" u="none" strike="noStrike" baseline="0" dirty="0">
            <a:solidFill>
              <a:srgbClr val="008000"/>
            </a:solidFill>
            <a:latin typeface="Times New Roman"/>
            <a:cs typeface="Times New Roman"/>
          </a:endParaRPr>
        </a:p>
        <a:p xmlns:a="http://schemas.openxmlformats.org/drawingml/2006/main">
          <a:pPr algn="l" rtl="0">
            <a:defRPr sz="1000"/>
          </a:pPr>
          <a:endParaRPr lang="en-US" sz="1400" b="1" i="0" u="none" strike="noStrike" baseline="0" dirty="0">
            <a:solidFill>
              <a:srgbClr val="008000"/>
            </a:solidFill>
            <a:latin typeface="Times New Roman"/>
            <a:cs typeface="Times New Roman"/>
          </a:endParaRPr>
        </a:p>
      </cdr:txBody>
    </cdr:sp>
  </cdr:relSizeAnchor>
  <cdr:relSizeAnchor xmlns:cdr="http://schemas.openxmlformats.org/drawingml/2006/chartDrawing">
    <cdr:from>
      <cdr:x>0.60375</cdr:x>
      <cdr:y>0.116</cdr:y>
    </cdr:from>
    <cdr:to>
      <cdr:x>0.7315</cdr:x>
      <cdr:y>0.1815</cdr:y>
    </cdr:to>
    <cdr:sp macro="" textlink="">
      <cdr:nvSpPr>
        <cdr:cNvPr id="1042" name="Text Box 18"/>
        <cdr:cNvSpPr txBox="1">
          <a:spLocks xmlns:a="http://schemas.openxmlformats.org/drawingml/2006/main" noChangeArrowheads="1"/>
        </cdr:cNvSpPr>
      </cdr:nvSpPr>
      <cdr:spPr bwMode="auto">
        <a:xfrm xmlns:a="http://schemas.openxmlformats.org/drawingml/2006/main">
          <a:off x="4065758" y="677304"/>
          <a:ext cx="860291" cy="382443"/>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36576" tIns="36576" rIns="0" bIns="0" anchor="t" upright="1"/>
        <a:lstStyle xmlns:a="http://schemas.openxmlformats.org/drawingml/2006/main"/>
        <a:p xmlns:a="http://schemas.openxmlformats.org/drawingml/2006/main">
          <a:pPr algn="l" rtl="0">
            <a:defRPr sz="1000"/>
          </a:pPr>
          <a:r>
            <a:rPr lang="en-US" sz="1950" b="1" i="0" u="none" strike="noStrike" baseline="0">
              <a:solidFill>
                <a:srgbClr val="000000"/>
              </a:solidFill>
              <a:latin typeface="Arial Narrow"/>
            </a:rPr>
            <a:t>1,040</a:t>
          </a:r>
        </a:p>
      </cdr:txBody>
    </cdr:sp>
  </cdr:relSizeAnchor>
  <cdr:relSizeAnchor xmlns:cdr="http://schemas.openxmlformats.org/drawingml/2006/chartDrawing">
    <cdr:from>
      <cdr:x>0.75125</cdr:x>
      <cdr:y>0.11925</cdr:y>
    </cdr:from>
    <cdr:to>
      <cdr:x>0.877</cdr:x>
      <cdr:y>0.1815</cdr:y>
    </cdr:to>
    <cdr:sp macro="" textlink="">
      <cdr:nvSpPr>
        <cdr:cNvPr id="1043" name="Text Box 19"/>
        <cdr:cNvSpPr txBox="1">
          <a:spLocks xmlns:a="http://schemas.openxmlformats.org/drawingml/2006/main" noChangeArrowheads="1"/>
        </cdr:cNvSpPr>
      </cdr:nvSpPr>
      <cdr:spPr bwMode="auto">
        <a:xfrm xmlns:a="http://schemas.openxmlformats.org/drawingml/2006/main">
          <a:off x="5059049" y="696280"/>
          <a:ext cx="846822" cy="363467"/>
        </a:xfrm>
        <a:prstGeom xmlns:a="http://schemas.openxmlformats.org/drawingml/2006/main" prst="rect">
          <a:avLst/>
        </a:prstGeom>
        <a:noFill xmlns:a="http://schemas.openxmlformats.org/drawingml/2006/main"/>
        <a:ln xmlns:a="http://schemas.openxmlformats.org/drawingml/2006/main" w="9525">
          <a:noFill/>
          <a:miter lim="800000"/>
          <a:headEnd/>
          <a:tailEnd/>
        </a:ln>
        <a:effectLst xmlns:a="http://schemas.openxmlformats.org/drawingml/2006/main"/>
      </cdr:spPr>
      <cdr:txBody>
        <a:bodyPr xmlns:a="http://schemas.openxmlformats.org/drawingml/2006/main" vertOverflow="clip" wrap="square" lIns="45720" tIns="41148" rIns="0" bIns="0" anchor="t" upright="1"/>
        <a:lstStyle xmlns:a="http://schemas.openxmlformats.org/drawingml/2006/main"/>
        <a:p xmlns:a="http://schemas.openxmlformats.org/drawingml/2006/main">
          <a:pPr algn="l" rtl="0">
            <a:defRPr sz="1000"/>
          </a:pPr>
          <a:r>
            <a:rPr lang="en-US" sz="2000" b="1" i="0" u="none" strike="noStrike" baseline="0" dirty="0">
              <a:solidFill>
                <a:schemeClr val="bg1"/>
              </a:solidFill>
              <a:latin typeface="Arial"/>
              <a:cs typeface="Arial"/>
            </a:rPr>
            <a:t>1,024</a:t>
          </a:r>
        </a:p>
      </cdr:txBody>
    </cdr:sp>
  </cdr:relSizeAnchor>
  <cdr:relSizeAnchor xmlns:cdr="http://schemas.openxmlformats.org/drawingml/2006/chartDrawing">
    <cdr:from>
      <cdr:x>0.89675</cdr:x>
      <cdr:y>0.26775</cdr:y>
    </cdr:from>
    <cdr:to>
      <cdr:x>0.98125</cdr:x>
      <cdr:y>0.33175</cdr:y>
    </cdr:to>
    <cdr:sp macro="" textlink="">
      <cdr:nvSpPr>
        <cdr:cNvPr id="1045" name="Text Box 21"/>
        <cdr:cNvSpPr txBox="1">
          <a:spLocks xmlns:a="http://schemas.openxmlformats.org/drawingml/2006/main" noChangeArrowheads="1"/>
        </cdr:cNvSpPr>
      </cdr:nvSpPr>
      <cdr:spPr bwMode="auto">
        <a:xfrm xmlns:a="http://schemas.openxmlformats.org/drawingml/2006/main">
          <a:off x="6038871" y="1563345"/>
          <a:ext cx="569038" cy="37368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36576" tIns="36576" rIns="0" bIns="0" anchor="t" upright="1"/>
        <a:lstStyle xmlns:a="http://schemas.openxmlformats.org/drawingml/2006/main"/>
        <a:p xmlns:a="http://schemas.openxmlformats.org/drawingml/2006/main">
          <a:pPr algn="l" rtl="0">
            <a:defRPr sz="1000"/>
          </a:pPr>
          <a:r>
            <a:rPr lang="en-US" sz="1950" b="1" i="0" u="none" strike="noStrike" baseline="0">
              <a:solidFill>
                <a:srgbClr val="000000"/>
              </a:solidFill>
              <a:latin typeface="Arial Narrow"/>
            </a:rPr>
            <a:t>936</a:t>
          </a:r>
        </a:p>
      </cdr:txBody>
    </cdr:sp>
  </cdr:relSizeAnchor>
</c:userShapes>
</file>

<file path=ppt/drawings/drawing2.xml><?xml version="1.0" encoding="utf-8"?>
<c:userShapes xmlns:c="http://schemas.openxmlformats.org/drawingml/2006/chart">
  <cdr:relSizeAnchor xmlns:cdr="http://schemas.openxmlformats.org/drawingml/2006/chartDrawing">
    <cdr:from>
      <cdr:x>0.56625</cdr:x>
      <cdr:y>0.64225</cdr:y>
    </cdr:from>
    <cdr:to>
      <cdr:x>0.72775</cdr:x>
      <cdr:y>0.72125</cdr:y>
    </cdr:to>
    <cdr:sp macro="" textlink="">
      <cdr:nvSpPr>
        <cdr:cNvPr id="1026" name="Text Box 2"/>
        <cdr:cNvSpPr txBox="1">
          <a:spLocks xmlns:a="http://schemas.openxmlformats.org/drawingml/2006/main" noChangeArrowheads="1"/>
        </cdr:cNvSpPr>
      </cdr:nvSpPr>
      <cdr:spPr bwMode="auto">
        <a:xfrm xmlns:a="http://schemas.openxmlformats.org/drawingml/2006/main">
          <a:off x="3813227" y="3749985"/>
          <a:ext cx="1087569" cy="46126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36576" tIns="32004" rIns="0" bIns="0" anchor="t" upright="1"/>
        <a:lstStyle xmlns:a="http://schemas.openxmlformats.org/drawingml/2006/main"/>
        <a:p xmlns:a="http://schemas.openxmlformats.org/drawingml/2006/main">
          <a:pPr algn="l" rtl="0">
            <a:defRPr sz="1000"/>
          </a:pPr>
          <a:endParaRPr lang="en-US" sz="1800" b="1" i="0" u="none" strike="noStrike" baseline="0">
            <a:solidFill>
              <a:srgbClr val="000000"/>
            </a:solidFill>
            <a:latin typeface="Times New Roman"/>
            <a:cs typeface="Times New Roman"/>
          </a:endParaRPr>
        </a:p>
        <a:p xmlns:a="http://schemas.openxmlformats.org/drawingml/2006/main">
          <a:pPr algn="l" rtl="0">
            <a:defRPr sz="1000"/>
          </a:pPr>
          <a:endParaRPr lang="en-US" sz="1800" b="1" i="0" u="none" strike="noStrike" baseline="0">
            <a:solidFill>
              <a:srgbClr val="000000"/>
            </a:solidFill>
            <a:latin typeface="Times New Roman"/>
            <a:cs typeface="Times New Roman"/>
          </a:endParaRPr>
        </a:p>
      </cdr:txBody>
    </cdr:sp>
  </cdr:relSizeAnchor>
  <cdr:relSizeAnchor xmlns:cdr="http://schemas.openxmlformats.org/drawingml/2006/chartDrawing">
    <cdr:from>
      <cdr:x>0.127</cdr:x>
      <cdr:y>0.59575</cdr:y>
    </cdr:from>
    <cdr:to>
      <cdr:x>0.293</cdr:x>
      <cdr:y>0.68225</cdr:y>
    </cdr:to>
    <cdr:sp macro="" textlink="">
      <cdr:nvSpPr>
        <cdr:cNvPr id="1027" name="Text Box 3"/>
        <cdr:cNvSpPr txBox="1">
          <a:spLocks xmlns:a="http://schemas.openxmlformats.org/drawingml/2006/main" noChangeArrowheads="1"/>
        </cdr:cNvSpPr>
      </cdr:nvSpPr>
      <cdr:spPr bwMode="auto">
        <a:xfrm xmlns:a="http://schemas.openxmlformats.org/drawingml/2006/main">
          <a:off x="855240" y="3478480"/>
          <a:ext cx="1117873" cy="50505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36576" tIns="32004" rIns="0" bIns="0" anchor="t" upright="1"/>
        <a:lstStyle xmlns:a="http://schemas.openxmlformats.org/drawingml/2006/main"/>
        <a:p xmlns:a="http://schemas.openxmlformats.org/drawingml/2006/main">
          <a:pPr algn="l" rtl="0">
            <a:defRPr sz="1000"/>
          </a:pPr>
          <a:endParaRPr lang="en-US" sz="1800" b="1" i="0" u="none" strike="noStrike" baseline="0">
            <a:solidFill>
              <a:srgbClr val="000000"/>
            </a:solidFill>
            <a:latin typeface="Times New Roman"/>
            <a:cs typeface="Times New Roman"/>
          </a:endParaRPr>
        </a:p>
        <a:p xmlns:a="http://schemas.openxmlformats.org/drawingml/2006/main">
          <a:pPr algn="l" rtl="0">
            <a:defRPr sz="1000"/>
          </a:pPr>
          <a:endParaRPr lang="en-US" sz="1800" b="1" i="0" u="none" strike="noStrike" baseline="0">
            <a:solidFill>
              <a:srgbClr val="000000"/>
            </a:solidFill>
            <a:latin typeface="Times New Roman"/>
            <a:cs typeface="Times New Roman"/>
          </a:endParaRPr>
        </a:p>
      </cdr:txBody>
    </cdr:sp>
  </cdr:relSizeAnchor>
  <cdr:relSizeAnchor xmlns:cdr="http://schemas.openxmlformats.org/drawingml/2006/chartDrawing">
    <cdr:from>
      <cdr:x>0.127</cdr:x>
      <cdr:y>0.292</cdr:y>
    </cdr:from>
    <cdr:to>
      <cdr:x>0.215</cdr:x>
      <cdr:y>0.35325</cdr:y>
    </cdr:to>
    <cdr:sp macro="" textlink="">
      <cdr:nvSpPr>
        <cdr:cNvPr id="1029" name="Text Box 5"/>
        <cdr:cNvSpPr txBox="1">
          <a:spLocks xmlns:a="http://schemas.openxmlformats.org/drawingml/2006/main" noChangeArrowheads="1"/>
        </cdr:cNvSpPr>
      </cdr:nvSpPr>
      <cdr:spPr bwMode="auto">
        <a:xfrm xmlns:a="http://schemas.openxmlformats.org/drawingml/2006/main">
          <a:off x="855240" y="1704937"/>
          <a:ext cx="592608" cy="35762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45720" tIns="36576" rIns="0" bIns="0" anchor="t" upright="1"/>
        <a:lstStyle xmlns:a="http://schemas.openxmlformats.org/drawingml/2006/main"/>
        <a:p xmlns:a="http://schemas.openxmlformats.org/drawingml/2006/main">
          <a:pPr algn="l" rtl="0">
            <a:defRPr sz="1000"/>
          </a:pPr>
          <a:r>
            <a:rPr lang="en-US" sz="1800" b="1" i="0" u="none" strike="noStrike" baseline="0">
              <a:solidFill>
                <a:srgbClr val="000000"/>
              </a:solidFill>
              <a:latin typeface="Arial"/>
              <a:cs typeface="Arial"/>
            </a:rPr>
            <a:t>887</a:t>
          </a:r>
        </a:p>
      </cdr:txBody>
    </cdr:sp>
  </cdr:relSizeAnchor>
  <cdr:relSizeAnchor xmlns:cdr="http://schemas.openxmlformats.org/drawingml/2006/chartDrawing">
    <cdr:from>
      <cdr:x>0.25625</cdr:x>
      <cdr:y>0.28525</cdr:y>
    </cdr:from>
    <cdr:to>
      <cdr:x>0.33525</cdr:x>
      <cdr:y>0.35325</cdr:y>
    </cdr:to>
    <cdr:sp macro="" textlink="">
      <cdr:nvSpPr>
        <cdr:cNvPr id="1031" name="Text Box 7"/>
        <cdr:cNvSpPr txBox="1">
          <a:spLocks xmlns:a="http://schemas.openxmlformats.org/drawingml/2006/main" noChangeArrowheads="1"/>
        </cdr:cNvSpPr>
      </cdr:nvSpPr>
      <cdr:spPr bwMode="auto">
        <a:xfrm xmlns:a="http://schemas.openxmlformats.org/drawingml/2006/main">
          <a:off x="1725632" y="1665525"/>
          <a:ext cx="532000" cy="397040"/>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45720" tIns="36576" rIns="0" bIns="0" anchor="t" upright="1"/>
        <a:lstStyle xmlns:a="http://schemas.openxmlformats.org/drawingml/2006/main"/>
        <a:p xmlns:a="http://schemas.openxmlformats.org/drawingml/2006/main">
          <a:pPr algn="l" rtl="0">
            <a:defRPr sz="1000"/>
          </a:pPr>
          <a:r>
            <a:rPr lang="en-US" sz="1800" b="1" i="0" u="none" strike="noStrike" baseline="0">
              <a:solidFill>
                <a:srgbClr val="000000"/>
              </a:solidFill>
              <a:latin typeface="Arial"/>
              <a:cs typeface="Arial"/>
            </a:rPr>
            <a:t>904</a:t>
          </a:r>
        </a:p>
      </cdr:txBody>
    </cdr:sp>
  </cdr:relSizeAnchor>
  <cdr:relSizeAnchor xmlns:cdr="http://schemas.openxmlformats.org/drawingml/2006/chartDrawing">
    <cdr:from>
      <cdr:x>0.5195</cdr:x>
      <cdr:y>0.2455</cdr:y>
    </cdr:from>
    <cdr:to>
      <cdr:x>0.60375</cdr:x>
      <cdr:y>0.30925</cdr:y>
    </cdr:to>
    <cdr:sp macro="" textlink="">
      <cdr:nvSpPr>
        <cdr:cNvPr id="1033" name="Text Box 9"/>
        <cdr:cNvSpPr txBox="1">
          <a:spLocks xmlns:a="http://schemas.openxmlformats.org/drawingml/2006/main" noChangeArrowheads="1"/>
        </cdr:cNvSpPr>
      </cdr:nvSpPr>
      <cdr:spPr bwMode="auto">
        <a:xfrm xmlns:a="http://schemas.openxmlformats.org/drawingml/2006/main">
          <a:off x="3498404" y="1433432"/>
          <a:ext cx="567354" cy="37222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36576" tIns="36576" rIns="0" bIns="0" anchor="t" upright="1"/>
        <a:lstStyle xmlns:a="http://schemas.openxmlformats.org/drawingml/2006/main"/>
        <a:p xmlns:a="http://schemas.openxmlformats.org/drawingml/2006/main">
          <a:pPr algn="l" rtl="0">
            <a:defRPr sz="1000"/>
          </a:pPr>
          <a:r>
            <a:rPr lang="en-US" sz="1950" b="1" i="0" u="none" strike="noStrike" baseline="0">
              <a:solidFill>
                <a:srgbClr val="000000"/>
              </a:solidFill>
              <a:latin typeface="Arial Narrow"/>
            </a:rPr>
            <a:t>964</a:t>
          </a:r>
        </a:p>
      </cdr:txBody>
    </cdr:sp>
  </cdr:relSizeAnchor>
  <cdr:relSizeAnchor xmlns:cdr="http://schemas.openxmlformats.org/drawingml/2006/chartDrawing">
    <cdr:from>
      <cdr:x>0.2625</cdr:x>
      <cdr:y>0.027</cdr:y>
    </cdr:from>
    <cdr:to>
      <cdr:x>0.64875</cdr:x>
      <cdr:y>0.09275</cdr:y>
    </cdr:to>
    <cdr:sp macro="" textlink="">
      <cdr:nvSpPr>
        <cdr:cNvPr id="1035" name="Text Box 11"/>
        <cdr:cNvSpPr txBox="1">
          <a:spLocks xmlns:a="http://schemas.openxmlformats.org/drawingml/2006/main" noChangeArrowheads="1"/>
        </cdr:cNvSpPr>
      </cdr:nvSpPr>
      <cdr:spPr bwMode="auto">
        <a:xfrm xmlns:a="http://schemas.openxmlformats.org/drawingml/2006/main">
          <a:off x="1767721" y="157648"/>
          <a:ext cx="2601075" cy="383903"/>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l" rtl="0">
            <a:defRPr sz="1000"/>
          </a:pPr>
          <a:r>
            <a:rPr lang="en-US" sz="1400" b="1" i="0" u="none" strike="noStrike" baseline="0" dirty="0">
              <a:solidFill>
                <a:srgbClr val="000000"/>
              </a:solidFill>
              <a:latin typeface="Arial"/>
              <a:cs typeface="Arial"/>
            </a:rPr>
            <a:t>1,153 </a:t>
          </a:r>
          <a:r>
            <a:rPr lang="en-US" sz="1400" b="1" i="0" u="none" strike="noStrike" baseline="0" dirty="0" err="1">
              <a:solidFill>
                <a:srgbClr val="000000"/>
              </a:solidFill>
              <a:latin typeface="Arial"/>
              <a:cs typeface="Arial"/>
            </a:rPr>
            <a:t>fentanyl</a:t>
          </a:r>
          <a:r>
            <a:rPr lang="en-US" sz="1400" b="1" i="0" u="none" strike="noStrike" baseline="0" dirty="0">
              <a:solidFill>
                <a:srgbClr val="000000"/>
              </a:solidFill>
              <a:latin typeface="Arial"/>
              <a:cs typeface="Arial"/>
            </a:rPr>
            <a:t> outbreak</a:t>
          </a:r>
          <a:endParaRPr lang="en-US" sz="1400" b="1" i="0" u="none" strike="noStrike" baseline="0" dirty="0">
            <a:solidFill>
              <a:srgbClr val="008000"/>
            </a:solidFill>
            <a:latin typeface="Times New Roman"/>
            <a:cs typeface="Times New Roman"/>
          </a:endParaRPr>
        </a:p>
        <a:p xmlns:a="http://schemas.openxmlformats.org/drawingml/2006/main">
          <a:pPr algn="l" rtl="0">
            <a:defRPr sz="1000"/>
          </a:pPr>
          <a:endParaRPr lang="en-US" sz="1400" b="1" i="0" u="none" strike="noStrike" baseline="0" dirty="0">
            <a:solidFill>
              <a:srgbClr val="008000"/>
            </a:solidFill>
            <a:latin typeface="Times New Roman"/>
            <a:cs typeface="Times New Roman"/>
          </a:endParaRPr>
        </a:p>
      </cdr:txBody>
    </cdr:sp>
  </cdr:relSizeAnchor>
  <cdr:relSizeAnchor xmlns:cdr="http://schemas.openxmlformats.org/drawingml/2006/chartDrawing">
    <cdr:from>
      <cdr:x>0.60375</cdr:x>
      <cdr:y>0.116</cdr:y>
    </cdr:from>
    <cdr:to>
      <cdr:x>0.7315</cdr:x>
      <cdr:y>0.1815</cdr:y>
    </cdr:to>
    <cdr:sp macro="" textlink="">
      <cdr:nvSpPr>
        <cdr:cNvPr id="1042" name="Text Box 18"/>
        <cdr:cNvSpPr txBox="1">
          <a:spLocks xmlns:a="http://schemas.openxmlformats.org/drawingml/2006/main" noChangeArrowheads="1"/>
        </cdr:cNvSpPr>
      </cdr:nvSpPr>
      <cdr:spPr bwMode="auto">
        <a:xfrm xmlns:a="http://schemas.openxmlformats.org/drawingml/2006/main">
          <a:off x="4065758" y="677304"/>
          <a:ext cx="860291" cy="382443"/>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36576" tIns="36576" rIns="0" bIns="0" anchor="t" upright="1"/>
        <a:lstStyle xmlns:a="http://schemas.openxmlformats.org/drawingml/2006/main"/>
        <a:p xmlns:a="http://schemas.openxmlformats.org/drawingml/2006/main">
          <a:pPr algn="l" rtl="0">
            <a:defRPr sz="1000"/>
          </a:pPr>
          <a:r>
            <a:rPr lang="en-US" sz="1950" b="1" i="0" u="none" strike="noStrike" baseline="0">
              <a:solidFill>
                <a:srgbClr val="000000"/>
              </a:solidFill>
              <a:latin typeface="Arial Narrow"/>
            </a:rPr>
            <a:t>1,040</a:t>
          </a:r>
        </a:p>
      </cdr:txBody>
    </cdr:sp>
  </cdr:relSizeAnchor>
  <cdr:relSizeAnchor xmlns:cdr="http://schemas.openxmlformats.org/drawingml/2006/chartDrawing">
    <cdr:from>
      <cdr:x>0.75125</cdr:x>
      <cdr:y>0.11925</cdr:y>
    </cdr:from>
    <cdr:to>
      <cdr:x>0.877</cdr:x>
      <cdr:y>0.1815</cdr:y>
    </cdr:to>
    <cdr:sp macro="" textlink="">
      <cdr:nvSpPr>
        <cdr:cNvPr id="1043" name="Text Box 19"/>
        <cdr:cNvSpPr txBox="1">
          <a:spLocks xmlns:a="http://schemas.openxmlformats.org/drawingml/2006/main" noChangeArrowheads="1"/>
        </cdr:cNvSpPr>
      </cdr:nvSpPr>
      <cdr:spPr bwMode="auto">
        <a:xfrm xmlns:a="http://schemas.openxmlformats.org/drawingml/2006/main">
          <a:off x="5059049" y="696280"/>
          <a:ext cx="846822" cy="363467"/>
        </a:xfrm>
        <a:prstGeom xmlns:a="http://schemas.openxmlformats.org/drawingml/2006/main" prst="rect">
          <a:avLst/>
        </a:prstGeom>
        <a:noFill xmlns:a="http://schemas.openxmlformats.org/drawingml/2006/main"/>
        <a:ln xmlns:a="http://schemas.openxmlformats.org/drawingml/2006/main" w="9525">
          <a:noFill/>
          <a:miter lim="800000"/>
          <a:headEnd/>
          <a:tailEnd/>
        </a:ln>
        <a:effectLst xmlns:a="http://schemas.openxmlformats.org/drawingml/2006/main"/>
      </cdr:spPr>
      <cdr:txBody>
        <a:bodyPr xmlns:a="http://schemas.openxmlformats.org/drawingml/2006/main" vertOverflow="clip" wrap="square" lIns="45720" tIns="41148" rIns="0" bIns="0" anchor="t" upright="1"/>
        <a:lstStyle xmlns:a="http://schemas.openxmlformats.org/drawingml/2006/main"/>
        <a:p xmlns:a="http://schemas.openxmlformats.org/drawingml/2006/main">
          <a:pPr algn="l" rtl="0">
            <a:defRPr sz="1000"/>
          </a:pPr>
          <a:r>
            <a:rPr lang="en-US" sz="2000" b="1" i="0" u="none" strike="noStrike" baseline="0" dirty="0">
              <a:solidFill>
                <a:schemeClr val="bg1"/>
              </a:solidFill>
              <a:latin typeface="Arial"/>
              <a:cs typeface="Arial"/>
            </a:rPr>
            <a:t>1,024</a:t>
          </a:r>
        </a:p>
      </cdr:txBody>
    </cdr:sp>
  </cdr:relSizeAnchor>
  <cdr:relSizeAnchor xmlns:cdr="http://schemas.openxmlformats.org/drawingml/2006/chartDrawing">
    <cdr:from>
      <cdr:x>0.89675</cdr:x>
      <cdr:y>0.26775</cdr:y>
    </cdr:from>
    <cdr:to>
      <cdr:x>0.98125</cdr:x>
      <cdr:y>0.33175</cdr:y>
    </cdr:to>
    <cdr:sp macro="" textlink="">
      <cdr:nvSpPr>
        <cdr:cNvPr id="1045" name="Text Box 21"/>
        <cdr:cNvSpPr txBox="1">
          <a:spLocks xmlns:a="http://schemas.openxmlformats.org/drawingml/2006/main" noChangeArrowheads="1"/>
        </cdr:cNvSpPr>
      </cdr:nvSpPr>
      <cdr:spPr bwMode="auto">
        <a:xfrm xmlns:a="http://schemas.openxmlformats.org/drawingml/2006/main">
          <a:off x="6038871" y="1563345"/>
          <a:ext cx="569038" cy="37368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36576" tIns="36576" rIns="0" bIns="0" anchor="t" upright="1"/>
        <a:lstStyle xmlns:a="http://schemas.openxmlformats.org/drawingml/2006/main"/>
        <a:p xmlns:a="http://schemas.openxmlformats.org/drawingml/2006/main">
          <a:pPr algn="l" rtl="0">
            <a:defRPr sz="1000"/>
          </a:pPr>
          <a:r>
            <a:rPr lang="en-US" sz="1950" b="1" i="0" u="none" strike="noStrike" baseline="0">
              <a:solidFill>
                <a:srgbClr val="000000"/>
              </a:solidFill>
              <a:latin typeface="Arial Narrow"/>
            </a:rPr>
            <a:t>936</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4EE6CEA-A784-4E8B-9716-523E0AD38A97}" type="datetimeFigureOut">
              <a:rPr lang="en-US" smtClean="0"/>
              <a:pPr/>
              <a:t>8/13/2012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A5DB174-F156-4C5E-A971-B78A1550E2DA}" type="slidenum">
              <a:rPr lang="en-US" smtClean="0"/>
              <a:pPr/>
              <a:t>‹#›</a:t>
            </a:fld>
            <a:endParaRPr lang="en-US"/>
          </a:p>
        </p:txBody>
      </p:sp>
    </p:spTree>
    <p:extLst>
      <p:ext uri="{BB962C8B-B14F-4D97-AF65-F5344CB8AC3E}">
        <p14:creationId xmlns="" xmlns:p14="http://schemas.microsoft.com/office/powerpoint/2010/main" val="5447343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D91E234-9368-45F6-B642-11DC1DD283BD}" type="datetimeFigureOut">
              <a:rPr lang="en-US" smtClean="0"/>
              <a:pPr/>
              <a:t>8/13/2012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EC741A-1AAA-4E10-B858-305849B29FB1}" type="slidenum">
              <a:rPr lang="en-US" smtClean="0"/>
              <a:pPr/>
              <a:t>‹#›</a:t>
            </a:fld>
            <a:endParaRPr lang="en-US"/>
          </a:p>
        </p:txBody>
      </p:sp>
    </p:spTree>
    <p:extLst>
      <p:ext uri="{BB962C8B-B14F-4D97-AF65-F5344CB8AC3E}">
        <p14:creationId xmlns="" xmlns:p14="http://schemas.microsoft.com/office/powerpoint/2010/main" val="3328084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EC741A-1AAA-4E10-B858-305849B29FB1}"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9F88B47F-871D-4FC5-9A98-B26D11C7462D}" type="slidenum">
              <a:rPr lang="en-US" smtClean="0"/>
              <a:pPr/>
              <a:t>55</a:t>
            </a:fld>
            <a:endParaRPr lang="en-US" dirty="0" smtClean="0"/>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p>
            <a:fld id="{8EF87BE6-FD3F-4AEF-97A0-B04FBC4A6190}" type="slidenum">
              <a:rPr lang="en-US" smtClean="0"/>
              <a:pPr/>
              <a:t>56</a:t>
            </a:fld>
            <a:endParaRPr lang="en-US" dirty="0" smtClean="0"/>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12CF3AF8-5E0B-4FD0-A7B6-C67D3961D2B7}" type="slidenum">
              <a:rPr lang="en-US" smtClean="0"/>
              <a:pPr/>
              <a:t>58</a:t>
            </a:fld>
            <a:endParaRPr lang="en-US" dirty="0" smtClean="0"/>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92567000-1DBC-4AB8-95BA-01CB3524AFE5}" type="slidenum">
              <a:rPr lang="en-US" smtClean="0"/>
              <a:pPr/>
              <a:t>59</a:t>
            </a:fld>
            <a:endParaRPr lang="en-US" dirty="0" smtClean="0"/>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xfrm>
            <a:off x="914400" y="4343400"/>
            <a:ext cx="5029200" cy="4114800"/>
          </a:xfrm>
          <a:noFill/>
          <a:ln/>
        </p:spPr>
        <p:txBody>
          <a:bodyPr/>
          <a:lstStyle/>
          <a:p>
            <a:pPr eaLnBrk="1" hangingPunct="1"/>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6FE8836C-81BC-44D3-845C-5BA8A1AABB35}" type="slidenum">
              <a:rPr lang="en-US" smtClean="0"/>
              <a:pPr/>
              <a:t>61</a:t>
            </a:fld>
            <a:endParaRPr lang="en-US" dirty="0" smtClean="0"/>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xfrm>
            <a:off x="914400" y="4343400"/>
            <a:ext cx="5029200" cy="4114800"/>
          </a:xfrm>
          <a:noFill/>
          <a:ln/>
        </p:spPr>
        <p:txBody>
          <a:bodyPr/>
          <a:lstStyle/>
          <a:p>
            <a:pPr eaLnBrk="1" hangingPunct="1"/>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1F982F11-6744-43AD-AFBF-18D6BA049558}" type="slidenum">
              <a:rPr lang="en-US" smtClean="0"/>
              <a:pPr/>
              <a:t>62</a:t>
            </a:fld>
            <a:endParaRPr lang="en-US" dirty="0" smtClean="0"/>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xfrm>
            <a:off x="914400" y="4343400"/>
            <a:ext cx="5029200" cy="4114800"/>
          </a:xfrm>
          <a:noFill/>
          <a:ln/>
        </p:spPr>
        <p:txBody>
          <a:bodyPr/>
          <a:lstStyle/>
          <a:p>
            <a:pPr eaLnBrk="1" hangingPunct="1"/>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p>
            <a:fld id="{A509A0D5-DFAC-4AA3-B969-E028EA928796}" type="slidenum">
              <a:rPr lang="en-US" smtClean="0"/>
              <a:pPr/>
              <a:t>63</a:t>
            </a:fld>
            <a:endParaRPr lang="en-US" dirty="0" smtClean="0"/>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xfrm>
            <a:off x="914400" y="4343400"/>
            <a:ext cx="5029200" cy="4114800"/>
          </a:xfrm>
          <a:noFill/>
          <a:ln/>
        </p:spPr>
        <p:txBody>
          <a:bodyPr/>
          <a:lstStyle/>
          <a:p>
            <a:pPr eaLnBrk="1" hangingPunct="1"/>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F8BFC806-13FE-4A7A-9B63-C6CFD292B554}" type="slidenum">
              <a:rPr lang="en-US" smtClean="0"/>
              <a:pPr/>
              <a:t>64</a:t>
            </a:fld>
            <a:endParaRPr lang="en-US" dirty="0" smtClean="0"/>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xfrm>
            <a:off x="914400" y="4343400"/>
            <a:ext cx="5029200" cy="4114800"/>
          </a:xfrm>
          <a:noFill/>
          <a:ln/>
        </p:spPr>
        <p:txBody>
          <a:bodyPr/>
          <a:lstStyle/>
          <a:p>
            <a:pPr eaLnBrk="1" hangingPunct="1"/>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691F7270-1C5B-42DD-80C3-67E6F8FA1F5C}" type="slidenum">
              <a:rPr lang="en-US" smtClean="0"/>
              <a:pPr/>
              <a:t>66</a:t>
            </a:fld>
            <a:endParaRPr lang="en-US" smtClean="0"/>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1E2B20FE-D475-44FF-A579-B6DF957A9EAA}" type="slidenum">
              <a:rPr lang="en-US" smtClean="0"/>
              <a:pPr/>
              <a:t>67</a:t>
            </a:fld>
            <a:endParaRPr lang="en-US" smtClean="0"/>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EEED8A34-2902-48B4-B8B9-365C84C6AD94}" type="slidenum">
              <a:rPr lang="en-US" smtClean="0"/>
              <a:pPr/>
              <a:t>12</a:t>
            </a:fld>
            <a:endParaRPr lang="en-US" dirty="0" smtClean="0"/>
          </a:p>
        </p:txBody>
      </p:sp>
      <p:sp>
        <p:nvSpPr>
          <p:cNvPr id="15155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0" tIns="45715" rIns="91430" bIns="45715" anchor="b"/>
          <a:lstStyle/>
          <a:p>
            <a:pPr algn="r" eaLnBrk="1" hangingPunct="1"/>
            <a:fld id="{D1FF3707-7578-446D-8863-4390EEC42FC7}" type="slidenum">
              <a:rPr lang="en-US" sz="1200">
                <a:cs typeface="Times New Roman" pitchFamily="18" charset="0"/>
              </a:rPr>
              <a:pPr algn="r" eaLnBrk="1" hangingPunct="1"/>
              <a:t>12</a:t>
            </a:fld>
            <a:endParaRPr lang="en-US" sz="1200" dirty="0">
              <a:cs typeface="Times New Roman" pitchFamily="18" charset="0"/>
            </a:endParaRPr>
          </a:p>
        </p:txBody>
      </p:sp>
      <p:sp>
        <p:nvSpPr>
          <p:cNvPr id="151556" name="Rectangle 2"/>
          <p:cNvSpPr>
            <a:spLocks noGrp="1" noRot="1" noChangeAspect="1" noChangeArrowheads="1" noTextEdit="1"/>
          </p:cNvSpPr>
          <p:nvPr>
            <p:ph type="sldImg"/>
          </p:nvPr>
        </p:nvSpPr>
        <p:spPr>
          <a:ln/>
        </p:spPr>
      </p:sp>
      <p:sp>
        <p:nvSpPr>
          <p:cNvPr id="151557" name="Rectangle 3"/>
          <p:cNvSpPr>
            <a:spLocks noGrp="1" noChangeArrowheads="1"/>
          </p:cNvSpPr>
          <p:nvPr>
            <p:ph type="body" idx="1"/>
          </p:nvPr>
        </p:nvSpPr>
        <p:spPr>
          <a:xfrm>
            <a:off x="914400" y="4343400"/>
            <a:ext cx="5029200" cy="4114800"/>
          </a:xfrm>
          <a:noFill/>
          <a:ln/>
        </p:spPr>
        <p:txBody>
          <a:bodyPr lIns="91430" tIns="45715" rIns="91430" bIns="45715"/>
          <a:lstStyle/>
          <a:p>
            <a:pPr eaLnBrk="1" hangingPunct="1"/>
            <a:r>
              <a:rPr lang="en-US" dirty="0" smtClean="0"/>
              <a:t>1. Insert map regarding numbers served in outpatient or penetration rate of outpatient</a:t>
            </a:r>
          </a:p>
          <a:p>
            <a:pPr eaLnBrk="1" hangingPunct="1"/>
            <a:r>
              <a:rPr lang="en-US" dirty="0" smtClean="0"/>
              <a:t>2. Include counts for numbers served by outpatient</a:t>
            </a:r>
          </a:p>
          <a:p>
            <a:pPr eaLnBrk="1" hangingPunct="1"/>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fld id="{7072043D-366B-4B8F-BE37-951349217DBB}" type="slidenum">
              <a:rPr lang="en-US" smtClean="0"/>
              <a:pPr/>
              <a:t>68</a:t>
            </a:fld>
            <a:endParaRPr lang="en-US" smtClean="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8E7F14BB-8CD6-44AE-86C8-73C2E1F9D311}" type="slidenum">
              <a:rPr lang="en-US"/>
              <a:pPr/>
              <a:t>71</a:t>
            </a:fld>
            <a:endParaRPr lang="en-US"/>
          </a:p>
        </p:txBody>
      </p:sp>
      <p:sp>
        <p:nvSpPr>
          <p:cNvPr id="1331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0" tIns="45715" rIns="91430" bIns="45715" anchor="b"/>
          <a:lstStyle/>
          <a:p>
            <a:pPr algn="r" eaLnBrk="1" hangingPunct="1"/>
            <a:fld id="{FEBB335D-D0D0-480A-90A9-D7D631569A18}" type="slidenum">
              <a:rPr lang="en-US" sz="1200">
                <a:cs typeface="Times New Roman" pitchFamily="18" charset="0"/>
              </a:rPr>
              <a:pPr algn="r" eaLnBrk="1" hangingPunct="1"/>
              <a:t>71</a:t>
            </a:fld>
            <a:endParaRPr lang="en-US" sz="1200">
              <a:cs typeface="Times New Roman" pitchFamily="18" charset="0"/>
            </a:endParaRPr>
          </a:p>
        </p:txBody>
      </p:sp>
      <p:sp>
        <p:nvSpPr>
          <p:cNvPr id="13315" name="Rectangle 2"/>
          <p:cNvSpPr>
            <a:spLocks noRot="1" noChangeArrowheads="1" noTextEdit="1"/>
          </p:cNvSpPr>
          <p:nvPr>
            <p:ph type="sldImg"/>
          </p:nvPr>
        </p:nvSpPr>
        <p:spPr>
          <a:ln/>
        </p:spPr>
      </p:sp>
      <p:sp>
        <p:nvSpPr>
          <p:cNvPr id="13316" name="Rectangle 3"/>
          <p:cNvSpPr>
            <a:spLocks noGrp="1" noChangeArrowheads="1"/>
          </p:cNvSpPr>
          <p:nvPr>
            <p:ph type="body" idx="1"/>
          </p:nvPr>
        </p:nvSpPr>
        <p:spPr>
          <a:xfrm>
            <a:off x="914400" y="4343400"/>
            <a:ext cx="5029200" cy="4114800"/>
          </a:xfrm>
        </p:spPr>
        <p:txBody>
          <a:bodyPr lIns="91430" tIns="45715" rIns="91430" bIns="45715"/>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F654B609-8FB4-475A-8CED-F0EB4414D937}" type="slidenum">
              <a:rPr lang="en-US"/>
              <a:pPr/>
              <a:t>84</a:t>
            </a:fld>
            <a:endParaRPr lang="en-US"/>
          </a:p>
        </p:txBody>
      </p:sp>
      <p:sp>
        <p:nvSpPr>
          <p:cNvPr id="921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0" tIns="45715" rIns="91430" bIns="45715" anchor="b"/>
          <a:lstStyle/>
          <a:p>
            <a:pPr algn="r" eaLnBrk="1" hangingPunct="1"/>
            <a:fld id="{6321110F-BC3E-452D-90BA-B17254FB3438}" type="slidenum">
              <a:rPr lang="en-US" sz="1200">
                <a:latin typeface="Arial" charset="0"/>
                <a:cs typeface="Times New Roman" pitchFamily="18" charset="0"/>
              </a:rPr>
              <a:pPr algn="r" eaLnBrk="1" hangingPunct="1"/>
              <a:t>84</a:t>
            </a:fld>
            <a:endParaRPr lang="en-US" sz="1200">
              <a:latin typeface="Arial" charset="0"/>
              <a:cs typeface="Times New Roman" pitchFamily="18" charset="0"/>
            </a:endParaRPr>
          </a:p>
        </p:txBody>
      </p:sp>
      <p:sp>
        <p:nvSpPr>
          <p:cNvPr id="9219" name="Rectangle 2"/>
          <p:cNvSpPr>
            <a:spLocks noRot="1" noChangeArrowheads="1" noTextEdit="1"/>
          </p:cNvSpPr>
          <p:nvPr>
            <p:ph type="sldImg"/>
          </p:nvPr>
        </p:nvSpPr>
        <p:spPr>
          <a:ln/>
        </p:spPr>
      </p:sp>
      <p:sp>
        <p:nvSpPr>
          <p:cNvPr id="9220" name="Rectangle 3"/>
          <p:cNvSpPr>
            <a:spLocks noGrp="1" noChangeArrowheads="1"/>
          </p:cNvSpPr>
          <p:nvPr>
            <p:ph type="body" idx="1"/>
          </p:nvPr>
        </p:nvSpPr>
        <p:spPr/>
        <p:txBody>
          <a:bodyPr lIns="91430" tIns="45715" rIns="91430" bIns="45715"/>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EB54A3B-B384-4C1B-8C3C-7B6018AD4774}" type="slidenum">
              <a:rPr lang="en-US"/>
              <a:pPr/>
              <a:t>93</a:t>
            </a:fld>
            <a:endParaRPr lang="en-US"/>
          </a:p>
        </p:txBody>
      </p:sp>
      <p:sp>
        <p:nvSpPr>
          <p:cNvPr id="2457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0" tIns="45715" rIns="91430" bIns="45715" anchor="b"/>
          <a:lstStyle/>
          <a:p>
            <a:pPr algn="r" eaLnBrk="1" hangingPunct="1"/>
            <a:fld id="{29A7A0EF-704D-4AF3-B86D-C49941EBEE2D}" type="slidenum">
              <a:rPr lang="en-US" sz="1200">
                <a:latin typeface="Arial" charset="0"/>
                <a:cs typeface="Times New Roman" pitchFamily="18" charset="0"/>
              </a:rPr>
              <a:pPr algn="r" eaLnBrk="1" hangingPunct="1"/>
              <a:t>93</a:t>
            </a:fld>
            <a:endParaRPr lang="en-US" sz="1200">
              <a:latin typeface="Arial" charset="0"/>
              <a:cs typeface="Times New Roman" pitchFamily="18" charset="0"/>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p:txBody>
          <a:bodyPr lIns="91430" tIns="45715" rIns="91430" bIns="45715"/>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C64BAE5-6024-4703-AD3C-DFEC3F7F1DF6}" type="slidenum">
              <a:rPr lang="en-US"/>
              <a:pPr/>
              <a:t>94</a:t>
            </a:fld>
            <a:endParaRPr lang="en-US"/>
          </a:p>
        </p:txBody>
      </p:sp>
      <p:sp>
        <p:nvSpPr>
          <p:cNvPr id="2662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0" tIns="45715" rIns="91430" bIns="45715" anchor="b"/>
          <a:lstStyle/>
          <a:p>
            <a:pPr algn="r" eaLnBrk="1" hangingPunct="1"/>
            <a:fld id="{D30725C8-9ECE-4169-8E00-D7C02500B143}" type="slidenum">
              <a:rPr lang="en-US" sz="1200">
                <a:latin typeface="Arial" charset="0"/>
                <a:cs typeface="Times New Roman" pitchFamily="18" charset="0"/>
              </a:rPr>
              <a:pPr algn="r" eaLnBrk="1" hangingPunct="1"/>
              <a:t>94</a:t>
            </a:fld>
            <a:endParaRPr lang="en-US" sz="1200">
              <a:latin typeface="Arial" charset="0"/>
              <a:cs typeface="Times New Roman" pitchFamily="18" charset="0"/>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p:txBody>
          <a:bodyPr lIns="91430" tIns="45715" rIns="91430" bIns="45715"/>
          <a:lstStyle/>
          <a:p>
            <a:pPr eaLnBrk="1" hangingPunct="1"/>
            <a:r>
              <a:rPr lang="en-US"/>
              <a:t>How to Evaluate Where Your System Is In Transformation</a:t>
            </a:r>
          </a:p>
          <a:p>
            <a:pPr eaLnBrk="1" hangingPunct="1"/>
            <a:endParaRPr lang="en-US"/>
          </a:p>
          <a:p>
            <a:pPr eaLnBrk="1" hangingPunct="1"/>
            <a:r>
              <a:rPr lang="en-US"/>
              <a:t>What is Your Role in Your System at Home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p>
            <a:fld id="{4EFE53DD-0495-4456-B79B-8849B7C2BD82}" type="slidenum">
              <a:rPr lang="en-US" smtClean="0"/>
              <a:pPr/>
              <a:t>95</a:t>
            </a:fld>
            <a:endParaRPr lang="en-US" smtClean="0"/>
          </a:p>
        </p:txBody>
      </p:sp>
      <p:sp>
        <p:nvSpPr>
          <p:cNvPr id="19661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45A8BFEC-5FB3-4D20-A473-01AA8505B0B3}" type="slidenum">
              <a:rPr lang="en-US" sz="1200">
                <a:latin typeface="Arial" charset="0"/>
              </a:rPr>
              <a:pPr algn="r" eaLnBrk="1" hangingPunct="1"/>
              <a:t>95</a:t>
            </a:fld>
            <a:endParaRPr lang="en-US" sz="1200">
              <a:latin typeface="Arial" charset="0"/>
            </a:endParaRPr>
          </a:p>
        </p:txBody>
      </p:sp>
      <p:sp>
        <p:nvSpPr>
          <p:cNvPr id="196612" name="Rectangle 2"/>
          <p:cNvSpPr>
            <a:spLocks noRot="1" noChangeArrowheads="1" noTextEdit="1"/>
          </p:cNvSpPr>
          <p:nvPr>
            <p:ph type="sldImg"/>
          </p:nvPr>
        </p:nvSpPr>
        <p:spPr>
          <a:ln/>
        </p:spPr>
      </p:sp>
      <p:sp>
        <p:nvSpPr>
          <p:cNvPr id="196613" name="Rectangle 3"/>
          <p:cNvSpPr>
            <a:spLocks noGrp="1" noChangeArrowheads="1"/>
          </p:cNvSpPr>
          <p:nvPr>
            <p:ph type="body" idx="1"/>
          </p:nvPr>
        </p:nvSpPr>
        <p:spPr>
          <a:noFill/>
          <a:ln/>
        </p:spPr>
        <p:txBody>
          <a:bodyPr/>
          <a:lstStyle/>
          <a:p>
            <a:pPr eaLnBrk="1" hangingPunct="1"/>
            <a:r>
              <a:rPr lang="en-US" smtClean="0"/>
              <a:t>The Recovery Movement has helped a lot of people with behavioral health issues see that there is a possibility for a better life.  However, sometimes other people in recovery or even professionals may put pressure on a person to experience their recovery in a certain way. It’s important that while you have experienced recovery in your own life, how another person experiences that or what they want for their life may still be very different than what you have chosen in your life.  A good supportive peer specialist will help that person find what’s important to them rather than try to pressure them into being a certain way.  We all have a different path in recovery.  That is what makes it such an exciting and unique experience.</a:t>
            </a:r>
          </a:p>
          <a:p>
            <a:pPr eaLnBrk="1" hangingPunct="1"/>
            <a:endParaRPr lang="en-US" smtClean="0"/>
          </a:p>
          <a:p>
            <a:pPr eaLnBrk="1" hangingPunct="1"/>
            <a:r>
              <a:rPr lang="en-US" smtClean="0"/>
              <a:t>As administrators and people who are concerned with the quality of the services we are funding, we are very aware that some of the outcomes we can demand of providers can inadvertently put pressure on people in recovery to be a certain way.  So, we have to be really careful to listen to people in recovery and have them involved in developing what standards providers should be held to.  As a peer specialist, you also have an opportunity to encourage other people in recovery to step forward and be a part of that process either by sitting on advisory boards and filling out surveys that determine if services are meeting their needs.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17DF91D-419D-4832-B744-E69D14C58A21}" type="slidenum">
              <a:rPr lang="en-US"/>
              <a:pPr/>
              <a:t>108</a:t>
            </a:fld>
            <a:endParaRPr lang="en-US"/>
          </a:p>
        </p:txBody>
      </p:sp>
      <p:sp>
        <p:nvSpPr>
          <p:cNvPr id="3481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0" tIns="45715" rIns="91430" bIns="45715" anchor="b"/>
          <a:lstStyle/>
          <a:p>
            <a:pPr algn="r" eaLnBrk="1" hangingPunct="1"/>
            <a:fld id="{655A5CE6-C13A-4D8E-803B-29361346268F}" type="slidenum">
              <a:rPr lang="en-US" sz="1200">
                <a:latin typeface="Arial" charset="0"/>
                <a:cs typeface="Times New Roman" pitchFamily="18" charset="0"/>
              </a:rPr>
              <a:pPr algn="r" eaLnBrk="1" hangingPunct="1"/>
              <a:t>108</a:t>
            </a:fld>
            <a:endParaRPr lang="en-US" sz="1200">
              <a:latin typeface="Arial" charset="0"/>
              <a:cs typeface="Times New Roman" pitchFamily="18"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p:txBody>
          <a:bodyPr lIns="91430" tIns="45715" rIns="91430" bIns="45715"/>
          <a:lstStyle/>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3577B53-41CB-4428-B057-4C39441C5A25}" type="slidenum">
              <a:rPr lang="en-US"/>
              <a:pPr/>
              <a:t>112</a:t>
            </a:fld>
            <a:endParaRPr lang="en-US"/>
          </a:p>
        </p:txBody>
      </p:sp>
      <p:sp>
        <p:nvSpPr>
          <p:cNvPr id="2253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0" tIns="45715" rIns="91430" bIns="45715" anchor="b"/>
          <a:lstStyle/>
          <a:p>
            <a:pPr algn="r" eaLnBrk="1" hangingPunct="1"/>
            <a:fld id="{AFB04355-BCC8-406E-ACDE-C95EA10C5D4A}" type="slidenum">
              <a:rPr lang="en-US" sz="1200">
                <a:latin typeface="Arial" charset="0"/>
                <a:cs typeface="Times New Roman" pitchFamily="18" charset="0"/>
              </a:rPr>
              <a:pPr algn="r" eaLnBrk="1" hangingPunct="1"/>
              <a:t>112</a:t>
            </a:fld>
            <a:endParaRPr lang="en-US" sz="1200">
              <a:latin typeface="Arial" charset="0"/>
              <a:cs typeface="Times New Roman" pitchFamily="18" charset="0"/>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xfrm>
            <a:off x="914400" y="4343400"/>
            <a:ext cx="5029200" cy="4114800"/>
          </a:xfrm>
        </p:spPr>
        <p:txBody>
          <a:bodyPr lIns="91430" tIns="45715" rIns="91430" bIns="45715"/>
          <a:lstStyle/>
          <a:p>
            <a:pPr eaLnBrk="1" hangingPunct="1"/>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354867A-41B9-4019-9E3F-DEEFCB125547}" type="slidenum">
              <a:rPr lang="en-US"/>
              <a:pPr/>
              <a:t>120</a:t>
            </a:fld>
            <a:endParaRPr lang="en-US"/>
          </a:p>
        </p:txBody>
      </p:sp>
      <p:sp>
        <p:nvSpPr>
          <p:cNvPr id="2867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0" tIns="45715" rIns="91430" bIns="45715" anchor="b"/>
          <a:lstStyle/>
          <a:p>
            <a:pPr algn="r" eaLnBrk="1" hangingPunct="1"/>
            <a:fld id="{67F0CB87-6323-43CD-A2FC-F76DDB65183D}" type="slidenum">
              <a:rPr lang="en-US" sz="1200">
                <a:latin typeface="Arial" charset="0"/>
                <a:cs typeface="Times New Roman" pitchFamily="18" charset="0"/>
              </a:rPr>
              <a:pPr algn="r" eaLnBrk="1" hangingPunct="1"/>
              <a:t>120</a:t>
            </a:fld>
            <a:endParaRPr lang="en-US" sz="1200">
              <a:latin typeface="Arial" charset="0"/>
              <a:cs typeface="Times New Roman" pitchFamily="18" charset="0"/>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p:txBody>
          <a:bodyPr lIns="91430" tIns="45715" rIns="91430" bIns="45715"/>
          <a:lstStyle/>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A047139-B10E-4278-9E1E-38AC511D0668}" type="slidenum">
              <a:rPr lang="en-US"/>
              <a:pPr/>
              <a:t>121</a:t>
            </a:fld>
            <a:endParaRPr lang="en-US"/>
          </a:p>
        </p:txBody>
      </p:sp>
      <p:sp>
        <p:nvSpPr>
          <p:cNvPr id="3072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0" tIns="45715" rIns="91430" bIns="45715" anchor="b"/>
          <a:lstStyle/>
          <a:p>
            <a:pPr algn="r" eaLnBrk="1" hangingPunct="1"/>
            <a:fld id="{163BD3D3-B811-492C-BD6D-F42281820DFF}" type="slidenum">
              <a:rPr lang="en-US" sz="1200">
                <a:latin typeface="Arial" charset="0"/>
                <a:cs typeface="Times New Roman" pitchFamily="18" charset="0"/>
              </a:rPr>
              <a:pPr algn="r" eaLnBrk="1" hangingPunct="1"/>
              <a:t>121</a:t>
            </a:fld>
            <a:endParaRPr lang="en-US" sz="1200">
              <a:latin typeface="Arial" charset="0"/>
              <a:cs typeface="Times New Roman" pitchFamily="18" charset="0"/>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p:txBody>
          <a:bodyPr lIns="91430" tIns="45715" rIns="91430" bIns="45715"/>
          <a:lstStyle/>
          <a:p>
            <a:pPr eaLnBrk="1" hangingPunct="1"/>
            <a:r>
              <a:rPr lang="en-US"/>
              <a:t>See your activities and value beyond a discrete (while important) program.</a:t>
            </a:r>
          </a:p>
          <a:p>
            <a:pPr eaLnBrk="1" hangingPunct="1"/>
            <a:endParaRPr lang="en-US"/>
          </a:p>
          <a:p>
            <a:pPr eaLnBrk="1" hangingPunct="1"/>
            <a:r>
              <a:rPr lang="en-US"/>
              <a:t>Peer-Based service providers can and should make systems better because of their broader involvement.</a:t>
            </a:r>
          </a:p>
          <a:p>
            <a:pPr eaLnBrk="1" hangingPunct="1"/>
            <a:endParaRPr lang="en-US"/>
          </a:p>
          <a:p>
            <a:pPr eaLnBrk="1" hangingPunct="1"/>
            <a:r>
              <a:rPr lang="en-US"/>
              <a:t>We need you to help with the broader agenda of recovery, because discrete programs in the end will not be enough, nor will they be sustainable without a systemic approach</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36C50F6A-11B7-4118-AF16-8AAE663D4FAF}" type="slidenum">
              <a:rPr lang="en-US" smtClean="0"/>
              <a:pPr/>
              <a:t>13</a:t>
            </a:fld>
            <a:endParaRPr lang="en-US" dirty="0" smtClean="0"/>
          </a:p>
        </p:txBody>
      </p:sp>
      <p:sp>
        <p:nvSpPr>
          <p:cNvPr id="15257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0" tIns="45715" rIns="91430" bIns="45715" anchor="b"/>
          <a:lstStyle/>
          <a:p>
            <a:pPr algn="r" eaLnBrk="1" hangingPunct="1"/>
            <a:fld id="{3611B59F-5313-4A0B-B4CB-A4E9F9B4FD0C}" type="slidenum">
              <a:rPr lang="en-US" sz="1200">
                <a:cs typeface="Times New Roman" pitchFamily="18" charset="0"/>
              </a:rPr>
              <a:pPr algn="r" eaLnBrk="1" hangingPunct="1"/>
              <a:t>13</a:t>
            </a:fld>
            <a:endParaRPr lang="en-US" sz="1200" dirty="0">
              <a:cs typeface="Times New Roman" pitchFamily="18" charset="0"/>
            </a:endParaRPr>
          </a:p>
        </p:txBody>
      </p:sp>
      <p:sp>
        <p:nvSpPr>
          <p:cNvPr id="152580" name="Rectangle 2"/>
          <p:cNvSpPr>
            <a:spLocks noGrp="1" noRot="1" noChangeAspect="1" noChangeArrowheads="1" noTextEdit="1"/>
          </p:cNvSpPr>
          <p:nvPr>
            <p:ph type="sldImg"/>
          </p:nvPr>
        </p:nvSpPr>
        <p:spPr>
          <a:ln/>
        </p:spPr>
      </p:sp>
      <p:sp>
        <p:nvSpPr>
          <p:cNvPr id="152581" name="Rectangle 3"/>
          <p:cNvSpPr>
            <a:spLocks noGrp="1" noChangeArrowheads="1"/>
          </p:cNvSpPr>
          <p:nvPr>
            <p:ph type="body" idx="1"/>
          </p:nvPr>
        </p:nvSpPr>
        <p:spPr>
          <a:xfrm>
            <a:off x="914400" y="4343400"/>
            <a:ext cx="5029200" cy="4114800"/>
          </a:xfrm>
          <a:noFill/>
          <a:ln/>
        </p:spPr>
        <p:txBody>
          <a:bodyPr lIns="91430" tIns="45715" rIns="91430" bIns="45715"/>
          <a:lstStyle/>
          <a:p>
            <a:pPr eaLnBrk="1" hangingPunct="1"/>
            <a:endParaRPr 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81AC2B87-A867-4EF4-9A08-C0DF2798B5A5}" type="slidenum">
              <a:rPr lang="en-US" smtClean="0">
                <a:latin typeface="Arial" charset="0"/>
              </a:rPr>
              <a:pPr/>
              <a:t>122</a:t>
            </a:fld>
            <a:endParaRPr lang="en-US" smtClean="0">
              <a:latin typeface="Arial" charset="0"/>
            </a:endParaRPr>
          </a:p>
        </p:txBody>
      </p:sp>
      <p:sp>
        <p:nvSpPr>
          <p:cNvPr id="20787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r" eaLnBrk="1" hangingPunct="1"/>
            <a:fld id="{A2FAD343-4C81-4F9A-BFDD-2A3E8690D893}" type="slidenum">
              <a:rPr lang="en-US" sz="1200">
                <a:latin typeface="Arial" charset="0"/>
              </a:rPr>
              <a:pPr algn="r" eaLnBrk="1" hangingPunct="1"/>
              <a:t>122</a:t>
            </a:fld>
            <a:endParaRPr lang="en-US" sz="1200">
              <a:latin typeface="Arial" charset="0"/>
            </a:endParaRPr>
          </a:p>
        </p:txBody>
      </p:sp>
      <p:sp>
        <p:nvSpPr>
          <p:cNvPr id="207876" name="Rectangle 2"/>
          <p:cNvSpPr>
            <a:spLocks noGrp="1" noRot="1" noChangeAspect="1" noChangeArrowheads="1" noTextEdit="1"/>
          </p:cNvSpPr>
          <p:nvPr>
            <p:ph type="sldImg"/>
          </p:nvPr>
        </p:nvSpPr>
        <p:spPr>
          <a:ln/>
        </p:spPr>
      </p:sp>
      <p:sp>
        <p:nvSpPr>
          <p:cNvPr id="20787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8CE3CB57-3A1D-4716-9732-7D6CEBDD63D8}" type="slidenum">
              <a:rPr lang="en-US"/>
              <a:pPr/>
              <a:t>124</a:t>
            </a:fld>
            <a:endParaRPr lang="en-US"/>
          </a:p>
        </p:txBody>
      </p:sp>
      <p:sp>
        <p:nvSpPr>
          <p:cNvPr id="327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0" tIns="45715" rIns="91430" bIns="45715" anchor="b"/>
          <a:lstStyle/>
          <a:p>
            <a:pPr algn="r" eaLnBrk="1" hangingPunct="1"/>
            <a:fld id="{9B2FC990-1E6B-4409-862D-BEAA27BF0E15}" type="slidenum">
              <a:rPr lang="en-US" sz="1200">
                <a:latin typeface="Arial" charset="0"/>
                <a:cs typeface="Times New Roman" pitchFamily="18" charset="0"/>
              </a:rPr>
              <a:pPr algn="r" eaLnBrk="1" hangingPunct="1"/>
              <a:t>124</a:t>
            </a:fld>
            <a:endParaRPr lang="en-US" sz="1200">
              <a:latin typeface="Arial" charset="0"/>
              <a:cs typeface="Times New Roman" pitchFamily="18"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p:txBody>
          <a:bodyPr lIns="91430" tIns="45715" rIns="91430" bIns="45715"/>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5EB55F1-BAF0-4C25-B6B0-7B7D73C846D7}" type="slidenum">
              <a:rPr lang="en-US"/>
              <a:pPr/>
              <a:t>125</a:t>
            </a:fld>
            <a:endParaRPr lang="en-US"/>
          </a:p>
        </p:txBody>
      </p:sp>
      <p:sp>
        <p:nvSpPr>
          <p:cNvPr id="368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0" tIns="45715" rIns="91430" bIns="45715" anchor="b"/>
          <a:lstStyle/>
          <a:p>
            <a:pPr algn="r" eaLnBrk="1" hangingPunct="1"/>
            <a:fld id="{8F85CB62-B80B-4640-ADEE-FA7FC344BCE5}" type="slidenum">
              <a:rPr lang="en-US" sz="1200">
                <a:cs typeface="Times New Roman" pitchFamily="18" charset="0"/>
              </a:rPr>
              <a:pPr algn="r" eaLnBrk="1" hangingPunct="1"/>
              <a:t>125</a:t>
            </a:fld>
            <a:endParaRPr lang="en-US" sz="1200">
              <a:cs typeface="Times New Roman" pitchFamily="18"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xfrm>
            <a:off x="914400" y="4343400"/>
            <a:ext cx="5029200" cy="4114800"/>
          </a:xfrm>
        </p:spPr>
        <p:txBody>
          <a:bodyPr lIns="91430" tIns="45715" rIns="91430" bIns="45715"/>
          <a:lstStyle/>
          <a:p>
            <a:pPr eaLnBrk="1" hangingPunct="1"/>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7F6E61E-DFE9-4960-AC50-7BCA9EF28A48}" type="slidenum">
              <a:rPr lang="en-US"/>
              <a:pPr/>
              <a:t>127</a:t>
            </a:fld>
            <a:endParaRPr lang="en-US"/>
          </a:p>
        </p:txBody>
      </p:sp>
      <p:sp>
        <p:nvSpPr>
          <p:cNvPr id="3993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0" tIns="45715" rIns="91430" bIns="45715" anchor="b"/>
          <a:lstStyle/>
          <a:p>
            <a:pPr algn="r" eaLnBrk="1" hangingPunct="1"/>
            <a:fld id="{D80A413E-38C5-411C-9641-E80721C6FA65}" type="slidenum">
              <a:rPr lang="en-US" sz="1200">
                <a:latin typeface="Arial" charset="0"/>
                <a:cs typeface="Times New Roman" pitchFamily="18" charset="0"/>
              </a:rPr>
              <a:pPr algn="r" eaLnBrk="1" hangingPunct="1"/>
              <a:t>127</a:t>
            </a:fld>
            <a:endParaRPr lang="en-US" sz="1200">
              <a:latin typeface="Arial" charset="0"/>
              <a:cs typeface="Times New Roman" pitchFamily="18"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p:txBody>
          <a:bodyPr lIns="91430" tIns="45715" rIns="91430" bIns="45715"/>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6F56D30F-DD6C-47B3-8904-230DB2660534}" type="slidenum">
              <a:rPr lang="en-US" smtClean="0">
                <a:latin typeface="Arial" charset="0"/>
              </a:rPr>
              <a:pPr/>
              <a:t>131</a:t>
            </a:fld>
            <a:endParaRPr lang="en-US" smtClean="0">
              <a:latin typeface="Arial" charset="0"/>
            </a:endParaRPr>
          </a:p>
        </p:txBody>
      </p:sp>
      <p:sp>
        <p:nvSpPr>
          <p:cNvPr id="20582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r" eaLnBrk="1" hangingPunct="1"/>
            <a:fld id="{D9D72136-60B1-4163-A5BE-C37F1B16ED58}" type="slidenum">
              <a:rPr lang="en-US" sz="1200">
                <a:latin typeface="Arial" charset="0"/>
              </a:rPr>
              <a:pPr algn="r" eaLnBrk="1" hangingPunct="1"/>
              <a:t>131</a:t>
            </a:fld>
            <a:endParaRPr lang="en-US" sz="1200">
              <a:latin typeface="Arial" charset="0"/>
            </a:endParaRPr>
          </a:p>
        </p:txBody>
      </p:sp>
      <p:sp>
        <p:nvSpPr>
          <p:cNvPr id="205828" name="Rectangle 2"/>
          <p:cNvSpPr>
            <a:spLocks noGrp="1" noRot="1" noChangeAspect="1" noChangeArrowheads="1" noTextEdit="1"/>
          </p:cNvSpPr>
          <p:nvPr>
            <p:ph type="sldImg"/>
          </p:nvPr>
        </p:nvSpPr>
        <p:spPr>
          <a:ln/>
        </p:spPr>
      </p:sp>
      <p:sp>
        <p:nvSpPr>
          <p:cNvPr id="20582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mtClean="0"/>
              <a:t>I would like to leave you with this final thought.  I like this quote from Jimmy Carter (read quote).  We are in the business of helping people grow in their recovery.  What we do is important.  Let us do it to the fullest of our abilities.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0BA06BA0-444D-4403-85D7-707DCCD746CC}" type="slidenum">
              <a:rPr lang="en-US" smtClean="0"/>
              <a:pPr/>
              <a:t>14</a:t>
            </a:fld>
            <a:endParaRPr lang="en-US" dirty="0" smtClean="0"/>
          </a:p>
        </p:txBody>
      </p:sp>
      <p:sp>
        <p:nvSpPr>
          <p:cNvPr id="15360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0" tIns="45715" rIns="91430" bIns="45715" anchor="b"/>
          <a:lstStyle/>
          <a:p>
            <a:pPr algn="r" eaLnBrk="1" hangingPunct="1"/>
            <a:fld id="{EA18BB9B-93BE-43D4-9EAE-A59EA5C5F334}" type="slidenum">
              <a:rPr lang="en-US" sz="1200">
                <a:cs typeface="Times New Roman" pitchFamily="18" charset="0"/>
              </a:rPr>
              <a:pPr algn="r" eaLnBrk="1" hangingPunct="1"/>
              <a:t>14</a:t>
            </a:fld>
            <a:endParaRPr lang="en-US" sz="1200" dirty="0">
              <a:cs typeface="Times New Roman" pitchFamily="18" charset="0"/>
            </a:endParaRPr>
          </a:p>
        </p:txBody>
      </p:sp>
      <p:sp>
        <p:nvSpPr>
          <p:cNvPr id="153604" name="Rectangle 2"/>
          <p:cNvSpPr>
            <a:spLocks noGrp="1" noRot="1" noChangeAspect="1" noChangeArrowheads="1" noTextEdit="1"/>
          </p:cNvSpPr>
          <p:nvPr>
            <p:ph type="sldImg"/>
          </p:nvPr>
        </p:nvSpPr>
        <p:spPr>
          <a:ln/>
        </p:spPr>
      </p:sp>
      <p:sp>
        <p:nvSpPr>
          <p:cNvPr id="153605" name="Rectangle 3"/>
          <p:cNvSpPr>
            <a:spLocks noGrp="1" noChangeArrowheads="1"/>
          </p:cNvSpPr>
          <p:nvPr>
            <p:ph type="body" idx="1"/>
          </p:nvPr>
        </p:nvSpPr>
        <p:spPr>
          <a:xfrm>
            <a:off x="914400" y="4343400"/>
            <a:ext cx="5029200" cy="4114800"/>
          </a:xfrm>
          <a:noFill/>
          <a:ln/>
        </p:spPr>
        <p:txBody>
          <a:bodyPr lIns="91430" tIns="45715" rIns="91430" bIns="45715"/>
          <a:lstStyle/>
          <a:p>
            <a:pPr eaLnBrk="1" hangingPunct="1"/>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004BF408-9F30-4CD4-B1DF-BFABE9DAB335}" type="slidenum">
              <a:rPr lang="en-US"/>
              <a:pPr/>
              <a:t>19</a:t>
            </a:fld>
            <a:endParaRPr lang="en-US"/>
          </a:p>
        </p:txBody>
      </p:sp>
      <p:sp>
        <p:nvSpPr>
          <p:cNvPr id="299010" name="Rectangle 2"/>
          <p:cNvSpPr>
            <a:spLocks noGrp="1" noRot="1" noChangeAspect="1" noChangeArrowheads="1" noTextEdit="1"/>
          </p:cNvSpPr>
          <p:nvPr>
            <p:ph type="sldImg"/>
          </p:nvPr>
        </p:nvSpPr>
        <p:spPr>
          <a:ln/>
        </p:spPr>
      </p:sp>
      <p:sp>
        <p:nvSpPr>
          <p:cNvPr id="299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F9321949-09EC-4C19-9701-869480FC0B6B}" type="slidenum">
              <a:rPr lang="en-US"/>
              <a:pPr/>
              <a:t>34</a:t>
            </a:fld>
            <a:endParaRPr lang="en-US"/>
          </a:p>
        </p:txBody>
      </p:sp>
      <p:sp>
        <p:nvSpPr>
          <p:cNvPr id="2150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0" tIns="45715" rIns="91430" bIns="45715" anchor="b"/>
          <a:lstStyle/>
          <a:p>
            <a:pPr algn="r" eaLnBrk="1" hangingPunct="1"/>
            <a:fld id="{4139C198-50C4-4E76-A66D-937B59DCAE0E}" type="slidenum">
              <a:rPr lang="en-US" sz="1200">
                <a:cs typeface="Times New Roman" pitchFamily="18" charset="0"/>
              </a:rPr>
              <a:pPr algn="r" eaLnBrk="1" hangingPunct="1"/>
              <a:t>34</a:t>
            </a:fld>
            <a:endParaRPr lang="en-US" sz="1200">
              <a:cs typeface="Times New Roman" pitchFamily="18"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xfrm>
            <a:off x="914400" y="4343400"/>
            <a:ext cx="5029200" cy="4114800"/>
          </a:xfrm>
        </p:spPr>
        <p:txBody>
          <a:bodyPr lIns="91430" tIns="45715" rIns="91430" bIns="45715"/>
          <a:lstStyle/>
          <a:p>
            <a:pPr eaLnBrk="1" hangingPunct="1"/>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Just like the line in the road to guide how you drive we identified</a:t>
            </a:r>
            <a:r>
              <a:rPr lang="en-US" baseline="0" dirty="0" smtClean="0"/>
              <a:t> guides in creating recovery oriented systems, New Freedom Commission, SAMHSA, and……</a:t>
            </a:r>
            <a:endParaRPr lang="en-US" dirty="0"/>
          </a:p>
        </p:txBody>
      </p:sp>
      <p:sp>
        <p:nvSpPr>
          <p:cNvPr id="4" name="Slide Number Placeholder 3"/>
          <p:cNvSpPr>
            <a:spLocks noGrp="1"/>
          </p:cNvSpPr>
          <p:nvPr>
            <p:ph type="sldNum" sz="quarter" idx="10"/>
          </p:nvPr>
        </p:nvSpPr>
        <p:spPr/>
        <p:txBody>
          <a:bodyPr/>
          <a:lstStyle/>
          <a:p>
            <a:fld id="{A0EC741A-1AAA-4E10-B858-305849B29FB1}" type="slidenum">
              <a:rPr lang="en-US" smtClean="0"/>
              <a:pPr/>
              <a:t>36</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fld id="{B1DFD904-2212-4E00-8583-64F896F3C5CB}" type="slidenum">
              <a:rPr lang="en-US" smtClean="0"/>
              <a:pPr/>
              <a:t>39</a:t>
            </a:fld>
            <a:endParaRPr lang="en-US" smtClean="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fld id="{6E45C1B6-8A67-4D95-A6F3-E1CBF98BB9A8}" type="slidenum">
              <a:rPr lang="en-US" smtClean="0"/>
              <a:pPr/>
              <a:t>40</a:t>
            </a:fld>
            <a:endParaRPr lang="en-US" smtClean="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microsoft.com/office/2007/relationships/media" Target="../media/media2.wmv"/><Relationship Id="rId2" Type="http://schemas.openxmlformats.org/officeDocument/2006/relationships/slideMaster" Target="../slideMasters/slideMaster2.xml"/><Relationship Id="rId1" Type="http://schemas.openxmlformats.org/officeDocument/2006/relationships/video" Target="../media/media2.wmv"/><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857250"/>
            <a:ext cx="9144000" cy="5143500"/>
          </a:xfrm>
          <a:prstGeom prst="rect">
            <a:avLst/>
          </a:prstGeom>
        </p:spPr>
      </p:pic>
      <p:sp>
        <p:nvSpPr>
          <p:cNvPr id="9" name="Rectangle 8"/>
          <p:cNvSpPr/>
          <p:nvPr userDrawn="1"/>
        </p:nvSpPr>
        <p:spPr>
          <a:xfrm>
            <a:off x="0" y="3581400"/>
            <a:ext cx="9144000" cy="3276600"/>
          </a:xfrm>
          <a:prstGeom prst="rect">
            <a:avLst/>
          </a:prstGeom>
          <a:gradFill>
            <a:gsLst>
              <a:gs pos="0">
                <a:schemeClr val="tx1">
                  <a:alpha val="0"/>
                </a:schemeClr>
              </a:gs>
              <a:gs pos="50000">
                <a:schemeClr val="tx1"/>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914400" y="3787775"/>
            <a:ext cx="7772400" cy="1470025"/>
          </a:xfrm>
        </p:spPr>
        <p:txBody>
          <a:bodyPr anchor="b">
            <a:normAutofit/>
          </a:bodyPr>
          <a:lstStyle>
            <a:lvl1pPr algn="l">
              <a:defRPr sz="3600"/>
            </a:lvl1pPr>
          </a:lstStyle>
          <a:p>
            <a:r>
              <a:rPr lang="en-US" dirty="0" smtClean="0"/>
              <a:t>Click to edit Master title style</a:t>
            </a:r>
            <a:endParaRPr lang="en-US" dirty="0"/>
          </a:p>
        </p:txBody>
      </p:sp>
      <p:sp>
        <p:nvSpPr>
          <p:cNvPr id="3" name="Subtitle 2"/>
          <p:cNvSpPr>
            <a:spLocks noGrp="1"/>
          </p:cNvSpPr>
          <p:nvPr>
            <p:ph type="subTitle" idx="1"/>
          </p:nvPr>
        </p:nvSpPr>
        <p:spPr>
          <a:xfrm>
            <a:off x="914400" y="5121440"/>
            <a:ext cx="6400800" cy="1752600"/>
          </a:xfrm>
        </p:spPr>
        <p:txBody>
          <a:bodyPr>
            <a:normAutofit/>
          </a:bodyPr>
          <a:lstStyle>
            <a:lvl1pPr marL="0" indent="0" algn="l">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26BC4EB2-026B-4898-A266-89EF54434912}" type="datetime1">
              <a:rPr lang="en-US" smtClean="0"/>
              <a:pPr/>
              <a:t>8/13/2012</a:t>
            </a:fld>
            <a:endParaRPr lang="en-US"/>
          </a:p>
        </p:txBody>
      </p:sp>
      <p:sp>
        <p:nvSpPr>
          <p:cNvPr id="5" name="Footer Placeholder 4"/>
          <p:cNvSpPr>
            <a:spLocks noGrp="1"/>
          </p:cNvSpPr>
          <p:nvPr>
            <p:ph type="ftr" sz="quarter" idx="11"/>
          </p:nvPr>
        </p:nvSpPr>
        <p:spPr/>
        <p:txBody>
          <a:bodyPr/>
          <a:lstStyle/>
          <a:p>
            <a:r>
              <a:rPr lang="en-US" smtClean="0"/>
              <a:t>DBHIDS - OAS</a:t>
            </a:r>
            <a:endParaRPr lang="en-US"/>
          </a:p>
        </p:txBody>
      </p:sp>
      <p:sp>
        <p:nvSpPr>
          <p:cNvPr id="6" name="Slide Number Placeholder 5"/>
          <p:cNvSpPr>
            <a:spLocks noGrp="1"/>
          </p:cNvSpPr>
          <p:nvPr>
            <p:ph type="sldNum" sz="quarter" idx="12"/>
          </p:nvPr>
        </p:nvSpPr>
        <p:spPr/>
        <p:txBody>
          <a:bodyPr/>
          <a:lstStyle/>
          <a:p>
            <a:fld id="{974C6331-6B6B-4E5F-8AD6-C2A95B77CB71}" type="slidenum">
              <a:rPr lang="en-US" smtClean="0"/>
              <a:pPr/>
              <a:t>‹#›</a:t>
            </a:fld>
            <a:endParaRPr lang="en-US"/>
          </a:p>
        </p:txBody>
      </p:sp>
      <p:sp>
        <p:nvSpPr>
          <p:cNvPr id="10" name="Rectangle 9"/>
          <p:cNvSpPr/>
          <p:nvPr userDrawn="1"/>
        </p:nvSpPr>
        <p:spPr>
          <a:xfrm>
            <a:off x="0" y="-61686"/>
            <a:ext cx="9144000" cy="1509486"/>
          </a:xfrm>
          <a:prstGeom prst="rect">
            <a:avLst/>
          </a:prstGeom>
          <a:gradFill>
            <a:gsLst>
              <a:gs pos="64000">
                <a:srgbClr val="3C699A"/>
              </a:gs>
              <a:gs pos="0">
                <a:srgbClr val="3C699A"/>
              </a:gs>
              <a:gs pos="100000">
                <a:srgbClr val="3C699A">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185552735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9D6811-5F63-455E-8FBB-FA98F681315B}" type="datetime1">
              <a:rPr lang="en-US" smtClean="0"/>
              <a:pPr/>
              <a:t>8/13/2012</a:t>
            </a:fld>
            <a:endParaRPr lang="en-US"/>
          </a:p>
        </p:txBody>
      </p:sp>
      <p:sp>
        <p:nvSpPr>
          <p:cNvPr id="5" name="Footer Placeholder 4"/>
          <p:cNvSpPr>
            <a:spLocks noGrp="1"/>
          </p:cNvSpPr>
          <p:nvPr>
            <p:ph type="ftr" sz="quarter" idx="11"/>
          </p:nvPr>
        </p:nvSpPr>
        <p:spPr/>
        <p:txBody>
          <a:bodyPr/>
          <a:lstStyle/>
          <a:p>
            <a:r>
              <a:rPr lang="en-US" smtClean="0"/>
              <a:t>DBHIDS - OAS</a:t>
            </a:r>
            <a:endParaRPr lang="en-US"/>
          </a:p>
        </p:txBody>
      </p:sp>
      <p:sp>
        <p:nvSpPr>
          <p:cNvPr id="6" name="Slide Number Placeholder 5"/>
          <p:cNvSpPr>
            <a:spLocks noGrp="1"/>
          </p:cNvSpPr>
          <p:nvPr>
            <p:ph type="sldNum" sz="quarter" idx="12"/>
          </p:nvPr>
        </p:nvSpPr>
        <p:spPr/>
        <p:txBody>
          <a:bodyPr/>
          <a:lstStyle/>
          <a:p>
            <a:fld id="{974C6331-6B6B-4E5F-8AD6-C2A95B77CB71}" type="slidenum">
              <a:rPr lang="en-US" smtClean="0"/>
              <a:pPr/>
              <a:t>‹#›</a:t>
            </a:fld>
            <a:endParaRPr lang="en-US"/>
          </a:p>
        </p:txBody>
      </p:sp>
    </p:spTree>
    <p:extLst>
      <p:ext uri="{BB962C8B-B14F-4D97-AF65-F5344CB8AC3E}">
        <p14:creationId xmlns="" xmlns:p14="http://schemas.microsoft.com/office/powerpoint/2010/main" val="300733578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057400" y="274638"/>
            <a:ext cx="4419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2E8DDB-57A8-4FEA-A56A-0DC9E8243595}" type="datetime1">
              <a:rPr lang="en-US" smtClean="0"/>
              <a:pPr/>
              <a:t>8/13/2012</a:t>
            </a:fld>
            <a:endParaRPr lang="en-US"/>
          </a:p>
        </p:txBody>
      </p:sp>
      <p:sp>
        <p:nvSpPr>
          <p:cNvPr id="5" name="Footer Placeholder 4"/>
          <p:cNvSpPr>
            <a:spLocks noGrp="1"/>
          </p:cNvSpPr>
          <p:nvPr>
            <p:ph type="ftr" sz="quarter" idx="11"/>
          </p:nvPr>
        </p:nvSpPr>
        <p:spPr/>
        <p:txBody>
          <a:bodyPr/>
          <a:lstStyle/>
          <a:p>
            <a:r>
              <a:rPr lang="en-US" smtClean="0"/>
              <a:t>DBHIDS - OAS</a:t>
            </a:r>
            <a:endParaRPr lang="en-US"/>
          </a:p>
        </p:txBody>
      </p:sp>
      <p:sp>
        <p:nvSpPr>
          <p:cNvPr id="6" name="Slide Number Placeholder 5"/>
          <p:cNvSpPr>
            <a:spLocks noGrp="1"/>
          </p:cNvSpPr>
          <p:nvPr>
            <p:ph type="sldNum" sz="quarter" idx="12"/>
          </p:nvPr>
        </p:nvSpPr>
        <p:spPr/>
        <p:txBody>
          <a:bodyPr/>
          <a:lstStyle/>
          <a:p>
            <a:fld id="{974C6331-6B6B-4E5F-8AD6-C2A95B77CB71}" type="slidenum">
              <a:rPr lang="en-US" smtClean="0"/>
              <a:pPr/>
              <a:t>‹#›</a:t>
            </a:fld>
            <a:endParaRPr lang="en-US"/>
          </a:p>
        </p:txBody>
      </p:sp>
    </p:spTree>
    <p:extLst>
      <p:ext uri="{BB962C8B-B14F-4D97-AF65-F5344CB8AC3E}">
        <p14:creationId xmlns="" xmlns:p14="http://schemas.microsoft.com/office/powerpoint/2010/main" val="11825364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DBHIDS - OAS</a:t>
            </a:r>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3581400" y="3686175"/>
            <a:ext cx="5098143" cy="838200"/>
          </a:xfrm>
        </p:spPr>
        <p:txBody>
          <a:bodyPr>
            <a:normAutofit/>
          </a:bodyPr>
          <a:lstStyle>
            <a:lvl1pPr marL="57150" indent="0">
              <a:buFontTx/>
              <a:buNone/>
              <a:defRPr sz="1800" baseline="0"/>
            </a:lvl1pPr>
          </a:lstStyle>
          <a:p>
            <a:pPr lvl="0"/>
            <a:r>
              <a:rPr lang="en-US" dirty="0" smtClean="0"/>
              <a:t>Click to edit Master text styles</a:t>
            </a:r>
          </a:p>
        </p:txBody>
      </p:sp>
      <p:sp>
        <p:nvSpPr>
          <p:cNvPr id="12" name="Text Placeholder 8"/>
          <p:cNvSpPr>
            <a:spLocks noGrp="1"/>
          </p:cNvSpPr>
          <p:nvPr>
            <p:ph type="body" sz="quarter" idx="16"/>
          </p:nvPr>
        </p:nvSpPr>
        <p:spPr>
          <a:xfrm>
            <a:off x="3581400" y="2084175"/>
            <a:ext cx="5098143" cy="838200"/>
          </a:xfrm>
        </p:spPr>
        <p:txBody>
          <a:bodyPr>
            <a:normAutofit/>
          </a:bodyPr>
          <a:lstStyle>
            <a:lvl1pPr marL="57150" indent="0">
              <a:buFontTx/>
              <a:buNone/>
              <a:defRPr sz="1800" baseline="0"/>
            </a:lvl1pPr>
          </a:lstStyle>
          <a:p>
            <a:pPr lvl="0"/>
            <a:r>
              <a:rPr lang="en-US" dirty="0" smtClean="0"/>
              <a:t>Click to edit Master text styles</a:t>
            </a:r>
          </a:p>
        </p:txBody>
      </p:sp>
      <p:sp>
        <p:nvSpPr>
          <p:cNvPr id="14" name="Text Placeholder 8"/>
          <p:cNvSpPr>
            <a:spLocks noGrp="1"/>
          </p:cNvSpPr>
          <p:nvPr>
            <p:ph type="body" sz="quarter" idx="17"/>
          </p:nvPr>
        </p:nvSpPr>
        <p:spPr>
          <a:xfrm>
            <a:off x="3581400" y="2885175"/>
            <a:ext cx="5098143" cy="838200"/>
          </a:xfrm>
        </p:spPr>
        <p:txBody>
          <a:bodyPr>
            <a:normAutofit/>
          </a:bodyPr>
          <a:lstStyle>
            <a:lvl1pPr marL="57150" indent="0">
              <a:buFontTx/>
              <a:buNone/>
              <a:defRPr sz="1800" baseline="0"/>
            </a:lvl1pPr>
          </a:lstStyle>
          <a:p>
            <a:pPr lvl="0"/>
            <a:r>
              <a:rPr lang="en-US" dirty="0" smtClean="0"/>
              <a:t>Click to edit Master text styles</a:t>
            </a:r>
          </a:p>
        </p:txBody>
      </p:sp>
      <p:sp>
        <p:nvSpPr>
          <p:cNvPr id="15" name="Text Placeholder 8"/>
          <p:cNvSpPr>
            <a:spLocks noGrp="1"/>
          </p:cNvSpPr>
          <p:nvPr>
            <p:ph type="body" sz="quarter" idx="18"/>
          </p:nvPr>
        </p:nvSpPr>
        <p:spPr>
          <a:xfrm>
            <a:off x="3581400" y="4487175"/>
            <a:ext cx="5098143" cy="838200"/>
          </a:xfrm>
        </p:spPr>
        <p:txBody>
          <a:bodyPr>
            <a:normAutofit/>
          </a:bodyPr>
          <a:lstStyle>
            <a:lvl1pPr marL="57150" indent="0">
              <a:buFontTx/>
              <a:buNone/>
              <a:defRPr sz="1800" baseline="0"/>
            </a:lvl1pPr>
          </a:lstStyle>
          <a:p>
            <a:pPr lvl="0"/>
            <a:r>
              <a:rPr lang="en-US" dirty="0" smtClean="0"/>
              <a:t>Click to edit Master text styles</a:t>
            </a:r>
          </a:p>
        </p:txBody>
      </p:sp>
      <p:sp>
        <p:nvSpPr>
          <p:cNvPr id="13" name="Text Placeholder 10"/>
          <p:cNvSpPr>
            <a:spLocks noGrp="1"/>
          </p:cNvSpPr>
          <p:nvPr>
            <p:ph type="body" sz="quarter" idx="13"/>
          </p:nvPr>
        </p:nvSpPr>
        <p:spPr>
          <a:xfrm>
            <a:off x="3581400" y="1524000"/>
            <a:ext cx="5098143" cy="457200"/>
          </a:xfrm>
        </p:spPr>
        <p:txBody>
          <a:bodyPr>
            <a:normAutofit/>
          </a:bodyPr>
          <a:lstStyle>
            <a:lvl1pPr algn="l">
              <a:buFontTx/>
              <a:buNone/>
              <a:defRPr sz="2400" b="1"/>
            </a:lvl1pPr>
          </a:lstStyle>
          <a:p>
            <a:pPr lvl="0"/>
            <a:r>
              <a:rPr lang="en-US" dirty="0" smtClean="0"/>
              <a:t>Click to edit Master text styles</a:t>
            </a:r>
          </a:p>
        </p:txBody>
      </p:sp>
      <p:sp>
        <p:nvSpPr>
          <p:cNvPr id="10" name="Title 1"/>
          <p:cNvSpPr>
            <a:spLocks noGrp="1"/>
          </p:cNvSpPr>
          <p:nvPr>
            <p:ph type="title"/>
          </p:nvPr>
        </p:nvSpPr>
        <p:spPr>
          <a:xfrm>
            <a:off x="2133600" y="274638"/>
            <a:ext cx="6553200" cy="1143000"/>
          </a:xfrm>
        </p:spPr>
        <p:txBody>
          <a:bodyPr/>
          <a:lstStyle/>
          <a:p>
            <a:r>
              <a:rPr lang="en-US" smtClean="0"/>
              <a:t>Click to edit Master title style</a:t>
            </a:r>
            <a:endParaRPr lang="en-US"/>
          </a:p>
        </p:txBody>
      </p:sp>
    </p:spTree>
    <p:extLst>
      <p:ext uri="{BB962C8B-B14F-4D97-AF65-F5344CB8AC3E}">
        <p14:creationId xmlns="" xmlns:p14="http://schemas.microsoft.com/office/powerpoint/2010/main" val="171808004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33600" y="1600200"/>
            <a:ext cx="3352800" cy="4495800"/>
          </a:xfrm>
        </p:spPr>
        <p:txBody>
          <a:bodyPr>
            <a:normAutofit/>
          </a:bodyPr>
          <a:lstStyle>
            <a:lvl1pPr marL="0" indent="0" algn="l" defTabSz="914400" rtl="0" eaLnBrk="1" latinLnBrk="0" hangingPunct="1">
              <a:spcBef>
                <a:spcPct val="20000"/>
              </a:spcBef>
              <a:buFontTx/>
              <a:buNone/>
              <a:defRPr lang="en-US" sz="1600" b="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lvl1pPr>
            <a:lvl2pPr marL="0" indent="0" algn="l" defTabSz="914400" rtl="0" eaLnBrk="1" latinLnBrk="0" hangingPunct="1">
              <a:spcBef>
                <a:spcPct val="20000"/>
              </a:spcBef>
              <a:buFontTx/>
              <a:buNone/>
              <a:defRPr lang="en-US" sz="1600" b="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lvl2pPr>
            <a:lvl3pPr marL="0" indent="0" algn="l" defTabSz="914400" rtl="0" eaLnBrk="1" latinLnBrk="0" hangingPunct="1">
              <a:spcBef>
                <a:spcPct val="20000"/>
              </a:spcBef>
              <a:buFontTx/>
              <a:buNone/>
              <a:defRPr lang="en-US" sz="1600" b="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lvl3pPr>
            <a:lvl4pPr marL="0" indent="0" algn="l" defTabSz="914400" rtl="0" eaLnBrk="1" latinLnBrk="0" hangingPunct="1">
              <a:spcBef>
                <a:spcPct val="20000"/>
              </a:spcBef>
              <a:buFontTx/>
              <a:buNone/>
              <a:defRPr lang="en-US" sz="1600" b="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lvl4pPr>
            <a:lvl5pPr marL="0" indent="0" algn="l" defTabSz="914400" rtl="0" eaLnBrk="1" latinLnBrk="0" hangingPunct="1">
              <a:spcBef>
                <a:spcPct val="20000"/>
              </a:spcBef>
              <a:buFontTx/>
              <a:buNone/>
              <a:defRPr lang="en-US" sz="1600" b="0" kern="1200" dirty="0">
                <a:ln w="6350">
                  <a:noFill/>
                </a:ln>
                <a:solidFill>
                  <a:schemeClr val="bg1"/>
                </a:solidFill>
                <a:effectLst>
                  <a:outerShdw blurRad="50800" dist="38100" dir="2700000" algn="tl" rotWithShape="0">
                    <a:prstClr val="black">
                      <a:alpha val="40000"/>
                    </a:prstClr>
                  </a:outerShdw>
                </a:effectLst>
                <a:latin typeface="+mn-lt"/>
                <a:ea typeface="+mn-ea"/>
                <a:cs typeface="+mn-cs"/>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562600" y="1600200"/>
            <a:ext cx="3124200" cy="4495800"/>
          </a:xfrm>
        </p:spPr>
        <p:txBody>
          <a:bodyPr>
            <a:normAutofit/>
          </a:bodyPr>
          <a:lstStyle>
            <a:lvl1pPr marL="0" indent="0" algn="l" defTabSz="914400" rtl="0" eaLnBrk="1" latinLnBrk="0" hangingPunct="1">
              <a:spcBef>
                <a:spcPct val="20000"/>
              </a:spcBef>
              <a:buFontTx/>
              <a:buNone/>
              <a:defRPr lang="en-US" sz="1600" b="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lvl1pPr>
            <a:lvl2pPr marL="0" indent="0" algn="l" defTabSz="914400" rtl="0" eaLnBrk="1" latinLnBrk="0" hangingPunct="1">
              <a:spcBef>
                <a:spcPct val="20000"/>
              </a:spcBef>
              <a:buFontTx/>
              <a:buNone/>
              <a:defRPr lang="en-US" sz="1600" b="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lvl2pPr>
            <a:lvl3pPr marL="0" indent="0" algn="l" defTabSz="914400" rtl="0" eaLnBrk="1" latinLnBrk="0" hangingPunct="1">
              <a:spcBef>
                <a:spcPct val="20000"/>
              </a:spcBef>
              <a:buFontTx/>
              <a:buNone/>
              <a:defRPr lang="en-US" sz="1600" b="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lvl3pPr>
            <a:lvl4pPr marL="0" indent="0" algn="l" defTabSz="914400" rtl="0" eaLnBrk="1" latinLnBrk="0" hangingPunct="1">
              <a:spcBef>
                <a:spcPct val="20000"/>
              </a:spcBef>
              <a:buFontTx/>
              <a:buNone/>
              <a:defRPr lang="en-US" sz="1600" b="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lvl4pPr>
            <a:lvl5pPr marL="0" indent="0" algn="l" defTabSz="914400" rtl="0" eaLnBrk="1" latinLnBrk="0" hangingPunct="1">
              <a:spcBef>
                <a:spcPct val="20000"/>
              </a:spcBef>
              <a:buFontTx/>
              <a:buNone/>
              <a:defRPr lang="en-US" sz="1600" b="0" kern="1200" dirty="0">
                <a:ln w="6350">
                  <a:noFill/>
                </a:ln>
                <a:solidFill>
                  <a:schemeClr val="bg1"/>
                </a:solidFill>
                <a:effectLst>
                  <a:outerShdw blurRad="50800" dist="38100" dir="2700000" algn="tl" rotWithShape="0">
                    <a:prstClr val="black">
                      <a:alpha val="40000"/>
                    </a:prstClr>
                  </a:outerShdw>
                </a:effectLst>
                <a:latin typeface="+mn-lt"/>
                <a:ea typeface="+mn-ea"/>
                <a:cs typeface="+mn-cs"/>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8"/>
          <p:cNvSpPr>
            <a:spLocks noGrp="1"/>
          </p:cNvSpPr>
          <p:nvPr>
            <p:ph type="sldNum" sz="quarter" idx="14"/>
          </p:nvPr>
        </p:nvSpPr>
        <p:spPr/>
        <p:txBody>
          <a:bodyPr/>
          <a:lstStyle/>
          <a:p>
            <a:fld id="{81582BD6-FC20-4557-852B-8433F8572D30}" type="slidenum">
              <a:rPr lang="en-US" smtClean="0"/>
              <a:pPr/>
              <a:t>‹#›</a:t>
            </a:fld>
            <a:endParaRPr lang="en-US" dirty="0"/>
          </a:p>
        </p:txBody>
      </p:sp>
      <p:sp>
        <p:nvSpPr>
          <p:cNvPr id="10" name="Footer Placeholder 9"/>
          <p:cNvSpPr>
            <a:spLocks noGrp="1"/>
          </p:cNvSpPr>
          <p:nvPr>
            <p:ph type="ftr" sz="quarter" idx="15"/>
          </p:nvPr>
        </p:nvSpPr>
        <p:spPr/>
        <p:txBody>
          <a:bodyPr/>
          <a:lstStyle/>
          <a:p>
            <a:r>
              <a:rPr lang="en-US" smtClean="0"/>
              <a:t>DBHIDS - OAS</a:t>
            </a:r>
            <a:endParaRPr lang="en-US" dirty="0"/>
          </a:p>
        </p:txBody>
      </p:sp>
      <p:sp>
        <p:nvSpPr>
          <p:cNvPr id="8" name="Title 1"/>
          <p:cNvSpPr>
            <a:spLocks noGrp="1"/>
          </p:cNvSpPr>
          <p:nvPr>
            <p:ph type="title"/>
          </p:nvPr>
        </p:nvSpPr>
        <p:spPr>
          <a:xfrm>
            <a:off x="2133600" y="274638"/>
            <a:ext cx="6553200" cy="1143000"/>
          </a:xfrm>
        </p:spPr>
        <p:txBody>
          <a:bodyPr/>
          <a:lstStyle/>
          <a:p>
            <a:r>
              <a:rPr lang="en-US" smtClean="0"/>
              <a:t>Click to edit Master title style</a:t>
            </a:r>
            <a:endParaRPr lang="en-US"/>
          </a:p>
        </p:txBody>
      </p:sp>
    </p:spTree>
    <p:extLst>
      <p:ext uri="{BB962C8B-B14F-4D97-AF65-F5344CB8AC3E}">
        <p14:creationId xmlns="" xmlns:p14="http://schemas.microsoft.com/office/powerpoint/2010/main" val="385275802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DBHIDS - OAS</a:t>
            </a:r>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4419600" y="1447801"/>
            <a:ext cx="4343400" cy="1676400"/>
          </a:xfrm>
        </p:spPr>
        <p:txBody>
          <a:bodyPr lIns="274320" tIns="0" rIns="182880" anchor="ctr">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4419600" y="3124201"/>
            <a:ext cx="4343400" cy="1676400"/>
          </a:xfrm>
        </p:spPr>
        <p:txBody>
          <a:bodyPr lIns="274320" tIns="0" rIns="182880" anchor="ctr">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4419600" y="4800601"/>
            <a:ext cx="4343400" cy="1600200"/>
          </a:xfrm>
        </p:spPr>
        <p:txBody>
          <a:bodyPr lIns="274320" tIns="0" rIns="182880" anchor="ctr">
            <a:normAutofit/>
          </a:bodyPr>
          <a:lstStyle>
            <a:lvl1pPr>
              <a:lnSpc>
                <a:spcPts val="2000"/>
              </a:lnSpc>
              <a:defRPr lang="en-US" sz="1800" kern="1200" dirty="0" smtClean="0">
                <a:solidFill>
                  <a:schemeClr val="bg1"/>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0" lvl="0" indent="0" algn="l" defTabSz="914400" rtl="0" eaLnBrk="1" latinLnBrk="0" hangingPunct="1">
              <a:lnSpc>
                <a:spcPts val="2000"/>
              </a:lnSpc>
              <a:spcBef>
                <a:spcPct val="20000"/>
              </a:spcBef>
              <a:buFontTx/>
              <a:buNone/>
            </a:pPr>
            <a:r>
              <a:rPr lang="en-US" dirty="0" smtClean="0"/>
              <a:t>Click to edit Master text styles</a:t>
            </a:r>
          </a:p>
        </p:txBody>
      </p:sp>
      <p:sp>
        <p:nvSpPr>
          <p:cNvPr id="15" name="Content Placeholder 2"/>
          <p:cNvSpPr>
            <a:spLocks noGrp="1"/>
          </p:cNvSpPr>
          <p:nvPr>
            <p:ph sz="half" idx="15"/>
          </p:nvPr>
        </p:nvSpPr>
        <p:spPr>
          <a:xfrm>
            <a:off x="2133600" y="1447800"/>
            <a:ext cx="2209800" cy="1676401"/>
          </a:xfrm>
        </p:spPr>
        <p:txBody>
          <a:bodyPr>
            <a:noAutofit/>
          </a:bodyPr>
          <a:lstStyle>
            <a:lvl1pPr algn="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2133600" y="3124200"/>
            <a:ext cx="2209800" cy="1676401"/>
          </a:xfrm>
        </p:spPr>
        <p:txBody>
          <a:bodyPr>
            <a:normAutofit/>
          </a:bodyPr>
          <a:lstStyle>
            <a:lvl1pPr algn="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4" name="Content Placeholder 3"/>
          <p:cNvSpPr>
            <a:spLocks noGrp="1"/>
          </p:cNvSpPr>
          <p:nvPr>
            <p:ph sz="half" idx="17"/>
          </p:nvPr>
        </p:nvSpPr>
        <p:spPr>
          <a:xfrm>
            <a:off x="2133600" y="4800601"/>
            <a:ext cx="2209800" cy="1600200"/>
          </a:xfrm>
        </p:spPr>
        <p:txBody>
          <a:bodyPr>
            <a:normAutofit/>
          </a:bodyPr>
          <a:lstStyle>
            <a:lvl1pPr algn="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3" name="Title 1"/>
          <p:cNvSpPr>
            <a:spLocks noGrp="1"/>
          </p:cNvSpPr>
          <p:nvPr>
            <p:ph type="title"/>
          </p:nvPr>
        </p:nvSpPr>
        <p:spPr>
          <a:xfrm>
            <a:off x="2133600" y="274638"/>
            <a:ext cx="6553200" cy="1143000"/>
          </a:xfrm>
        </p:spPr>
        <p:txBody>
          <a:bodyPr/>
          <a:lstStyle/>
          <a:p>
            <a:r>
              <a:rPr lang="en-US" smtClean="0"/>
              <a:t>Click to edit Master title style</a:t>
            </a:r>
            <a:endParaRPr lang="en-US"/>
          </a:p>
        </p:txBody>
      </p:sp>
    </p:spTree>
    <p:extLst>
      <p:ext uri="{BB962C8B-B14F-4D97-AF65-F5344CB8AC3E}">
        <p14:creationId xmlns="" xmlns:p14="http://schemas.microsoft.com/office/powerpoint/2010/main" val="398314976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DBHIDS - OAS</a:t>
            </a:r>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6" name="Content Placeholder 3"/>
          <p:cNvSpPr>
            <a:spLocks noGrp="1"/>
          </p:cNvSpPr>
          <p:nvPr>
            <p:ph sz="half" idx="2"/>
          </p:nvPr>
        </p:nvSpPr>
        <p:spPr>
          <a:xfrm>
            <a:off x="5562601" y="3805238"/>
            <a:ext cx="3051628" cy="2366962"/>
          </a:xfrm>
        </p:spPr>
        <p:txBody>
          <a:bodyPr>
            <a:normAutofit/>
          </a:bodyPr>
          <a:lstStyle>
            <a:lvl1pPr marL="0" indent="0" algn="l">
              <a:buFontTx/>
              <a:buNone/>
              <a:defRPr sz="1600" b="1">
                <a:solidFill>
                  <a:schemeClr val="bg1"/>
                </a:solidFill>
              </a:defRPr>
            </a:lvl1pPr>
            <a:lvl2pPr marL="0" indent="0" algn="l">
              <a:buFontTx/>
              <a:buNone/>
              <a:defRPr sz="1600">
                <a:solidFill>
                  <a:schemeClr val="bg1"/>
                </a:solidFill>
              </a:defRPr>
            </a:lvl2pPr>
            <a:lvl3pPr marL="0" indent="0" algn="l">
              <a:buFontTx/>
              <a:buNone/>
              <a:defRPr sz="1600">
                <a:solidFill>
                  <a:schemeClr val="bg1"/>
                </a:solidFill>
              </a:defRPr>
            </a:lvl3pPr>
            <a:lvl4pPr marL="0" indent="0" algn="l">
              <a:buFontTx/>
              <a:buNone/>
              <a:defRPr sz="1600">
                <a:solidFill>
                  <a:schemeClr val="bg1"/>
                </a:solidFill>
              </a:defRPr>
            </a:lvl4pPr>
            <a:lvl5pPr marL="0" indent="0" algn="l">
              <a:buFontTx/>
              <a:buNone/>
              <a:defRPr sz="16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Level 2</a:t>
            </a:r>
          </a:p>
          <a:p>
            <a:pPr lvl="2"/>
            <a:r>
              <a:rPr lang="en-US" dirty="0" smtClean="0"/>
              <a:t>Level 3</a:t>
            </a:r>
          </a:p>
          <a:p>
            <a:pPr lvl="3"/>
            <a:r>
              <a:rPr lang="en-US" dirty="0" smtClean="0"/>
              <a:t>Level 4</a:t>
            </a:r>
          </a:p>
          <a:p>
            <a:pPr lvl="4"/>
            <a:r>
              <a:rPr lang="en-US" dirty="0" smtClean="0"/>
              <a:t>Level 5</a:t>
            </a:r>
            <a:endParaRPr lang="en-US" dirty="0"/>
          </a:p>
        </p:txBody>
      </p:sp>
      <p:sp>
        <p:nvSpPr>
          <p:cNvPr id="9" name="Content Placeholder 2"/>
          <p:cNvSpPr>
            <a:spLocks noGrp="1"/>
          </p:cNvSpPr>
          <p:nvPr>
            <p:ph sz="half" idx="14"/>
          </p:nvPr>
        </p:nvSpPr>
        <p:spPr>
          <a:xfrm>
            <a:off x="5537628" y="1447800"/>
            <a:ext cx="3116556" cy="2352675"/>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3" name="Content Placeholder 3"/>
          <p:cNvSpPr>
            <a:spLocks noGrp="1"/>
          </p:cNvSpPr>
          <p:nvPr>
            <p:ph sz="half" idx="15"/>
          </p:nvPr>
        </p:nvSpPr>
        <p:spPr>
          <a:xfrm>
            <a:off x="2190112" y="3810000"/>
            <a:ext cx="3051628" cy="2362200"/>
          </a:xfrm>
        </p:spPr>
        <p:txBody>
          <a:bodyPr>
            <a:normAutofit/>
          </a:bodyPr>
          <a:lstStyle>
            <a:lvl1pPr marL="0" indent="0" algn="l">
              <a:buFontTx/>
              <a:buNone/>
              <a:defRPr sz="1600" b="1">
                <a:solidFill>
                  <a:schemeClr val="bg1"/>
                </a:solidFill>
              </a:defRPr>
            </a:lvl1pPr>
            <a:lvl2pPr marL="0" indent="0" algn="l">
              <a:buFontTx/>
              <a:buNone/>
              <a:defRPr sz="1600">
                <a:solidFill>
                  <a:schemeClr val="bg1"/>
                </a:solidFill>
              </a:defRPr>
            </a:lvl2pPr>
            <a:lvl3pPr marL="0" indent="0" algn="l">
              <a:buFontTx/>
              <a:buNone/>
              <a:defRPr sz="1600">
                <a:solidFill>
                  <a:schemeClr val="bg1"/>
                </a:solidFill>
              </a:defRPr>
            </a:lvl3pPr>
            <a:lvl4pPr marL="0" indent="0" algn="l">
              <a:buFontTx/>
              <a:buNone/>
              <a:defRPr sz="1600">
                <a:solidFill>
                  <a:schemeClr val="bg1"/>
                </a:solidFill>
              </a:defRPr>
            </a:lvl4pPr>
            <a:lvl5pPr marL="0" indent="0" algn="l">
              <a:buFontTx/>
              <a:buNone/>
              <a:defRPr sz="16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Level 2</a:t>
            </a:r>
          </a:p>
          <a:p>
            <a:pPr lvl="2"/>
            <a:r>
              <a:rPr lang="en-US" dirty="0" smtClean="0"/>
              <a:t>Level 3</a:t>
            </a:r>
          </a:p>
          <a:p>
            <a:pPr lvl="3"/>
            <a:r>
              <a:rPr lang="en-US" dirty="0" smtClean="0"/>
              <a:t>Level 4</a:t>
            </a:r>
          </a:p>
          <a:p>
            <a:pPr lvl="4"/>
            <a:r>
              <a:rPr lang="en-US" dirty="0" smtClean="0"/>
              <a:t>Level 5</a:t>
            </a:r>
            <a:endParaRPr lang="en-US" dirty="0"/>
          </a:p>
        </p:txBody>
      </p:sp>
      <p:sp>
        <p:nvSpPr>
          <p:cNvPr id="14" name="Content Placeholder 2"/>
          <p:cNvSpPr>
            <a:spLocks noGrp="1"/>
          </p:cNvSpPr>
          <p:nvPr>
            <p:ph sz="half" idx="16"/>
          </p:nvPr>
        </p:nvSpPr>
        <p:spPr>
          <a:xfrm>
            <a:off x="2168768" y="1440543"/>
            <a:ext cx="3116556" cy="2352675"/>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0" name="Title 1"/>
          <p:cNvSpPr>
            <a:spLocks noGrp="1"/>
          </p:cNvSpPr>
          <p:nvPr>
            <p:ph type="title"/>
          </p:nvPr>
        </p:nvSpPr>
        <p:spPr>
          <a:xfrm>
            <a:off x="2133600" y="274638"/>
            <a:ext cx="6553200" cy="1143000"/>
          </a:xfrm>
        </p:spPr>
        <p:txBody>
          <a:bodyPr/>
          <a:lstStyle/>
          <a:p>
            <a:r>
              <a:rPr lang="en-US" smtClean="0"/>
              <a:t>Click to edit Master title style</a:t>
            </a:r>
            <a:endParaRPr lang="en-US"/>
          </a:p>
        </p:txBody>
      </p:sp>
    </p:spTree>
    <p:extLst>
      <p:ext uri="{BB962C8B-B14F-4D97-AF65-F5344CB8AC3E}">
        <p14:creationId xmlns="" xmlns:p14="http://schemas.microsoft.com/office/powerpoint/2010/main" val="112140545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estions contact">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343400" y="1676400"/>
            <a:ext cx="3048000" cy="3505200"/>
          </a:xfrm>
        </p:spPr>
        <p:txBody>
          <a:bodyPr/>
          <a:lstStyle>
            <a:lvl1pPr marL="0" indent="0" algn="ctr">
              <a:lnSpc>
                <a:spcPts val="1600"/>
              </a:lnSpc>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r>
              <a:rPr lang="en-US" smtClean="0"/>
              <a:t>DBHIDS - OAS</a:t>
            </a:r>
            <a:endParaRPr lang="en-US" dirty="0"/>
          </a:p>
        </p:txBody>
      </p:sp>
      <p:sp>
        <p:nvSpPr>
          <p:cNvPr id="7" name="Title 1"/>
          <p:cNvSpPr>
            <a:spLocks noGrp="1"/>
          </p:cNvSpPr>
          <p:nvPr>
            <p:ph type="title"/>
          </p:nvPr>
        </p:nvSpPr>
        <p:spPr>
          <a:xfrm>
            <a:off x="2133600" y="274638"/>
            <a:ext cx="6553200" cy="1143000"/>
          </a:xfrm>
        </p:spPr>
        <p:txBody>
          <a:bodyPr/>
          <a:lstStyle/>
          <a:p>
            <a:r>
              <a:rPr lang="en-US" smtClean="0"/>
              <a:t>Click to edit Master title style</a:t>
            </a:r>
            <a:endParaRPr lang="en-US"/>
          </a:p>
        </p:txBody>
      </p:sp>
    </p:spTree>
    <p:extLst>
      <p:ext uri="{BB962C8B-B14F-4D97-AF65-F5344CB8AC3E}">
        <p14:creationId xmlns="" xmlns:p14="http://schemas.microsoft.com/office/powerpoint/2010/main" val="260867110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1600200"/>
            <a:ext cx="8763000" cy="990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52400" y="2590800"/>
            <a:ext cx="43053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590800"/>
            <a:ext cx="43053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834E53-2098-43E1-9055-F78804A68281}" type="slidenum">
              <a:rPr lang="en-US"/>
              <a:pPr>
                <a:defRPr/>
              </a:pPr>
              <a:t>‹#›</a:t>
            </a:fld>
            <a:endParaRPr lang="en-US"/>
          </a:p>
        </p:txBody>
      </p:sp>
    </p:spTree>
    <p:extLst>
      <p:ext uri="{BB962C8B-B14F-4D97-AF65-F5344CB8AC3E}">
        <p14:creationId xmlns="" xmlns:p14="http://schemas.microsoft.com/office/powerpoint/2010/main" val="15122819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373672AC-C20F-44DD-8EDB-A177C47DF831}"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DBHIDS - Ofc. of Addiction Svcs.</a:t>
            </a:r>
          </a:p>
        </p:txBody>
      </p:sp>
      <p:sp>
        <p:nvSpPr>
          <p:cNvPr id="6" name="Rectangle 6"/>
          <p:cNvSpPr>
            <a:spLocks noGrp="1" noChangeArrowheads="1"/>
          </p:cNvSpPr>
          <p:nvPr>
            <p:ph type="sldNum" sz="quarter" idx="12"/>
          </p:nvPr>
        </p:nvSpPr>
        <p:spPr>
          <a:ln/>
        </p:spPr>
        <p:txBody>
          <a:bodyPr/>
          <a:lstStyle>
            <a:lvl1pPr>
              <a:defRPr/>
            </a:lvl1pPr>
          </a:lstStyle>
          <a:p>
            <a:pPr>
              <a:defRPr/>
            </a:pPr>
            <a:fld id="{64332B9F-1287-4963-937D-7FD05016BC7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C9BC26-B217-4A09-A03B-EA8D352E9EDA}" type="datetime1">
              <a:rPr lang="en-US" smtClean="0"/>
              <a:pPr/>
              <a:t>8/13/2012</a:t>
            </a:fld>
            <a:endParaRPr lang="en-US"/>
          </a:p>
        </p:txBody>
      </p:sp>
      <p:sp>
        <p:nvSpPr>
          <p:cNvPr id="5" name="Footer Placeholder 4"/>
          <p:cNvSpPr>
            <a:spLocks noGrp="1"/>
          </p:cNvSpPr>
          <p:nvPr>
            <p:ph type="ftr" sz="quarter" idx="11"/>
          </p:nvPr>
        </p:nvSpPr>
        <p:spPr/>
        <p:txBody>
          <a:bodyPr/>
          <a:lstStyle/>
          <a:p>
            <a:r>
              <a:rPr lang="en-US" smtClean="0"/>
              <a:t>DBHIDS - OAS</a:t>
            </a:r>
            <a:endParaRPr lang="en-US"/>
          </a:p>
        </p:txBody>
      </p:sp>
      <p:sp>
        <p:nvSpPr>
          <p:cNvPr id="6" name="Slide Number Placeholder 5"/>
          <p:cNvSpPr>
            <a:spLocks noGrp="1"/>
          </p:cNvSpPr>
          <p:nvPr>
            <p:ph type="sldNum" sz="quarter" idx="12"/>
          </p:nvPr>
        </p:nvSpPr>
        <p:spPr/>
        <p:txBody>
          <a:bodyPr/>
          <a:lstStyle/>
          <a:p>
            <a:fld id="{974C6331-6B6B-4E5F-8AD6-C2A95B77CB71}" type="slidenum">
              <a:rPr lang="en-US" smtClean="0"/>
              <a:pPr/>
              <a:t>‹#›</a:t>
            </a:fld>
            <a:endParaRPr lang="en-US"/>
          </a:p>
        </p:txBody>
      </p:sp>
    </p:spTree>
    <p:extLst>
      <p:ext uri="{BB962C8B-B14F-4D97-AF65-F5344CB8AC3E}">
        <p14:creationId xmlns="" xmlns:p14="http://schemas.microsoft.com/office/powerpoint/2010/main" val="217693826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7F46848-4FB6-401A-A897-FC1F7927F7D8}" type="datetime1">
              <a:rPr lang="en-US" smtClean="0"/>
              <a:pPr/>
              <a:t>8/13/2012</a:t>
            </a:fld>
            <a:endParaRPr lang="en-US"/>
          </a:p>
        </p:txBody>
      </p:sp>
      <p:sp>
        <p:nvSpPr>
          <p:cNvPr id="5" name="Footer Placeholder 4"/>
          <p:cNvSpPr>
            <a:spLocks noGrp="1"/>
          </p:cNvSpPr>
          <p:nvPr>
            <p:ph type="ftr" sz="quarter" idx="11"/>
          </p:nvPr>
        </p:nvSpPr>
        <p:spPr/>
        <p:txBody>
          <a:bodyPr/>
          <a:lstStyle/>
          <a:p>
            <a:r>
              <a:rPr lang="en-US" smtClean="0"/>
              <a:t>DBHIDS - OAS</a:t>
            </a:r>
            <a:endParaRPr lang="en-US"/>
          </a:p>
        </p:txBody>
      </p:sp>
      <p:sp>
        <p:nvSpPr>
          <p:cNvPr id="6" name="Slide Number Placeholder 5"/>
          <p:cNvSpPr>
            <a:spLocks noGrp="1"/>
          </p:cNvSpPr>
          <p:nvPr>
            <p:ph type="sldNum" sz="quarter" idx="12"/>
          </p:nvPr>
        </p:nvSpPr>
        <p:spPr/>
        <p:txBody>
          <a:bodyPr/>
          <a:lstStyle/>
          <a:p>
            <a:fld id="{974C6331-6B6B-4E5F-8AD6-C2A95B77CB71}" type="slidenum">
              <a:rPr lang="en-US" smtClean="0"/>
              <a:pPr/>
              <a:t>‹#›</a:t>
            </a:fld>
            <a:endParaRPr lang="en-US"/>
          </a:p>
        </p:txBody>
      </p:sp>
      <p:sp>
        <p:nvSpPr>
          <p:cNvPr id="7" name="Rectangle 6"/>
          <p:cNvSpPr/>
          <p:nvPr userDrawn="1"/>
        </p:nvSpPr>
        <p:spPr>
          <a:xfrm>
            <a:off x="0" y="3581400"/>
            <a:ext cx="9144000" cy="3276600"/>
          </a:xfrm>
          <a:prstGeom prst="rect">
            <a:avLst/>
          </a:prstGeom>
          <a:gradFill>
            <a:gsLst>
              <a:gs pos="0">
                <a:schemeClr val="tx1">
                  <a:alpha val="0"/>
                </a:schemeClr>
              </a:gs>
              <a:gs pos="50000">
                <a:schemeClr val="tx1"/>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61686"/>
            <a:ext cx="9144000" cy="1509486"/>
          </a:xfrm>
          <a:prstGeom prst="rect">
            <a:avLst/>
          </a:prstGeom>
          <a:gradFill>
            <a:gsLst>
              <a:gs pos="64000">
                <a:srgbClr val="3C699A"/>
              </a:gs>
              <a:gs pos="0">
                <a:srgbClr val="3C699A"/>
              </a:gs>
              <a:gs pos="100000">
                <a:srgbClr val="3C699A">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7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50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9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C6C0A8-BC8B-419B-9EDC-286149DDF8DF}" type="datetime1">
              <a:rPr lang="en-US" smtClean="0"/>
              <a:pPr/>
              <a:t>8/13/2012</a:t>
            </a:fld>
            <a:endParaRPr lang="en-US"/>
          </a:p>
        </p:txBody>
      </p:sp>
      <p:sp>
        <p:nvSpPr>
          <p:cNvPr id="5" name="Footer Placeholder 4"/>
          <p:cNvSpPr>
            <a:spLocks noGrp="1"/>
          </p:cNvSpPr>
          <p:nvPr>
            <p:ph type="ftr" sz="quarter" idx="11"/>
          </p:nvPr>
        </p:nvSpPr>
        <p:spPr/>
        <p:txBody>
          <a:bodyPr/>
          <a:lstStyle/>
          <a:p>
            <a:r>
              <a:rPr lang="en-US" smtClean="0"/>
              <a:t>DBHIDS - OAS</a:t>
            </a:r>
            <a:endParaRPr lang="en-US"/>
          </a:p>
        </p:txBody>
      </p:sp>
      <p:sp>
        <p:nvSpPr>
          <p:cNvPr id="6" name="Slide Number Placeholder 5"/>
          <p:cNvSpPr>
            <a:spLocks noGrp="1"/>
          </p:cNvSpPr>
          <p:nvPr>
            <p:ph type="sldNum" sz="quarter" idx="12"/>
          </p:nvPr>
        </p:nvSpPr>
        <p:spPr/>
        <p:txBody>
          <a:bodyPr/>
          <a:lstStyle/>
          <a:p>
            <a:fld id="{974C6331-6B6B-4E5F-8AD6-C2A95B77CB71}" type="slidenum">
              <a:rPr lang="en-US" smtClean="0"/>
              <a:pPr/>
              <a:t>‹#›</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400"/>
                                        <p:tgtEl>
                                          <p:spTgt spid="2"/>
                                        </p:tgtEl>
                                      </p:cBhvr>
                                    </p:animEffect>
                                  </p:childTnLst>
                                </p:cTn>
                              </p:par>
                              <p:par>
                                <p:cTn id="8" presetID="10" presetClass="entr" presetSubtype="0" fill="hold" grpId="0" nodeType="withEffect">
                                  <p:stCondLst>
                                    <p:cond delay="42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CF7D3DF-9F98-4FD1-AE8A-609E913578FF}" type="datetime1">
              <a:rPr lang="en-US" smtClean="0"/>
              <a:pPr/>
              <a:t>8/13/2012</a:t>
            </a:fld>
            <a:endParaRPr lang="en-US"/>
          </a:p>
        </p:txBody>
      </p:sp>
      <p:sp>
        <p:nvSpPr>
          <p:cNvPr id="5" name="Footer Placeholder 4"/>
          <p:cNvSpPr>
            <a:spLocks noGrp="1"/>
          </p:cNvSpPr>
          <p:nvPr>
            <p:ph type="ftr" sz="quarter" idx="11"/>
          </p:nvPr>
        </p:nvSpPr>
        <p:spPr/>
        <p:txBody>
          <a:bodyPr/>
          <a:lstStyle/>
          <a:p>
            <a:r>
              <a:rPr lang="en-US" smtClean="0"/>
              <a:t>DBHIDS - OAS</a:t>
            </a:r>
            <a:endParaRPr lang="en-US"/>
          </a:p>
        </p:txBody>
      </p:sp>
      <p:sp>
        <p:nvSpPr>
          <p:cNvPr id="6" name="Slide Number Placeholder 5"/>
          <p:cNvSpPr>
            <a:spLocks noGrp="1"/>
          </p:cNvSpPr>
          <p:nvPr>
            <p:ph type="sldNum" sz="quarter" idx="12"/>
          </p:nvPr>
        </p:nvSpPr>
        <p:spPr/>
        <p:txBody>
          <a:bodyPr/>
          <a:lstStyle/>
          <a:p>
            <a:fld id="{974C6331-6B6B-4E5F-8AD6-C2A95B77CB71}" type="slidenum">
              <a:rPr lang="en-US" smtClean="0"/>
              <a:pPr/>
              <a:t>‹#›</a:t>
            </a:fld>
            <a:endParaRPr lang="en-US"/>
          </a:p>
        </p:txBody>
      </p:sp>
      <p:pic>
        <p:nvPicPr>
          <p:cNvPr id="7" name="building_a_city_h264.mov">
            <a:hlinkClick r:id="" action="ppaction://media"/>
          </p:cNvPr>
          <p:cNvPicPr>
            <a:picLocks noChangeAspect="1"/>
          </p:cNvPicPr>
          <p:nvPr userDrawn="1">
            <a:videoFile r:link="rId1"/>
            <p:extLst>
              <p:ext uri="{DAA4B4D4-6D71-4841-9C94-3DE7FCFB9230}">
                <p14:media xmlns="" xmlns:p14="http://schemas.microsoft.com/office/powerpoint/2010/main" r:embed="rId3"/>
              </p:ext>
            </p:extLst>
          </p:nvPr>
        </p:nvPicPr>
        <p:blipFill>
          <a:blip r:embed="rId4" cstate="print"/>
          <a:stretch>
            <a:fillRect/>
          </a:stretch>
        </p:blipFill>
        <p:spPr>
          <a:xfrm>
            <a:off x="0" y="838200"/>
            <a:ext cx="9144000" cy="5143500"/>
          </a:xfrm>
          <a:prstGeom prst="rect">
            <a:avLst/>
          </a:prstGeom>
        </p:spPr>
      </p:pic>
      <p:sp>
        <p:nvSpPr>
          <p:cNvPr id="8" name="Rectangle 7"/>
          <p:cNvSpPr/>
          <p:nvPr userDrawn="1"/>
        </p:nvSpPr>
        <p:spPr>
          <a:xfrm>
            <a:off x="0" y="3581400"/>
            <a:ext cx="9144000" cy="3276600"/>
          </a:xfrm>
          <a:prstGeom prst="rect">
            <a:avLst/>
          </a:prstGeom>
          <a:gradFill>
            <a:gsLst>
              <a:gs pos="0">
                <a:schemeClr val="tx1">
                  <a:alpha val="0"/>
                </a:schemeClr>
              </a:gs>
              <a:gs pos="50000">
                <a:schemeClr val="tx1"/>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61686"/>
            <a:ext cx="9144000" cy="1509486"/>
          </a:xfrm>
          <a:prstGeom prst="rect">
            <a:avLst/>
          </a:prstGeom>
          <a:gradFill>
            <a:gsLst>
              <a:gs pos="64000">
                <a:srgbClr val="3C699A"/>
              </a:gs>
              <a:gs pos="0">
                <a:srgbClr val="3C699A"/>
              </a:gs>
              <a:gs pos="100000">
                <a:srgbClr val="3C699A">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6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45920F-06EF-4A2F-86C8-7F382B573AC1}" type="datetime1">
              <a:rPr lang="en-US" smtClean="0"/>
              <a:pPr/>
              <a:t>8/13/2012</a:t>
            </a:fld>
            <a:endParaRPr lang="en-US"/>
          </a:p>
        </p:txBody>
      </p:sp>
      <p:sp>
        <p:nvSpPr>
          <p:cNvPr id="6" name="Footer Placeholder 5"/>
          <p:cNvSpPr>
            <a:spLocks noGrp="1"/>
          </p:cNvSpPr>
          <p:nvPr>
            <p:ph type="ftr" sz="quarter" idx="11"/>
          </p:nvPr>
        </p:nvSpPr>
        <p:spPr/>
        <p:txBody>
          <a:bodyPr/>
          <a:lstStyle/>
          <a:p>
            <a:r>
              <a:rPr lang="en-US" smtClean="0"/>
              <a:t>DBHIDS - OAS</a:t>
            </a:r>
            <a:endParaRPr lang="en-US"/>
          </a:p>
        </p:txBody>
      </p:sp>
      <p:sp>
        <p:nvSpPr>
          <p:cNvPr id="7" name="Slide Number Placeholder 6"/>
          <p:cNvSpPr>
            <a:spLocks noGrp="1"/>
          </p:cNvSpPr>
          <p:nvPr>
            <p:ph type="sldNum" sz="quarter" idx="12"/>
          </p:nvPr>
        </p:nvSpPr>
        <p:spPr/>
        <p:txBody>
          <a:bodyPr/>
          <a:lstStyle/>
          <a:p>
            <a:fld id="{974C6331-6B6B-4E5F-8AD6-C2A95B77CB71}"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D7D849B-B4CD-4C93-944F-E34CC4825162}" type="datetime1">
              <a:rPr lang="en-US" smtClean="0"/>
              <a:pPr/>
              <a:t>8/13/2012</a:t>
            </a:fld>
            <a:endParaRPr lang="en-US"/>
          </a:p>
        </p:txBody>
      </p:sp>
      <p:sp>
        <p:nvSpPr>
          <p:cNvPr id="8" name="Footer Placeholder 7"/>
          <p:cNvSpPr>
            <a:spLocks noGrp="1"/>
          </p:cNvSpPr>
          <p:nvPr>
            <p:ph type="ftr" sz="quarter" idx="11"/>
          </p:nvPr>
        </p:nvSpPr>
        <p:spPr/>
        <p:txBody>
          <a:bodyPr/>
          <a:lstStyle/>
          <a:p>
            <a:r>
              <a:rPr lang="en-US" smtClean="0"/>
              <a:t>DBHIDS - OAS</a:t>
            </a:r>
            <a:endParaRPr lang="en-US"/>
          </a:p>
        </p:txBody>
      </p:sp>
      <p:sp>
        <p:nvSpPr>
          <p:cNvPr id="9" name="Slide Number Placeholder 8"/>
          <p:cNvSpPr>
            <a:spLocks noGrp="1"/>
          </p:cNvSpPr>
          <p:nvPr>
            <p:ph type="sldNum" sz="quarter" idx="12"/>
          </p:nvPr>
        </p:nvSpPr>
        <p:spPr/>
        <p:txBody>
          <a:bodyPr/>
          <a:lstStyle/>
          <a:p>
            <a:fld id="{974C6331-6B6B-4E5F-8AD6-C2A95B77CB71}"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9A6C62D-D093-4C18-BCFC-6378650BC055}" type="datetime1">
              <a:rPr lang="en-US" smtClean="0"/>
              <a:pPr/>
              <a:t>8/13/2012</a:t>
            </a:fld>
            <a:endParaRPr lang="en-US"/>
          </a:p>
        </p:txBody>
      </p:sp>
      <p:sp>
        <p:nvSpPr>
          <p:cNvPr id="4" name="Footer Placeholder 3"/>
          <p:cNvSpPr>
            <a:spLocks noGrp="1"/>
          </p:cNvSpPr>
          <p:nvPr>
            <p:ph type="ftr" sz="quarter" idx="11"/>
          </p:nvPr>
        </p:nvSpPr>
        <p:spPr/>
        <p:txBody>
          <a:bodyPr/>
          <a:lstStyle/>
          <a:p>
            <a:r>
              <a:rPr lang="en-US" smtClean="0"/>
              <a:t>DBHIDS - OAS</a:t>
            </a:r>
            <a:endParaRPr lang="en-US"/>
          </a:p>
        </p:txBody>
      </p:sp>
      <p:sp>
        <p:nvSpPr>
          <p:cNvPr id="5" name="Slide Number Placeholder 4"/>
          <p:cNvSpPr>
            <a:spLocks noGrp="1"/>
          </p:cNvSpPr>
          <p:nvPr>
            <p:ph type="sldNum" sz="quarter" idx="12"/>
          </p:nvPr>
        </p:nvSpPr>
        <p:spPr/>
        <p:txBody>
          <a:bodyPr/>
          <a:lstStyle/>
          <a:p>
            <a:fld id="{974C6331-6B6B-4E5F-8AD6-C2A95B77CB71}"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EEEC04-F835-43D7-BA71-6C536D373710}" type="datetime1">
              <a:rPr lang="en-US" smtClean="0"/>
              <a:pPr/>
              <a:t>8/13/2012</a:t>
            </a:fld>
            <a:endParaRPr lang="en-US"/>
          </a:p>
        </p:txBody>
      </p:sp>
      <p:sp>
        <p:nvSpPr>
          <p:cNvPr id="3" name="Footer Placeholder 2"/>
          <p:cNvSpPr>
            <a:spLocks noGrp="1"/>
          </p:cNvSpPr>
          <p:nvPr>
            <p:ph type="ftr" sz="quarter" idx="11"/>
          </p:nvPr>
        </p:nvSpPr>
        <p:spPr/>
        <p:txBody>
          <a:bodyPr/>
          <a:lstStyle/>
          <a:p>
            <a:r>
              <a:rPr lang="en-US" smtClean="0"/>
              <a:t>DBHIDS - OAS</a:t>
            </a:r>
            <a:endParaRPr lang="en-US"/>
          </a:p>
        </p:txBody>
      </p:sp>
      <p:sp>
        <p:nvSpPr>
          <p:cNvPr id="4" name="Slide Number Placeholder 3"/>
          <p:cNvSpPr>
            <a:spLocks noGrp="1"/>
          </p:cNvSpPr>
          <p:nvPr>
            <p:ph type="sldNum" sz="quarter" idx="12"/>
          </p:nvPr>
        </p:nvSpPr>
        <p:spPr/>
        <p:txBody>
          <a:bodyPr/>
          <a:lstStyle/>
          <a:p>
            <a:fld id="{974C6331-6B6B-4E5F-8AD6-C2A95B77CB71}"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ECFCB2-1DE0-49C1-B7D0-28EB2AD03419}" type="datetime1">
              <a:rPr lang="en-US" smtClean="0"/>
              <a:pPr/>
              <a:t>8/13/2012</a:t>
            </a:fld>
            <a:endParaRPr lang="en-US"/>
          </a:p>
        </p:txBody>
      </p:sp>
      <p:sp>
        <p:nvSpPr>
          <p:cNvPr id="6" name="Footer Placeholder 5"/>
          <p:cNvSpPr>
            <a:spLocks noGrp="1"/>
          </p:cNvSpPr>
          <p:nvPr>
            <p:ph type="ftr" sz="quarter" idx="11"/>
          </p:nvPr>
        </p:nvSpPr>
        <p:spPr/>
        <p:txBody>
          <a:bodyPr/>
          <a:lstStyle/>
          <a:p>
            <a:r>
              <a:rPr lang="en-US" smtClean="0"/>
              <a:t>DBHIDS - OAS</a:t>
            </a:r>
            <a:endParaRPr lang="en-US"/>
          </a:p>
        </p:txBody>
      </p:sp>
      <p:sp>
        <p:nvSpPr>
          <p:cNvPr id="7" name="Slide Number Placeholder 6"/>
          <p:cNvSpPr>
            <a:spLocks noGrp="1"/>
          </p:cNvSpPr>
          <p:nvPr>
            <p:ph type="sldNum" sz="quarter" idx="12"/>
          </p:nvPr>
        </p:nvSpPr>
        <p:spPr/>
        <p:txBody>
          <a:bodyPr/>
          <a:lstStyle/>
          <a:p>
            <a:fld id="{974C6331-6B6B-4E5F-8AD6-C2A95B77CB71}"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5F9087-6F9E-404A-8772-F1E819D87B8D}" type="datetime1">
              <a:rPr lang="en-US" smtClean="0"/>
              <a:pPr/>
              <a:t>8/13/2012</a:t>
            </a:fld>
            <a:endParaRPr lang="en-US"/>
          </a:p>
        </p:txBody>
      </p:sp>
      <p:sp>
        <p:nvSpPr>
          <p:cNvPr id="6" name="Footer Placeholder 5"/>
          <p:cNvSpPr>
            <a:spLocks noGrp="1"/>
          </p:cNvSpPr>
          <p:nvPr>
            <p:ph type="ftr" sz="quarter" idx="11"/>
          </p:nvPr>
        </p:nvSpPr>
        <p:spPr/>
        <p:txBody>
          <a:bodyPr/>
          <a:lstStyle/>
          <a:p>
            <a:r>
              <a:rPr lang="en-US" smtClean="0"/>
              <a:t>DBHIDS - OAS</a:t>
            </a:r>
            <a:endParaRPr lang="en-US"/>
          </a:p>
        </p:txBody>
      </p:sp>
      <p:sp>
        <p:nvSpPr>
          <p:cNvPr id="7" name="Slide Number Placeholder 6"/>
          <p:cNvSpPr>
            <a:spLocks noGrp="1"/>
          </p:cNvSpPr>
          <p:nvPr>
            <p:ph type="sldNum" sz="quarter" idx="12"/>
          </p:nvPr>
        </p:nvSpPr>
        <p:spPr/>
        <p:txBody>
          <a:bodyPr/>
          <a:lstStyle/>
          <a:p>
            <a:fld id="{974C6331-6B6B-4E5F-8AD6-C2A95B77CB71}"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9B71D2-EE01-47FB-ACAA-73116EC4E3AC}" type="datetime1">
              <a:rPr lang="en-US" smtClean="0"/>
              <a:pPr/>
              <a:t>8/13/2012</a:t>
            </a:fld>
            <a:endParaRPr lang="en-US"/>
          </a:p>
        </p:txBody>
      </p:sp>
      <p:sp>
        <p:nvSpPr>
          <p:cNvPr id="5" name="Footer Placeholder 4"/>
          <p:cNvSpPr>
            <a:spLocks noGrp="1"/>
          </p:cNvSpPr>
          <p:nvPr>
            <p:ph type="ftr" sz="quarter" idx="11"/>
          </p:nvPr>
        </p:nvSpPr>
        <p:spPr/>
        <p:txBody>
          <a:bodyPr/>
          <a:lstStyle/>
          <a:p>
            <a:r>
              <a:rPr lang="en-US" smtClean="0"/>
              <a:t>DBHIDS - OAS</a:t>
            </a:r>
            <a:endParaRPr lang="en-US"/>
          </a:p>
        </p:txBody>
      </p:sp>
      <p:sp>
        <p:nvSpPr>
          <p:cNvPr id="6" name="Slide Number Placeholder 5"/>
          <p:cNvSpPr>
            <a:spLocks noGrp="1"/>
          </p:cNvSpPr>
          <p:nvPr>
            <p:ph type="sldNum" sz="quarter" idx="12"/>
          </p:nvPr>
        </p:nvSpPr>
        <p:spPr/>
        <p:txBody>
          <a:bodyPr/>
          <a:lstStyle/>
          <a:p>
            <a:fld id="{974C6331-6B6B-4E5F-8AD6-C2A95B77CB71}"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857250"/>
            <a:ext cx="9144000" cy="5143500"/>
          </a:xfrm>
          <a:prstGeom prst="rect">
            <a:avLst/>
          </a:prstGeom>
        </p:spPr>
      </p:pic>
      <p:sp>
        <p:nvSpPr>
          <p:cNvPr id="8" name="Rectangle 7"/>
          <p:cNvSpPr/>
          <p:nvPr userDrawn="1"/>
        </p:nvSpPr>
        <p:spPr>
          <a:xfrm>
            <a:off x="0" y="3581400"/>
            <a:ext cx="9144000" cy="3276600"/>
          </a:xfrm>
          <a:prstGeom prst="rect">
            <a:avLst/>
          </a:prstGeom>
          <a:gradFill>
            <a:gsLst>
              <a:gs pos="0">
                <a:schemeClr val="tx1">
                  <a:alpha val="0"/>
                </a:schemeClr>
              </a:gs>
              <a:gs pos="50000">
                <a:schemeClr val="tx1"/>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61686"/>
            <a:ext cx="9144000" cy="1509486"/>
          </a:xfrm>
          <a:prstGeom prst="rect">
            <a:avLst/>
          </a:prstGeom>
          <a:gradFill>
            <a:gsLst>
              <a:gs pos="64000">
                <a:srgbClr val="3C699A"/>
              </a:gs>
              <a:gs pos="0">
                <a:srgbClr val="3C699A"/>
              </a:gs>
              <a:gs pos="100000">
                <a:srgbClr val="3C699A">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0" y="4810125"/>
            <a:ext cx="7772400" cy="1362075"/>
          </a:xfrm>
        </p:spPr>
        <p:txBody>
          <a:bodyPr anchor="t"/>
          <a:lstStyle>
            <a:lvl1pPr algn="l">
              <a:defRPr sz="4000" b="0"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62000" y="3309938"/>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0B6C6E-D558-4299-AE75-FF2F4EEBD22A}" type="datetime1">
              <a:rPr lang="en-US" smtClean="0"/>
              <a:pPr/>
              <a:t>8/13/2012</a:t>
            </a:fld>
            <a:endParaRPr lang="en-US"/>
          </a:p>
        </p:txBody>
      </p:sp>
      <p:sp>
        <p:nvSpPr>
          <p:cNvPr id="5" name="Footer Placeholder 4"/>
          <p:cNvSpPr>
            <a:spLocks noGrp="1"/>
          </p:cNvSpPr>
          <p:nvPr>
            <p:ph type="ftr" sz="quarter" idx="11"/>
          </p:nvPr>
        </p:nvSpPr>
        <p:spPr/>
        <p:txBody>
          <a:bodyPr/>
          <a:lstStyle/>
          <a:p>
            <a:r>
              <a:rPr lang="en-US" smtClean="0"/>
              <a:t>DBHIDS - OAS</a:t>
            </a:r>
            <a:endParaRPr lang="en-US"/>
          </a:p>
        </p:txBody>
      </p:sp>
      <p:sp>
        <p:nvSpPr>
          <p:cNvPr id="6" name="Slide Number Placeholder 5"/>
          <p:cNvSpPr>
            <a:spLocks noGrp="1"/>
          </p:cNvSpPr>
          <p:nvPr>
            <p:ph type="sldNum" sz="quarter" idx="12"/>
          </p:nvPr>
        </p:nvSpPr>
        <p:spPr/>
        <p:txBody>
          <a:bodyPr/>
          <a:lstStyle/>
          <a:p>
            <a:fld id="{974C6331-6B6B-4E5F-8AD6-C2A95B77CB71}" type="slidenum">
              <a:rPr lang="en-US" smtClean="0"/>
              <a:pPr/>
              <a:t>‹#›</a:t>
            </a:fld>
            <a:endParaRPr lang="en-US"/>
          </a:p>
        </p:txBody>
      </p:sp>
    </p:spTree>
    <p:extLst>
      <p:ext uri="{BB962C8B-B14F-4D97-AF65-F5344CB8AC3E}">
        <p14:creationId xmlns="" xmlns:p14="http://schemas.microsoft.com/office/powerpoint/2010/main" val="589559761"/>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FDCA98-E110-47AB-9F65-629BC814E32A}" type="datetime1">
              <a:rPr lang="en-US" smtClean="0"/>
              <a:pPr/>
              <a:t>8/13/2012</a:t>
            </a:fld>
            <a:endParaRPr lang="en-US"/>
          </a:p>
        </p:txBody>
      </p:sp>
      <p:sp>
        <p:nvSpPr>
          <p:cNvPr id="5" name="Footer Placeholder 4"/>
          <p:cNvSpPr>
            <a:spLocks noGrp="1"/>
          </p:cNvSpPr>
          <p:nvPr>
            <p:ph type="ftr" sz="quarter" idx="11"/>
          </p:nvPr>
        </p:nvSpPr>
        <p:spPr/>
        <p:txBody>
          <a:bodyPr/>
          <a:lstStyle/>
          <a:p>
            <a:r>
              <a:rPr lang="en-US" smtClean="0"/>
              <a:t>DBHIDS - OAS</a:t>
            </a:r>
            <a:endParaRPr lang="en-US"/>
          </a:p>
        </p:txBody>
      </p:sp>
      <p:sp>
        <p:nvSpPr>
          <p:cNvPr id="6" name="Slide Number Placeholder 5"/>
          <p:cNvSpPr>
            <a:spLocks noGrp="1"/>
          </p:cNvSpPr>
          <p:nvPr>
            <p:ph type="sldNum" sz="quarter" idx="12"/>
          </p:nvPr>
        </p:nvSpPr>
        <p:spPr/>
        <p:txBody>
          <a:bodyPr/>
          <a:lstStyle/>
          <a:p>
            <a:fld id="{974C6331-6B6B-4E5F-8AD6-C2A95B77CB71}"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DBHIDS - OAS</a:t>
            </a:r>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3581400" y="3686175"/>
            <a:ext cx="5098143" cy="838200"/>
          </a:xfrm>
        </p:spPr>
        <p:txBody>
          <a:bodyPr>
            <a:normAutofit/>
          </a:bodyPr>
          <a:lstStyle>
            <a:lvl1pPr marL="57150" indent="0">
              <a:buFontTx/>
              <a:buNone/>
              <a:defRPr sz="1800" baseline="0"/>
            </a:lvl1pPr>
          </a:lstStyle>
          <a:p>
            <a:pPr lvl="0"/>
            <a:r>
              <a:rPr lang="en-US" dirty="0" smtClean="0"/>
              <a:t>Click to edit Master text styles</a:t>
            </a:r>
          </a:p>
        </p:txBody>
      </p:sp>
      <p:sp>
        <p:nvSpPr>
          <p:cNvPr id="12" name="Text Placeholder 8"/>
          <p:cNvSpPr>
            <a:spLocks noGrp="1"/>
          </p:cNvSpPr>
          <p:nvPr>
            <p:ph type="body" sz="quarter" idx="16"/>
          </p:nvPr>
        </p:nvSpPr>
        <p:spPr>
          <a:xfrm>
            <a:off x="3581400" y="2084175"/>
            <a:ext cx="5098143" cy="838200"/>
          </a:xfrm>
        </p:spPr>
        <p:txBody>
          <a:bodyPr>
            <a:normAutofit/>
          </a:bodyPr>
          <a:lstStyle>
            <a:lvl1pPr marL="57150" indent="0">
              <a:buFontTx/>
              <a:buNone/>
              <a:defRPr sz="1800" baseline="0"/>
            </a:lvl1pPr>
          </a:lstStyle>
          <a:p>
            <a:pPr lvl="0"/>
            <a:r>
              <a:rPr lang="en-US" dirty="0" smtClean="0"/>
              <a:t>Click to edit Master text styles</a:t>
            </a:r>
          </a:p>
        </p:txBody>
      </p:sp>
      <p:sp>
        <p:nvSpPr>
          <p:cNvPr id="14" name="Text Placeholder 8"/>
          <p:cNvSpPr>
            <a:spLocks noGrp="1"/>
          </p:cNvSpPr>
          <p:nvPr>
            <p:ph type="body" sz="quarter" idx="17"/>
          </p:nvPr>
        </p:nvSpPr>
        <p:spPr>
          <a:xfrm>
            <a:off x="3581400" y="2885175"/>
            <a:ext cx="5098143" cy="838200"/>
          </a:xfrm>
        </p:spPr>
        <p:txBody>
          <a:bodyPr>
            <a:normAutofit/>
          </a:bodyPr>
          <a:lstStyle>
            <a:lvl1pPr marL="57150" indent="0">
              <a:buFontTx/>
              <a:buNone/>
              <a:defRPr sz="1800" baseline="0"/>
            </a:lvl1pPr>
          </a:lstStyle>
          <a:p>
            <a:pPr lvl="0"/>
            <a:r>
              <a:rPr lang="en-US" dirty="0" smtClean="0"/>
              <a:t>Click to edit Master text styles</a:t>
            </a:r>
          </a:p>
        </p:txBody>
      </p:sp>
      <p:sp>
        <p:nvSpPr>
          <p:cNvPr id="15" name="Text Placeholder 8"/>
          <p:cNvSpPr>
            <a:spLocks noGrp="1"/>
          </p:cNvSpPr>
          <p:nvPr>
            <p:ph type="body" sz="quarter" idx="18"/>
          </p:nvPr>
        </p:nvSpPr>
        <p:spPr>
          <a:xfrm>
            <a:off x="3581400" y="4487175"/>
            <a:ext cx="5098143" cy="838200"/>
          </a:xfrm>
        </p:spPr>
        <p:txBody>
          <a:bodyPr>
            <a:normAutofit/>
          </a:bodyPr>
          <a:lstStyle>
            <a:lvl1pPr marL="57150" indent="0">
              <a:buFontTx/>
              <a:buNone/>
              <a:defRPr sz="1800" baseline="0"/>
            </a:lvl1pPr>
          </a:lstStyle>
          <a:p>
            <a:pPr lvl="0"/>
            <a:r>
              <a:rPr lang="en-US" dirty="0" smtClean="0"/>
              <a:t>Click to edit Master text styles</a:t>
            </a:r>
          </a:p>
        </p:txBody>
      </p:sp>
      <p:sp>
        <p:nvSpPr>
          <p:cNvPr id="13" name="Text Placeholder 10"/>
          <p:cNvSpPr>
            <a:spLocks noGrp="1"/>
          </p:cNvSpPr>
          <p:nvPr>
            <p:ph type="body" sz="quarter" idx="13"/>
          </p:nvPr>
        </p:nvSpPr>
        <p:spPr>
          <a:xfrm>
            <a:off x="3581400" y="1524000"/>
            <a:ext cx="5098143" cy="457200"/>
          </a:xfrm>
        </p:spPr>
        <p:txBody>
          <a:bodyPr>
            <a:normAutofit/>
          </a:bodyPr>
          <a:lstStyle>
            <a:lvl1pPr algn="l">
              <a:buFontTx/>
              <a:buNone/>
              <a:defRPr sz="2400" b="1"/>
            </a:lvl1pPr>
          </a:lstStyle>
          <a:p>
            <a:pPr lvl="0"/>
            <a:r>
              <a:rPr lang="en-US" dirty="0" smtClean="0"/>
              <a:t>Click to edit Master text styles</a:t>
            </a:r>
          </a:p>
        </p:txBody>
      </p:sp>
      <p:sp>
        <p:nvSpPr>
          <p:cNvPr id="10" name="Title 1"/>
          <p:cNvSpPr>
            <a:spLocks noGrp="1"/>
          </p:cNvSpPr>
          <p:nvPr>
            <p:ph type="title"/>
          </p:nvPr>
        </p:nvSpPr>
        <p:spPr>
          <a:xfrm>
            <a:off x="2133600" y="274638"/>
            <a:ext cx="6553200" cy="1143000"/>
          </a:xfrm>
        </p:spPr>
        <p:txBody>
          <a:bodyPr/>
          <a:lstStyle/>
          <a:p>
            <a:r>
              <a:rPr lang="en-US" smtClean="0"/>
              <a:t>Click to edit Master title style</a:t>
            </a:r>
            <a:endParaRPr lang="en-US"/>
          </a:p>
        </p:txBody>
      </p:sp>
    </p:spTree>
    <p:extLst>
      <p:ext uri="{BB962C8B-B14F-4D97-AF65-F5344CB8AC3E}">
        <p14:creationId xmlns="" xmlns:p14="http://schemas.microsoft.com/office/powerpoint/2010/main" val="3535530404"/>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33600" y="1600200"/>
            <a:ext cx="3352800" cy="4495800"/>
          </a:xfrm>
        </p:spPr>
        <p:txBody>
          <a:bodyPr>
            <a:normAutofit/>
          </a:bodyPr>
          <a:lstStyle>
            <a:lvl1pPr marL="0" indent="0" algn="l" defTabSz="914400" rtl="0" eaLnBrk="1" latinLnBrk="0" hangingPunct="1">
              <a:spcBef>
                <a:spcPct val="20000"/>
              </a:spcBef>
              <a:buFontTx/>
              <a:buNone/>
              <a:defRPr lang="en-US" sz="1600" b="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lvl1pPr>
            <a:lvl2pPr marL="0" indent="0" algn="l" defTabSz="914400" rtl="0" eaLnBrk="1" latinLnBrk="0" hangingPunct="1">
              <a:spcBef>
                <a:spcPct val="20000"/>
              </a:spcBef>
              <a:buFontTx/>
              <a:buNone/>
              <a:defRPr lang="en-US" sz="1600" b="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lvl2pPr>
            <a:lvl3pPr marL="0" indent="0" algn="l" defTabSz="914400" rtl="0" eaLnBrk="1" latinLnBrk="0" hangingPunct="1">
              <a:spcBef>
                <a:spcPct val="20000"/>
              </a:spcBef>
              <a:buFontTx/>
              <a:buNone/>
              <a:defRPr lang="en-US" sz="1600" b="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lvl3pPr>
            <a:lvl4pPr marL="0" indent="0" algn="l" defTabSz="914400" rtl="0" eaLnBrk="1" latinLnBrk="0" hangingPunct="1">
              <a:spcBef>
                <a:spcPct val="20000"/>
              </a:spcBef>
              <a:buFontTx/>
              <a:buNone/>
              <a:defRPr lang="en-US" sz="1600" b="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lvl4pPr>
            <a:lvl5pPr marL="0" indent="0" algn="l" defTabSz="914400" rtl="0" eaLnBrk="1" latinLnBrk="0" hangingPunct="1">
              <a:spcBef>
                <a:spcPct val="20000"/>
              </a:spcBef>
              <a:buFontTx/>
              <a:buNone/>
              <a:defRPr lang="en-US" sz="1600" b="0" kern="1200" dirty="0">
                <a:ln w="6350">
                  <a:noFill/>
                </a:ln>
                <a:solidFill>
                  <a:schemeClr val="bg1"/>
                </a:solidFill>
                <a:effectLst>
                  <a:outerShdw blurRad="50800" dist="38100" dir="2700000" algn="tl" rotWithShape="0">
                    <a:prstClr val="black">
                      <a:alpha val="40000"/>
                    </a:prstClr>
                  </a:outerShdw>
                </a:effectLst>
                <a:latin typeface="+mn-lt"/>
                <a:ea typeface="+mn-ea"/>
                <a:cs typeface="+mn-cs"/>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562600" y="1600200"/>
            <a:ext cx="3124200" cy="4495800"/>
          </a:xfrm>
        </p:spPr>
        <p:txBody>
          <a:bodyPr>
            <a:normAutofit/>
          </a:bodyPr>
          <a:lstStyle>
            <a:lvl1pPr marL="0" indent="0" algn="l" defTabSz="914400" rtl="0" eaLnBrk="1" latinLnBrk="0" hangingPunct="1">
              <a:spcBef>
                <a:spcPct val="20000"/>
              </a:spcBef>
              <a:buFontTx/>
              <a:buNone/>
              <a:defRPr lang="en-US" sz="1600" b="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lvl1pPr>
            <a:lvl2pPr marL="0" indent="0" algn="l" defTabSz="914400" rtl="0" eaLnBrk="1" latinLnBrk="0" hangingPunct="1">
              <a:spcBef>
                <a:spcPct val="20000"/>
              </a:spcBef>
              <a:buFontTx/>
              <a:buNone/>
              <a:defRPr lang="en-US" sz="1600" b="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lvl2pPr>
            <a:lvl3pPr marL="0" indent="0" algn="l" defTabSz="914400" rtl="0" eaLnBrk="1" latinLnBrk="0" hangingPunct="1">
              <a:spcBef>
                <a:spcPct val="20000"/>
              </a:spcBef>
              <a:buFontTx/>
              <a:buNone/>
              <a:defRPr lang="en-US" sz="1600" b="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lvl3pPr>
            <a:lvl4pPr marL="0" indent="0" algn="l" defTabSz="914400" rtl="0" eaLnBrk="1" latinLnBrk="0" hangingPunct="1">
              <a:spcBef>
                <a:spcPct val="20000"/>
              </a:spcBef>
              <a:buFontTx/>
              <a:buNone/>
              <a:defRPr lang="en-US" sz="1600" b="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lvl4pPr>
            <a:lvl5pPr marL="0" indent="0" algn="l" defTabSz="914400" rtl="0" eaLnBrk="1" latinLnBrk="0" hangingPunct="1">
              <a:spcBef>
                <a:spcPct val="20000"/>
              </a:spcBef>
              <a:buFontTx/>
              <a:buNone/>
              <a:defRPr lang="en-US" sz="1600" b="0" kern="1200" dirty="0">
                <a:ln w="6350">
                  <a:noFill/>
                </a:ln>
                <a:solidFill>
                  <a:schemeClr val="bg1"/>
                </a:solidFill>
                <a:effectLst>
                  <a:outerShdw blurRad="50800" dist="38100" dir="2700000" algn="tl" rotWithShape="0">
                    <a:prstClr val="black">
                      <a:alpha val="40000"/>
                    </a:prstClr>
                  </a:outerShdw>
                </a:effectLst>
                <a:latin typeface="+mn-lt"/>
                <a:ea typeface="+mn-ea"/>
                <a:cs typeface="+mn-cs"/>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8"/>
          <p:cNvSpPr>
            <a:spLocks noGrp="1"/>
          </p:cNvSpPr>
          <p:nvPr>
            <p:ph type="sldNum" sz="quarter" idx="14"/>
          </p:nvPr>
        </p:nvSpPr>
        <p:spPr/>
        <p:txBody>
          <a:bodyPr/>
          <a:lstStyle/>
          <a:p>
            <a:fld id="{81582BD6-FC20-4557-852B-8433F8572D30}" type="slidenum">
              <a:rPr lang="en-US" smtClean="0"/>
              <a:pPr/>
              <a:t>‹#›</a:t>
            </a:fld>
            <a:endParaRPr lang="en-US" dirty="0"/>
          </a:p>
        </p:txBody>
      </p:sp>
      <p:sp>
        <p:nvSpPr>
          <p:cNvPr id="10" name="Footer Placeholder 9"/>
          <p:cNvSpPr>
            <a:spLocks noGrp="1"/>
          </p:cNvSpPr>
          <p:nvPr>
            <p:ph type="ftr" sz="quarter" idx="15"/>
          </p:nvPr>
        </p:nvSpPr>
        <p:spPr/>
        <p:txBody>
          <a:bodyPr/>
          <a:lstStyle/>
          <a:p>
            <a:r>
              <a:rPr lang="en-US" smtClean="0"/>
              <a:t>DBHIDS - OAS</a:t>
            </a:r>
            <a:endParaRPr lang="en-US" dirty="0"/>
          </a:p>
        </p:txBody>
      </p:sp>
      <p:sp>
        <p:nvSpPr>
          <p:cNvPr id="8" name="Title 1"/>
          <p:cNvSpPr>
            <a:spLocks noGrp="1"/>
          </p:cNvSpPr>
          <p:nvPr>
            <p:ph type="title"/>
          </p:nvPr>
        </p:nvSpPr>
        <p:spPr>
          <a:xfrm>
            <a:off x="2133600" y="274638"/>
            <a:ext cx="6553200" cy="1143000"/>
          </a:xfrm>
        </p:spPr>
        <p:txBody>
          <a:bodyPr/>
          <a:lstStyle/>
          <a:p>
            <a:r>
              <a:rPr lang="en-US" smtClean="0"/>
              <a:t>Click to edit Master title style</a:t>
            </a:r>
            <a:endParaRPr lang="en-US"/>
          </a:p>
        </p:txBody>
      </p:sp>
    </p:spTree>
    <p:extLst>
      <p:ext uri="{BB962C8B-B14F-4D97-AF65-F5344CB8AC3E}">
        <p14:creationId xmlns="" xmlns:p14="http://schemas.microsoft.com/office/powerpoint/2010/main" val="2760583367"/>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DBHIDS - OAS</a:t>
            </a:r>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4419600" y="1447801"/>
            <a:ext cx="4343400" cy="1676400"/>
          </a:xfrm>
        </p:spPr>
        <p:txBody>
          <a:bodyPr lIns="274320" tIns="0" rIns="182880" anchor="ctr">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4419600" y="3124201"/>
            <a:ext cx="4343400" cy="1676400"/>
          </a:xfrm>
        </p:spPr>
        <p:txBody>
          <a:bodyPr lIns="274320" tIns="0" rIns="182880" anchor="ctr">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4419600" y="4800601"/>
            <a:ext cx="4343400" cy="1600200"/>
          </a:xfrm>
        </p:spPr>
        <p:txBody>
          <a:bodyPr lIns="274320" tIns="0" rIns="182880" anchor="ctr">
            <a:normAutofit/>
          </a:bodyPr>
          <a:lstStyle>
            <a:lvl1pPr>
              <a:lnSpc>
                <a:spcPts val="2000"/>
              </a:lnSpc>
              <a:defRPr lang="en-US" sz="1800" kern="1200" dirty="0" smtClean="0">
                <a:solidFill>
                  <a:schemeClr val="bg1"/>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0" lvl="0" indent="0" algn="l" defTabSz="914400" rtl="0" eaLnBrk="1" latinLnBrk="0" hangingPunct="1">
              <a:lnSpc>
                <a:spcPts val="2000"/>
              </a:lnSpc>
              <a:spcBef>
                <a:spcPct val="20000"/>
              </a:spcBef>
              <a:buFontTx/>
              <a:buNone/>
            </a:pPr>
            <a:r>
              <a:rPr lang="en-US" dirty="0" smtClean="0"/>
              <a:t>Click to edit Master text styles</a:t>
            </a:r>
          </a:p>
        </p:txBody>
      </p:sp>
      <p:sp>
        <p:nvSpPr>
          <p:cNvPr id="15" name="Content Placeholder 2"/>
          <p:cNvSpPr>
            <a:spLocks noGrp="1"/>
          </p:cNvSpPr>
          <p:nvPr>
            <p:ph sz="half" idx="15"/>
          </p:nvPr>
        </p:nvSpPr>
        <p:spPr>
          <a:xfrm>
            <a:off x="2133600" y="1447800"/>
            <a:ext cx="2209800" cy="1676401"/>
          </a:xfrm>
        </p:spPr>
        <p:txBody>
          <a:bodyPr>
            <a:noAutofit/>
          </a:bodyPr>
          <a:lstStyle>
            <a:lvl1pPr algn="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2133600" y="3124200"/>
            <a:ext cx="2209800" cy="1676401"/>
          </a:xfrm>
        </p:spPr>
        <p:txBody>
          <a:bodyPr>
            <a:normAutofit/>
          </a:bodyPr>
          <a:lstStyle>
            <a:lvl1pPr algn="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4" name="Content Placeholder 3"/>
          <p:cNvSpPr>
            <a:spLocks noGrp="1"/>
          </p:cNvSpPr>
          <p:nvPr>
            <p:ph sz="half" idx="17"/>
          </p:nvPr>
        </p:nvSpPr>
        <p:spPr>
          <a:xfrm>
            <a:off x="2133600" y="4800601"/>
            <a:ext cx="2209800" cy="1600200"/>
          </a:xfrm>
        </p:spPr>
        <p:txBody>
          <a:bodyPr>
            <a:normAutofit/>
          </a:bodyPr>
          <a:lstStyle>
            <a:lvl1pPr algn="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3" name="Title 1"/>
          <p:cNvSpPr>
            <a:spLocks noGrp="1"/>
          </p:cNvSpPr>
          <p:nvPr>
            <p:ph type="title"/>
          </p:nvPr>
        </p:nvSpPr>
        <p:spPr>
          <a:xfrm>
            <a:off x="2133600" y="274638"/>
            <a:ext cx="6553200" cy="1143000"/>
          </a:xfrm>
        </p:spPr>
        <p:txBody>
          <a:bodyPr/>
          <a:lstStyle/>
          <a:p>
            <a:r>
              <a:rPr lang="en-US" smtClean="0"/>
              <a:t>Click to edit Master title style</a:t>
            </a:r>
            <a:endParaRPr lang="en-US"/>
          </a:p>
        </p:txBody>
      </p:sp>
    </p:spTree>
    <p:extLst>
      <p:ext uri="{BB962C8B-B14F-4D97-AF65-F5344CB8AC3E}">
        <p14:creationId xmlns="" xmlns:p14="http://schemas.microsoft.com/office/powerpoint/2010/main" val="138554853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DBHIDS - OAS</a:t>
            </a:r>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6" name="Content Placeholder 3"/>
          <p:cNvSpPr>
            <a:spLocks noGrp="1"/>
          </p:cNvSpPr>
          <p:nvPr>
            <p:ph sz="half" idx="2"/>
          </p:nvPr>
        </p:nvSpPr>
        <p:spPr>
          <a:xfrm>
            <a:off x="5562601" y="3805238"/>
            <a:ext cx="3051628" cy="2366962"/>
          </a:xfrm>
        </p:spPr>
        <p:txBody>
          <a:bodyPr>
            <a:normAutofit/>
          </a:bodyPr>
          <a:lstStyle>
            <a:lvl1pPr marL="0" indent="0" algn="l">
              <a:buFontTx/>
              <a:buNone/>
              <a:defRPr sz="1600" b="1">
                <a:solidFill>
                  <a:schemeClr val="bg1"/>
                </a:solidFill>
              </a:defRPr>
            </a:lvl1pPr>
            <a:lvl2pPr marL="0" indent="0" algn="l">
              <a:buFontTx/>
              <a:buNone/>
              <a:defRPr sz="1600">
                <a:solidFill>
                  <a:schemeClr val="bg1"/>
                </a:solidFill>
              </a:defRPr>
            </a:lvl2pPr>
            <a:lvl3pPr marL="0" indent="0" algn="l">
              <a:buFontTx/>
              <a:buNone/>
              <a:defRPr sz="1600">
                <a:solidFill>
                  <a:schemeClr val="bg1"/>
                </a:solidFill>
              </a:defRPr>
            </a:lvl3pPr>
            <a:lvl4pPr marL="0" indent="0" algn="l">
              <a:buFontTx/>
              <a:buNone/>
              <a:defRPr sz="1600">
                <a:solidFill>
                  <a:schemeClr val="bg1"/>
                </a:solidFill>
              </a:defRPr>
            </a:lvl4pPr>
            <a:lvl5pPr marL="0" indent="0" algn="l">
              <a:buFontTx/>
              <a:buNone/>
              <a:defRPr sz="16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Level 2</a:t>
            </a:r>
          </a:p>
          <a:p>
            <a:pPr lvl="2"/>
            <a:r>
              <a:rPr lang="en-US" dirty="0" smtClean="0"/>
              <a:t>Level 3</a:t>
            </a:r>
          </a:p>
          <a:p>
            <a:pPr lvl="3"/>
            <a:r>
              <a:rPr lang="en-US" dirty="0" smtClean="0"/>
              <a:t>Level 4</a:t>
            </a:r>
          </a:p>
          <a:p>
            <a:pPr lvl="4"/>
            <a:r>
              <a:rPr lang="en-US" dirty="0" smtClean="0"/>
              <a:t>Level 5</a:t>
            </a:r>
            <a:endParaRPr lang="en-US" dirty="0"/>
          </a:p>
        </p:txBody>
      </p:sp>
      <p:sp>
        <p:nvSpPr>
          <p:cNvPr id="9" name="Content Placeholder 2"/>
          <p:cNvSpPr>
            <a:spLocks noGrp="1"/>
          </p:cNvSpPr>
          <p:nvPr>
            <p:ph sz="half" idx="14"/>
          </p:nvPr>
        </p:nvSpPr>
        <p:spPr>
          <a:xfrm>
            <a:off x="5537628" y="1447800"/>
            <a:ext cx="3116556" cy="2352675"/>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3" name="Content Placeholder 3"/>
          <p:cNvSpPr>
            <a:spLocks noGrp="1"/>
          </p:cNvSpPr>
          <p:nvPr>
            <p:ph sz="half" idx="15"/>
          </p:nvPr>
        </p:nvSpPr>
        <p:spPr>
          <a:xfrm>
            <a:off x="2190112" y="3810000"/>
            <a:ext cx="3051628" cy="2362200"/>
          </a:xfrm>
        </p:spPr>
        <p:txBody>
          <a:bodyPr>
            <a:normAutofit/>
          </a:bodyPr>
          <a:lstStyle>
            <a:lvl1pPr marL="0" indent="0" algn="l">
              <a:buFontTx/>
              <a:buNone/>
              <a:defRPr sz="1600" b="1">
                <a:solidFill>
                  <a:schemeClr val="bg1"/>
                </a:solidFill>
              </a:defRPr>
            </a:lvl1pPr>
            <a:lvl2pPr marL="0" indent="0" algn="l">
              <a:buFontTx/>
              <a:buNone/>
              <a:defRPr sz="1600">
                <a:solidFill>
                  <a:schemeClr val="bg1"/>
                </a:solidFill>
              </a:defRPr>
            </a:lvl2pPr>
            <a:lvl3pPr marL="0" indent="0" algn="l">
              <a:buFontTx/>
              <a:buNone/>
              <a:defRPr sz="1600">
                <a:solidFill>
                  <a:schemeClr val="bg1"/>
                </a:solidFill>
              </a:defRPr>
            </a:lvl3pPr>
            <a:lvl4pPr marL="0" indent="0" algn="l">
              <a:buFontTx/>
              <a:buNone/>
              <a:defRPr sz="1600">
                <a:solidFill>
                  <a:schemeClr val="bg1"/>
                </a:solidFill>
              </a:defRPr>
            </a:lvl4pPr>
            <a:lvl5pPr marL="0" indent="0" algn="l">
              <a:buFontTx/>
              <a:buNone/>
              <a:defRPr sz="16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Level 2</a:t>
            </a:r>
          </a:p>
          <a:p>
            <a:pPr lvl="2"/>
            <a:r>
              <a:rPr lang="en-US" dirty="0" smtClean="0"/>
              <a:t>Level 3</a:t>
            </a:r>
          </a:p>
          <a:p>
            <a:pPr lvl="3"/>
            <a:r>
              <a:rPr lang="en-US" dirty="0" smtClean="0"/>
              <a:t>Level 4</a:t>
            </a:r>
          </a:p>
          <a:p>
            <a:pPr lvl="4"/>
            <a:r>
              <a:rPr lang="en-US" dirty="0" smtClean="0"/>
              <a:t>Level 5</a:t>
            </a:r>
            <a:endParaRPr lang="en-US" dirty="0"/>
          </a:p>
        </p:txBody>
      </p:sp>
      <p:sp>
        <p:nvSpPr>
          <p:cNvPr id="14" name="Content Placeholder 2"/>
          <p:cNvSpPr>
            <a:spLocks noGrp="1"/>
          </p:cNvSpPr>
          <p:nvPr>
            <p:ph sz="half" idx="16"/>
          </p:nvPr>
        </p:nvSpPr>
        <p:spPr>
          <a:xfrm>
            <a:off x="2168768" y="1440543"/>
            <a:ext cx="3116556" cy="2352675"/>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0" name="Title 1"/>
          <p:cNvSpPr>
            <a:spLocks noGrp="1"/>
          </p:cNvSpPr>
          <p:nvPr>
            <p:ph type="title"/>
          </p:nvPr>
        </p:nvSpPr>
        <p:spPr>
          <a:xfrm>
            <a:off x="2133600" y="274638"/>
            <a:ext cx="6553200" cy="1143000"/>
          </a:xfrm>
        </p:spPr>
        <p:txBody>
          <a:bodyPr/>
          <a:lstStyle/>
          <a:p>
            <a:r>
              <a:rPr lang="en-US" smtClean="0"/>
              <a:t>Click to edit Master title style</a:t>
            </a:r>
            <a:endParaRPr lang="en-US"/>
          </a:p>
        </p:txBody>
      </p:sp>
    </p:spTree>
    <p:extLst>
      <p:ext uri="{BB962C8B-B14F-4D97-AF65-F5344CB8AC3E}">
        <p14:creationId xmlns="" xmlns:p14="http://schemas.microsoft.com/office/powerpoint/2010/main" val="76464223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133600" y="1524000"/>
            <a:ext cx="3200400" cy="4602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86400" y="1524000"/>
            <a:ext cx="3200400" cy="4602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456E76-BC29-435C-9E38-19955542848C}" type="datetime1">
              <a:rPr lang="en-US" smtClean="0"/>
              <a:pPr/>
              <a:t>8/13/2012</a:t>
            </a:fld>
            <a:endParaRPr lang="en-US"/>
          </a:p>
        </p:txBody>
      </p:sp>
      <p:sp>
        <p:nvSpPr>
          <p:cNvPr id="6" name="Footer Placeholder 5"/>
          <p:cNvSpPr>
            <a:spLocks noGrp="1"/>
          </p:cNvSpPr>
          <p:nvPr>
            <p:ph type="ftr" sz="quarter" idx="11"/>
          </p:nvPr>
        </p:nvSpPr>
        <p:spPr/>
        <p:txBody>
          <a:bodyPr/>
          <a:lstStyle/>
          <a:p>
            <a:r>
              <a:rPr lang="en-US" smtClean="0"/>
              <a:t>DBHIDS - OAS</a:t>
            </a:r>
            <a:endParaRPr lang="en-US"/>
          </a:p>
        </p:txBody>
      </p:sp>
      <p:sp>
        <p:nvSpPr>
          <p:cNvPr id="7" name="Slide Number Placeholder 6"/>
          <p:cNvSpPr>
            <a:spLocks noGrp="1"/>
          </p:cNvSpPr>
          <p:nvPr>
            <p:ph type="sldNum" sz="quarter" idx="12"/>
          </p:nvPr>
        </p:nvSpPr>
        <p:spPr/>
        <p:txBody>
          <a:bodyPr/>
          <a:lstStyle/>
          <a:p>
            <a:fld id="{974C6331-6B6B-4E5F-8AD6-C2A95B77CB71}" type="slidenum">
              <a:rPr lang="en-US" smtClean="0"/>
              <a:pPr/>
              <a:t>‹#›</a:t>
            </a:fld>
            <a:endParaRPr lang="en-US"/>
          </a:p>
        </p:txBody>
      </p:sp>
    </p:spTree>
    <p:extLst>
      <p:ext uri="{BB962C8B-B14F-4D97-AF65-F5344CB8AC3E}">
        <p14:creationId xmlns="" xmlns:p14="http://schemas.microsoft.com/office/powerpoint/2010/main" val="398083373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133600" y="1535113"/>
            <a:ext cx="32766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2133600" y="2174875"/>
            <a:ext cx="3276600" cy="3951288"/>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486400" y="1535113"/>
            <a:ext cx="3200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5486400" y="2174875"/>
            <a:ext cx="3200400" cy="3951288"/>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C9689305-E8C4-4AC3-9103-C67507A1000B}" type="datetime1">
              <a:rPr lang="en-US" smtClean="0"/>
              <a:pPr/>
              <a:t>8/13/2012</a:t>
            </a:fld>
            <a:endParaRPr lang="en-US"/>
          </a:p>
        </p:txBody>
      </p:sp>
      <p:sp>
        <p:nvSpPr>
          <p:cNvPr id="8" name="Footer Placeholder 7"/>
          <p:cNvSpPr>
            <a:spLocks noGrp="1"/>
          </p:cNvSpPr>
          <p:nvPr>
            <p:ph type="ftr" sz="quarter" idx="11"/>
          </p:nvPr>
        </p:nvSpPr>
        <p:spPr/>
        <p:txBody>
          <a:bodyPr/>
          <a:lstStyle/>
          <a:p>
            <a:r>
              <a:rPr lang="en-US" smtClean="0"/>
              <a:t>DBHIDS - OAS</a:t>
            </a:r>
            <a:endParaRPr lang="en-US"/>
          </a:p>
        </p:txBody>
      </p:sp>
      <p:sp>
        <p:nvSpPr>
          <p:cNvPr id="9" name="Slide Number Placeholder 8"/>
          <p:cNvSpPr>
            <a:spLocks noGrp="1"/>
          </p:cNvSpPr>
          <p:nvPr>
            <p:ph type="sldNum" sz="quarter" idx="12"/>
          </p:nvPr>
        </p:nvSpPr>
        <p:spPr/>
        <p:txBody>
          <a:bodyPr/>
          <a:lstStyle/>
          <a:p>
            <a:fld id="{974C6331-6B6B-4E5F-8AD6-C2A95B77CB71}" type="slidenum">
              <a:rPr lang="en-US" smtClean="0"/>
              <a:pPr/>
              <a:t>‹#›</a:t>
            </a:fld>
            <a:endParaRPr lang="en-US"/>
          </a:p>
        </p:txBody>
      </p:sp>
    </p:spTree>
    <p:extLst>
      <p:ext uri="{BB962C8B-B14F-4D97-AF65-F5344CB8AC3E}">
        <p14:creationId xmlns="" xmlns:p14="http://schemas.microsoft.com/office/powerpoint/2010/main" val="24424498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AAC61FD-087C-410F-8866-CF6354F09FB9}" type="datetime1">
              <a:rPr lang="en-US" smtClean="0"/>
              <a:pPr/>
              <a:t>8/13/2012</a:t>
            </a:fld>
            <a:endParaRPr lang="en-US"/>
          </a:p>
        </p:txBody>
      </p:sp>
      <p:sp>
        <p:nvSpPr>
          <p:cNvPr id="4" name="Footer Placeholder 3"/>
          <p:cNvSpPr>
            <a:spLocks noGrp="1"/>
          </p:cNvSpPr>
          <p:nvPr>
            <p:ph type="ftr" sz="quarter" idx="11"/>
          </p:nvPr>
        </p:nvSpPr>
        <p:spPr/>
        <p:txBody>
          <a:bodyPr/>
          <a:lstStyle/>
          <a:p>
            <a:r>
              <a:rPr lang="en-US" smtClean="0"/>
              <a:t>DBHIDS - OAS</a:t>
            </a:r>
            <a:endParaRPr lang="en-US"/>
          </a:p>
        </p:txBody>
      </p:sp>
      <p:sp>
        <p:nvSpPr>
          <p:cNvPr id="5" name="Slide Number Placeholder 4"/>
          <p:cNvSpPr>
            <a:spLocks noGrp="1"/>
          </p:cNvSpPr>
          <p:nvPr>
            <p:ph type="sldNum" sz="quarter" idx="12"/>
          </p:nvPr>
        </p:nvSpPr>
        <p:spPr/>
        <p:txBody>
          <a:bodyPr/>
          <a:lstStyle/>
          <a:p>
            <a:fld id="{974C6331-6B6B-4E5F-8AD6-C2A95B77CB71}" type="slidenum">
              <a:rPr lang="en-US" smtClean="0"/>
              <a:pPr/>
              <a:t>‹#›</a:t>
            </a:fld>
            <a:endParaRPr lang="en-US"/>
          </a:p>
        </p:txBody>
      </p:sp>
    </p:spTree>
    <p:extLst>
      <p:ext uri="{BB962C8B-B14F-4D97-AF65-F5344CB8AC3E}">
        <p14:creationId xmlns="" xmlns:p14="http://schemas.microsoft.com/office/powerpoint/2010/main" val="194850758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06FE24-F20B-4B88-BCC0-97902517D2C5}" type="datetime1">
              <a:rPr lang="en-US" smtClean="0"/>
              <a:pPr/>
              <a:t>8/13/2012</a:t>
            </a:fld>
            <a:endParaRPr lang="en-US"/>
          </a:p>
        </p:txBody>
      </p:sp>
      <p:sp>
        <p:nvSpPr>
          <p:cNvPr id="3" name="Footer Placeholder 2"/>
          <p:cNvSpPr>
            <a:spLocks noGrp="1"/>
          </p:cNvSpPr>
          <p:nvPr>
            <p:ph type="ftr" sz="quarter" idx="11"/>
          </p:nvPr>
        </p:nvSpPr>
        <p:spPr/>
        <p:txBody>
          <a:bodyPr/>
          <a:lstStyle/>
          <a:p>
            <a:r>
              <a:rPr lang="en-US" smtClean="0"/>
              <a:t>DBHIDS - OAS</a:t>
            </a:r>
            <a:endParaRPr lang="en-US"/>
          </a:p>
        </p:txBody>
      </p:sp>
      <p:sp>
        <p:nvSpPr>
          <p:cNvPr id="4" name="Slide Number Placeholder 3"/>
          <p:cNvSpPr>
            <a:spLocks noGrp="1"/>
          </p:cNvSpPr>
          <p:nvPr>
            <p:ph type="sldNum" sz="quarter" idx="12"/>
          </p:nvPr>
        </p:nvSpPr>
        <p:spPr/>
        <p:txBody>
          <a:bodyPr/>
          <a:lstStyle/>
          <a:p>
            <a:fld id="{974C6331-6B6B-4E5F-8AD6-C2A95B77CB71}" type="slidenum">
              <a:rPr lang="en-US" smtClean="0"/>
              <a:pPr/>
              <a:t>‹#›</a:t>
            </a:fld>
            <a:endParaRPr lang="en-US"/>
          </a:p>
        </p:txBody>
      </p:sp>
    </p:spTree>
    <p:extLst>
      <p:ext uri="{BB962C8B-B14F-4D97-AF65-F5344CB8AC3E}">
        <p14:creationId xmlns="" xmlns:p14="http://schemas.microsoft.com/office/powerpoint/2010/main" val="405161978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57400" y="304800"/>
            <a:ext cx="2057400" cy="1162050"/>
          </a:xfrm>
        </p:spPr>
        <p:txBody>
          <a:bodyPr anchor="b"/>
          <a:lstStyle>
            <a:lvl1pPr algn="l">
              <a:defRPr sz="2000" b="0"/>
            </a:lvl1pPr>
          </a:lstStyle>
          <a:p>
            <a:r>
              <a:rPr lang="en-US" dirty="0" smtClean="0"/>
              <a:t>Click to edit Master title style</a:t>
            </a:r>
            <a:endParaRPr lang="en-US" dirty="0"/>
          </a:p>
        </p:txBody>
      </p:sp>
      <p:sp>
        <p:nvSpPr>
          <p:cNvPr id="3" name="Content Placeholder 2"/>
          <p:cNvSpPr>
            <a:spLocks noGrp="1"/>
          </p:cNvSpPr>
          <p:nvPr>
            <p:ph idx="1"/>
          </p:nvPr>
        </p:nvSpPr>
        <p:spPr>
          <a:xfrm>
            <a:off x="4191000" y="273050"/>
            <a:ext cx="4495800" cy="5853113"/>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2057400" y="1466850"/>
            <a:ext cx="205740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9EBD84-2386-4D50-B738-F5FF2E63C5B6}" type="datetime1">
              <a:rPr lang="en-US" smtClean="0"/>
              <a:pPr/>
              <a:t>8/13/2012</a:t>
            </a:fld>
            <a:endParaRPr lang="en-US"/>
          </a:p>
        </p:txBody>
      </p:sp>
      <p:sp>
        <p:nvSpPr>
          <p:cNvPr id="6" name="Footer Placeholder 5"/>
          <p:cNvSpPr>
            <a:spLocks noGrp="1"/>
          </p:cNvSpPr>
          <p:nvPr>
            <p:ph type="ftr" sz="quarter" idx="11"/>
          </p:nvPr>
        </p:nvSpPr>
        <p:spPr/>
        <p:txBody>
          <a:bodyPr/>
          <a:lstStyle/>
          <a:p>
            <a:r>
              <a:rPr lang="en-US" smtClean="0"/>
              <a:t>DBHIDS - OAS</a:t>
            </a:r>
            <a:endParaRPr lang="en-US"/>
          </a:p>
        </p:txBody>
      </p:sp>
      <p:sp>
        <p:nvSpPr>
          <p:cNvPr id="7" name="Slide Number Placeholder 6"/>
          <p:cNvSpPr>
            <a:spLocks noGrp="1"/>
          </p:cNvSpPr>
          <p:nvPr>
            <p:ph type="sldNum" sz="quarter" idx="12"/>
          </p:nvPr>
        </p:nvSpPr>
        <p:spPr/>
        <p:txBody>
          <a:bodyPr/>
          <a:lstStyle/>
          <a:p>
            <a:fld id="{974C6331-6B6B-4E5F-8AD6-C2A95B77CB71}" type="slidenum">
              <a:rPr lang="en-US" smtClean="0"/>
              <a:pPr/>
              <a:t>‹#›</a:t>
            </a:fld>
            <a:endParaRPr lang="en-US"/>
          </a:p>
        </p:txBody>
      </p:sp>
    </p:spTree>
    <p:extLst>
      <p:ext uri="{BB962C8B-B14F-4D97-AF65-F5344CB8AC3E}">
        <p14:creationId xmlns="" xmlns:p14="http://schemas.microsoft.com/office/powerpoint/2010/main" val="105216584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95600" y="4721225"/>
            <a:ext cx="5486400" cy="566738"/>
          </a:xfrm>
        </p:spPr>
        <p:txBody>
          <a:bodyPr anchor="b"/>
          <a:lstStyle>
            <a:lvl1pPr algn="l">
              <a:defRPr sz="2000" b="0"/>
            </a:lvl1pPr>
          </a:lstStyle>
          <a:p>
            <a:r>
              <a:rPr lang="en-US" dirty="0" smtClean="0"/>
              <a:t>Click to edit Master title style</a:t>
            </a:r>
            <a:endParaRPr lang="en-US" dirty="0"/>
          </a:p>
        </p:txBody>
      </p:sp>
      <p:sp>
        <p:nvSpPr>
          <p:cNvPr id="3" name="Picture Placeholder 2"/>
          <p:cNvSpPr>
            <a:spLocks noGrp="1"/>
          </p:cNvSpPr>
          <p:nvPr>
            <p:ph type="pic" idx="1"/>
          </p:nvPr>
        </p:nvSpPr>
        <p:spPr>
          <a:xfrm>
            <a:off x="2895600" y="5334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895600" y="5287963"/>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4C163787-998E-4167-8BCC-48C37DABC329}" type="datetime1">
              <a:rPr lang="en-US" smtClean="0"/>
              <a:pPr/>
              <a:t>8/13/2012</a:t>
            </a:fld>
            <a:endParaRPr lang="en-US"/>
          </a:p>
        </p:txBody>
      </p:sp>
      <p:sp>
        <p:nvSpPr>
          <p:cNvPr id="6" name="Footer Placeholder 5"/>
          <p:cNvSpPr>
            <a:spLocks noGrp="1"/>
          </p:cNvSpPr>
          <p:nvPr>
            <p:ph type="ftr" sz="quarter" idx="11"/>
          </p:nvPr>
        </p:nvSpPr>
        <p:spPr/>
        <p:txBody>
          <a:bodyPr/>
          <a:lstStyle/>
          <a:p>
            <a:r>
              <a:rPr lang="en-US" smtClean="0"/>
              <a:t>DBHIDS - OAS</a:t>
            </a:r>
            <a:endParaRPr lang="en-US"/>
          </a:p>
        </p:txBody>
      </p:sp>
      <p:sp>
        <p:nvSpPr>
          <p:cNvPr id="7" name="Slide Number Placeholder 6"/>
          <p:cNvSpPr>
            <a:spLocks noGrp="1"/>
          </p:cNvSpPr>
          <p:nvPr>
            <p:ph type="sldNum" sz="quarter" idx="12"/>
          </p:nvPr>
        </p:nvSpPr>
        <p:spPr/>
        <p:txBody>
          <a:bodyPr/>
          <a:lstStyle/>
          <a:p>
            <a:fld id="{974C6331-6B6B-4E5F-8AD6-C2A95B77CB71}" type="slidenum">
              <a:rPr lang="en-US" smtClean="0"/>
              <a:pPr/>
              <a:t>‹#›</a:t>
            </a:fld>
            <a:endParaRPr lang="en-US"/>
          </a:p>
        </p:txBody>
      </p:sp>
    </p:spTree>
    <p:extLst>
      <p:ext uri="{BB962C8B-B14F-4D97-AF65-F5344CB8AC3E}">
        <p14:creationId xmlns="" xmlns:p14="http://schemas.microsoft.com/office/powerpoint/2010/main" val="370527601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video" Target="../media/media1.wmv"/><Relationship Id="rId2" Type="http://schemas.openxmlformats.org/officeDocument/2006/relationships/slideLayout" Target="../slideLayouts/slideLayout21.xml"/><Relationship Id="rId16" Type="http://schemas.openxmlformats.org/officeDocument/2006/relationships/theme" Target="../theme/theme2.xml"/><Relationship Id="rId20" Type="http://schemas.openxmlformats.org/officeDocument/2006/relationships/image" Target="../media/image3.pn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microsoft.com/office/2007/relationships/media" Target="../media/media1.wmv"/><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2">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1" cstate="print">
            <a:extLst>
              <a:ext uri="{28A0092B-C50C-407E-A947-70E740481C1C}">
                <a14:useLocalDpi xmlns="" xmlns:a14="http://schemas.microsoft.com/office/drawing/2010/main" val="0"/>
              </a:ext>
            </a:extLst>
          </a:blip>
          <a:stretch>
            <a:fillRect/>
          </a:stretch>
        </p:blipFill>
        <p:spPr>
          <a:xfrm>
            <a:off x="0" y="693057"/>
            <a:ext cx="1905000" cy="5715000"/>
          </a:xfrm>
          <a:prstGeom prst="rect">
            <a:avLst/>
          </a:prstGeom>
        </p:spPr>
      </p:pic>
      <p:sp>
        <p:nvSpPr>
          <p:cNvPr id="11" name="Rectangle 10"/>
          <p:cNvSpPr/>
          <p:nvPr userDrawn="1"/>
        </p:nvSpPr>
        <p:spPr>
          <a:xfrm>
            <a:off x="0" y="4495800"/>
            <a:ext cx="9144000" cy="3276600"/>
          </a:xfrm>
          <a:prstGeom prst="rect">
            <a:avLst/>
          </a:prstGeom>
          <a:gradFill>
            <a:gsLst>
              <a:gs pos="0">
                <a:schemeClr val="tx1">
                  <a:alpha val="0"/>
                </a:schemeClr>
              </a:gs>
              <a:gs pos="50000">
                <a:schemeClr val="tx1"/>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2133600" y="274638"/>
            <a:ext cx="65532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133600" y="1295400"/>
            <a:ext cx="6553200" cy="48307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C04958-7169-4757-982F-3D6871B2453D}" type="datetime1">
              <a:rPr lang="en-US" smtClean="0"/>
              <a:pPr/>
              <a:t>8/13/2012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DBHIDS - OAS</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4C6331-6B6B-4E5F-8AD6-C2A95B77CB71}" type="slidenum">
              <a:rPr lang="en-US" smtClean="0"/>
              <a:pPr/>
              <a:t>‹#›</a:t>
            </a:fld>
            <a:endParaRPr lang="en-US"/>
          </a:p>
        </p:txBody>
      </p:sp>
      <p:sp>
        <p:nvSpPr>
          <p:cNvPr id="12" name="Rectangle 11"/>
          <p:cNvSpPr/>
          <p:nvPr userDrawn="1"/>
        </p:nvSpPr>
        <p:spPr>
          <a:xfrm>
            <a:off x="0" y="-61686"/>
            <a:ext cx="1905000" cy="1509486"/>
          </a:xfrm>
          <a:prstGeom prst="rect">
            <a:avLst/>
          </a:prstGeom>
          <a:gradFill>
            <a:gsLst>
              <a:gs pos="64000">
                <a:srgbClr val="3C699A"/>
              </a:gs>
              <a:gs pos="0">
                <a:srgbClr val="3C699A"/>
              </a:gs>
              <a:gs pos="100000">
                <a:srgbClr val="3C699A">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1560916236"/>
      </p:ext>
    </p:extLst>
  </p:cSld>
  <p:clrMap bg1="dk1" tx1="lt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700" r:id="rId17"/>
    <p:sldLayoutId id="2147483702" r:id="rId18"/>
    <p:sldLayoutId id="2147483703" r:id="rId19"/>
  </p:sldLayoutIdLst>
  <p:timing>
    <p:tnLst>
      <p:par>
        <p:cTn id="1" dur="indefinite" restart="never" nodeType="tmRoot"/>
      </p:par>
    </p:tnLst>
  </p:timing>
  <p:hf hdr="0" dt="0"/>
  <p:txStyles>
    <p:titleStyle>
      <a:lvl1pPr algn="l" defTabSz="914400" rtl="0" eaLnBrk="1" latinLnBrk="0" hangingPunct="1">
        <a:spcBef>
          <a:spcPct val="0"/>
        </a:spcBef>
        <a:buNone/>
        <a:defRPr sz="3600" kern="1200">
          <a:solidFill>
            <a:schemeClr val="bg1"/>
          </a:solidFill>
          <a:latin typeface="+mj-lt"/>
          <a:ea typeface="+mj-ea"/>
          <a:cs typeface="+mj-cs"/>
        </a:defRPr>
      </a:lvl1pPr>
    </p:titleStyle>
    <p:bodyStyle>
      <a:lvl1pPr marL="0" indent="0" algn="l" defTabSz="914400" rtl="0" eaLnBrk="1" latinLnBrk="0" hangingPunct="1">
        <a:spcBef>
          <a:spcPct val="20000"/>
        </a:spcBef>
        <a:buFontTx/>
        <a:buNone/>
        <a:defRPr sz="2400" kern="1200">
          <a:solidFill>
            <a:schemeClr val="bg1"/>
          </a:solidFill>
          <a:latin typeface="+mn-lt"/>
          <a:ea typeface="+mn-ea"/>
          <a:cs typeface="+mn-cs"/>
        </a:defRPr>
      </a:lvl1pPr>
      <a:lvl2pPr marL="0" indent="0" algn="l" defTabSz="914400" rtl="0" eaLnBrk="1" latinLnBrk="0" hangingPunct="1">
        <a:spcBef>
          <a:spcPct val="20000"/>
        </a:spcBef>
        <a:buFontTx/>
        <a:buNone/>
        <a:defRPr sz="2400" kern="1200">
          <a:solidFill>
            <a:schemeClr val="bg1"/>
          </a:solidFill>
          <a:latin typeface="+mn-lt"/>
          <a:ea typeface="+mn-ea"/>
          <a:cs typeface="+mn-cs"/>
        </a:defRPr>
      </a:lvl2pPr>
      <a:lvl3pPr marL="0" indent="0" algn="l" defTabSz="914400" rtl="0" eaLnBrk="1" latinLnBrk="0" hangingPunct="1">
        <a:spcBef>
          <a:spcPct val="20000"/>
        </a:spcBef>
        <a:buFontTx/>
        <a:buNone/>
        <a:defRPr sz="2400" kern="1200">
          <a:solidFill>
            <a:schemeClr val="bg1"/>
          </a:solidFill>
          <a:latin typeface="+mn-lt"/>
          <a:ea typeface="+mn-ea"/>
          <a:cs typeface="+mn-cs"/>
        </a:defRPr>
      </a:lvl3pPr>
      <a:lvl4pPr marL="0" indent="0" algn="l" defTabSz="914400" rtl="0" eaLnBrk="1" latinLnBrk="0" hangingPunct="1">
        <a:spcBef>
          <a:spcPct val="20000"/>
        </a:spcBef>
        <a:buFontTx/>
        <a:buNone/>
        <a:defRPr sz="2400" kern="1200">
          <a:solidFill>
            <a:schemeClr val="bg1"/>
          </a:solidFill>
          <a:latin typeface="+mn-lt"/>
          <a:ea typeface="+mn-ea"/>
          <a:cs typeface="+mn-cs"/>
        </a:defRPr>
      </a:lvl4pPr>
      <a:lvl5pPr marL="0" indent="0" algn="l" defTabSz="914400" rtl="0" eaLnBrk="1" latinLnBrk="0" hangingPunct="1">
        <a:spcBef>
          <a:spcPct val="20000"/>
        </a:spcBef>
        <a:buFontTx/>
        <a:buNone/>
        <a:defRPr sz="24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40B7F1-7DD0-4D2F-B418-4D9A374EDF26}" type="datetime1">
              <a:rPr lang="en-US" smtClean="0"/>
              <a:pPr/>
              <a:t>8/13/2012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DBHIDS - OAS</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4C6331-6B6B-4E5F-8AD6-C2A95B77CB71}" type="slidenum">
              <a:rPr lang="en-US" smtClean="0"/>
              <a:pPr/>
              <a:t>‹#›</a:t>
            </a:fld>
            <a:endParaRPr lang="en-US"/>
          </a:p>
        </p:txBody>
      </p:sp>
      <p:pic>
        <p:nvPicPr>
          <p:cNvPr id="7" name="building_a_city_vert_h264.mov">
            <a:hlinkClick r:id="" action="ppaction://media"/>
          </p:cNvPr>
          <p:cNvPicPr>
            <a:picLocks noChangeAspect="1"/>
          </p:cNvPicPr>
          <p:nvPr userDrawn="1">
            <a:videoFile r:link="rId17"/>
            <p:extLst>
              <p:ext uri="{DAA4B4D4-6D71-4841-9C94-3DE7FCFB9230}">
                <p14:media xmlns="" xmlns:p14="http://schemas.microsoft.com/office/powerpoint/2010/main" r:embed="rId19"/>
              </p:ext>
            </p:extLst>
          </p:nvPr>
        </p:nvPicPr>
        <p:blipFill>
          <a:blip r:embed="rId20" cstate="print"/>
          <a:stretch>
            <a:fillRect/>
          </a:stretch>
        </p:blipFill>
        <p:spPr>
          <a:xfrm>
            <a:off x="0" y="626796"/>
            <a:ext cx="1905000" cy="5715000"/>
          </a:xfrm>
          <a:prstGeom prst="rect">
            <a:avLst/>
          </a:prstGeom>
        </p:spPr>
      </p:pic>
      <p:sp>
        <p:nvSpPr>
          <p:cNvPr id="8" name="Rectangle 7"/>
          <p:cNvSpPr/>
          <p:nvPr userDrawn="1"/>
        </p:nvSpPr>
        <p:spPr>
          <a:xfrm>
            <a:off x="0" y="4495800"/>
            <a:ext cx="9144000" cy="3276600"/>
          </a:xfrm>
          <a:prstGeom prst="rect">
            <a:avLst/>
          </a:prstGeom>
          <a:gradFill>
            <a:gsLst>
              <a:gs pos="0">
                <a:schemeClr val="tx1">
                  <a:alpha val="0"/>
                </a:schemeClr>
              </a:gs>
              <a:gs pos="50000">
                <a:schemeClr val="tx1"/>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61686"/>
            <a:ext cx="1905000" cy="1509486"/>
          </a:xfrm>
          <a:prstGeom prst="rect">
            <a:avLst/>
          </a:prstGeom>
          <a:gradFill>
            <a:gsLst>
              <a:gs pos="64000">
                <a:srgbClr val="3C699A"/>
              </a:gs>
              <a:gs pos="0">
                <a:srgbClr val="3C699A"/>
              </a:gs>
              <a:gs pos="100000">
                <a:srgbClr val="3C699A">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60" r:id="rId12"/>
    <p:sldLayoutId id="2147483661" r:id="rId13"/>
    <p:sldLayoutId id="2147483662" r:id="rId14"/>
    <p:sldLayoutId id="2147483663" r:id="rId15"/>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6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oleObject" Target="../embeddings/oleObject9.bin"/></Relationships>
</file>

<file path=ppt/slides/_rels/slide10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microsoft.com/office/2007/relationships/media" Target="../media/media4.wmv"/><Relationship Id="rId2" Type="http://schemas.openxmlformats.org/officeDocument/2006/relationships/slideLayout" Target="../slideLayouts/slideLayout1.xml"/><Relationship Id="rId1" Type="http://schemas.openxmlformats.org/officeDocument/2006/relationships/video" Target="../media/media4.wmv"/><Relationship Id="rId4" Type="http://schemas.openxmlformats.org/officeDocument/2006/relationships/image" Target="../media/image67.png"/></Relationships>
</file>

<file path=ppt/slides/_rels/slide10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vmlDrawing" Target="../drawings/vmlDrawing9.vml"/><Relationship Id="rId4" Type="http://schemas.openxmlformats.org/officeDocument/2006/relationships/oleObject" Target="../embeddings/oleObject10.bin"/></Relationships>
</file>

<file path=ppt/slides/_rels/slide12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microsoft.com/office/2007/relationships/media" Target="../media/WHGLDDQP.wmv"/><Relationship Id="rId2" Type="http://schemas.openxmlformats.org/officeDocument/2006/relationships/slideLayout" Target="../slideLayouts/slideLayout1.xml"/><Relationship Id="rId1" Type="http://schemas.openxmlformats.org/officeDocument/2006/relationships/video" Target="../media/WHGLDDQP.wmv"/><Relationship Id="rId4" Type="http://schemas.openxmlformats.org/officeDocument/2006/relationships/image" Target="../media/image7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media" Target="../media/media5.wmv"/><Relationship Id="rId2" Type="http://schemas.openxmlformats.org/officeDocument/2006/relationships/slideLayout" Target="../slideLayouts/slideLayout1.xml"/><Relationship Id="rId1" Type="http://schemas.openxmlformats.org/officeDocument/2006/relationships/video" Target="../media/media5.wmv"/><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hyperlink" Target="http://en.wikipedia.org/wiki/File:Hoagie_Hero_Sub_Sandwich.jpg" TargetMode="External"/><Relationship Id="rId3" Type="http://schemas.openxmlformats.org/officeDocument/2006/relationships/image" Target="../media/image5.jpeg"/><Relationship Id="rId7" Type="http://schemas.openxmlformats.org/officeDocument/2006/relationships/image" Target="../media/image8.jpeg"/><Relationship Id="rId2" Type="http://schemas.openxmlformats.org/officeDocument/2006/relationships/hyperlink" Target="http://en.wikipedia.org/wiki/File:Us_declaration_independence.jpg" TargetMode="Externa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hyperlink" Target="http://en.wikipedia.org/wiki/File:PatsCheesesteak.jpg" TargetMode="External"/><Relationship Id="rId10" Type="http://schemas.openxmlformats.org/officeDocument/2006/relationships/image" Target="../media/image10.png"/><Relationship Id="rId4" Type="http://schemas.openxmlformats.org/officeDocument/2006/relationships/image" Target="../media/image6.jpeg"/><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35.xml.rels><?xml version="1.0" encoding="UTF-8" standalone="yes"?>
<Relationships xmlns="http://schemas.openxmlformats.org/package/2006/relationships"><Relationship Id="rId3" Type="http://schemas.microsoft.com/office/2007/relationships/media" Target="../media/GURDSUVD.wmv"/><Relationship Id="rId2" Type="http://schemas.openxmlformats.org/officeDocument/2006/relationships/slideLayout" Target="../slideLayouts/slideLayout1.xml"/><Relationship Id="rId1" Type="http://schemas.openxmlformats.org/officeDocument/2006/relationships/video" Target="../media/GURDSUVD.wmv"/><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vmlDrawing" Target="../drawings/vmlDrawing4.vml"/><Relationship Id="rId4" Type="http://schemas.openxmlformats.org/officeDocument/2006/relationships/oleObject" Target="../embeddings/oleObject4.bin"/></Relationships>
</file>

<file path=ppt/slides/_rels/slide41.xml.rels><?xml version="1.0" encoding="UTF-8" standalone="yes"?>
<Relationships xmlns="http://schemas.openxmlformats.org/package/2006/relationships"><Relationship Id="rId8" Type="http://schemas.openxmlformats.org/officeDocument/2006/relationships/hyperlink" Target="http://lifecycle.onenessbecomesus.com/adult.html" TargetMode="External"/><Relationship Id="rId3" Type="http://schemas.openxmlformats.org/officeDocument/2006/relationships/image" Target="../media/image35.jpeg"/><Relationship Id="rId7" Type="http://schemas.openxmlformats.org/officeDocument/2006/relationships/image" Target="../media/image37.jpeg"/><Relationship Id="rId2" Type="http://schemas.openxmlformats.org/officeDocument/2006/relationships/hyperlink" Target="http://lifecycle.onenessbecomesus.com/larvae.html" TargetMode="External"/><Relationship Id="rId1" Type="http://schemas.openxmlformats.org/officeDocument/2006/relationships/slideLayout" Target="../slideLayouts/slideLayout4.xml"/><Relationship Id="rId6" Type="http://schemas.openxmlformats.org/officeDocument/2006/relationships/hyperlink" Target="http://lifecycle.onenessbecomesus.com/egg.html" TargetMode="External"/><Relationship Id="rId5" Type="http://schemas.openxmlformats.org/officeDocument/2006/relationships/image" Target="../media/image36.jpeg"/><Relationship Id="rId4" Type="http://schemas.openxmlformats.org/officeDocument/2006/relationships/hyperlink" Target="http://lifecycle.onenessbecomesus.com/pupae.html" TargetMode="External"/><Relationship Id="rId9" Type="http://schemas.openxmlformats.org/officeDocument/2006/relationships/image" Target="../media/image38.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microsoft.com/office/2007/relationships/media" Target="../media/EUMNNKAD.wmv"/><Relationship Id="rId2" Type="http://schemas.openxmlformats.org/officeDocument/2006/relationships/slideLayout" Target="../slideLayouts/slideLayout7.xml"/><Relationship Id="rId1" Type="http://schemas.openxmlformats.org/officeDocument/2006/relationships/video" Target="../media/EUMNNKAD.wmv"/><Relationship Id="rId4" Type="http://schemas.openxmlformats.org/officeDocument/2006/relationships/image" Target="../media/image39.png"/></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7.xml"/><Relationship Id="rId1" Type="http://schemas.openxmlformats.org/officeDocument/2006/relationships/vmlDrawing" Target="../drawings/vmlDrawing5.vml"/><Relationship Id="rId4" Type="http://schemas.openxmlformats.org/officeDocument/2006/relationships/image" Target="../media/image41.jpeg"/></Relationships>
</file>

<file path=ppt/slides/_rels/slide5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oleObject" Target="../embeddings/oleObject6.bin"/></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oleObject" Target="../embeddings/oleObject7.bin"/></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microsoft.com/office/2007/relationships/media" Target="../media/media3.wmv"/><Relationship Id="rId2" Type="http://schemas.openxmlformats.org/officeDocument/2006/relationships/slideLayout" Target="../slideLayouts/slideLayout1.xml"/><Relationship Id="rId1" Type="http://schemas.openxmlformats.org/officeDocument/2006/relationships/video" Target="../media/media3.wmv"/><Relationship Id="rId4" Type="http://schemas.openxmlformats.org/officeDocument/2006/relationships/image" Target="../media/image62.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81200" y="5867400"/>
            <a:ext cx="7162800" cy="600075"/>
          </a:xfrm>
        </p:spPr>
        <p:txBody>
          <a:bodyPr>
            <a:normAutofit fontScale="90000"/>
          </a:bodyPr>
          <a:lstStyle/>
          <a:p>
            <a:pPr algn="r"/>
            <a:r>
              <a:rPr lang="en-US" sz="2400" dirty="0" smtClean="0">
                <a:solidFill>
                  <a:schemeClr val="bg1"/>
                </a:solidFill>
              </a:rPr>
              <a:t>Building communities of recovery: PHILADELPHIA</a:t>
            </a:r>
            <a:endParaRPr lang="en-US" sz="2400" dirty="0">
              <a:solidFill>
                <a:schemeClr val="bg1"/>
              </a:solidFill>
            </a:endParaRPr>
          </a:p>
        </p:txBody>
      </p:sp>
      <p:sp>
        <p:nvSpPr>
          <p:cNvPr id="8" name="Footer Placeholder 7"/>
          <p:cNvSpPr>
            <a:spLocks noGrp="1"/>
          </p:cNvSpPr>
          <p:nvPr>
            <p:ph type="ftr" sz="quarter" idx="11"/>
          </p:nvPr>
        </p:nvSpPr>
        <p:spPr/>
        <p:txBody>
          <a:bodyPr/>
          <a:lstStyle/>
          <a:p>
            <a:r>
              <a:rPr lang="en-US" dirty="0" smtClean="0"/>
              <a:t>DBHIDS - OAS</a:t>
            </a:r>
            <a:endParaRPr lang="en-US" dirty="0"/>
          </a:p>
        </p:txBody>
      </p:sp>
      <p:sp>
        <p:nvSpPr>
          <p:cNvPr id="7" name="Slide Number Placeholder 6"/>
          <p:cNvSpPr>
            <a:spLocks noGrp="1"/>
          </p:cNvSpPr>
          <p:nvPr>
            <p:ph type="sldNum" sz="quarter" idx="12"/>
          </p:nvPr>
        </p:nvSpPr>
        <p:spPr/>
        <p:txBody>
          <a:bodyPr/>
          <a:lstStyle/>
          <a:p>
            <a:fld id="{974C6331-6B6B-4E5F-8AD6-C2A95B77CB71}" type="slidenum">
              <a:rPr lang="en-US" smtClean="0"/>
              <a:pPr/>
              <a:t>1</a:t>
            </a:fld>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Philadelphia</a:t>
            </a:r>
            <a:endParaRPr lang="en-US" dirty="0"/>
          </a:p>
        </p:txBody>
      </p:sp>
      <p:sp>
        <p:nvSpPr>
          <p:cNvPr id="3" name="Content Placeholder 2"/>
          <p:cNvSpPr>
            <a:spLocks noGrp="1"/>
          </p:cNvSpPr>
          <p:nvPr>
            <p:ph sz="half" idx="1"/>
          </p:nvPr>
        </p:nvSpPr>
        <p:spPr/>
        <p:txBody>
          <a:bodyPr>
            <a:normAutofit fontScale="55000" lnSpcReduction="20000"/>
          </a:bodyPr>
          <a:lstStyle/>
          <a:p>
            <a:r>
              <a:rPr lang="en-US" b="1" dirty="0" smtClean="0"/>
              <a:t>Area</a:t>
            </a:r>
            <a:r>
              <a:rPr lang="en-US" dirty="0" smtClean="0"/>
              <a:t>  • Consolidated city-county 142.6 sq mi (369 km</a:t>
            </a:r>
            <a:r>
              <a:rPr lang="en-US" baseline="30000" dirty="0" smtClean="0"/>
              <a:t>2</a:t>
            </a:r>
            <a:r>
              <a:rPr lang="en-US" dirty="0" smtClean="0"/>
              <a:t>)  </a:t>
            </a:r>
          </a:p>
          <a:p>
            <a:r>
              <a:rPr lang="en-US" dirty="0" smtClean="0"/>
              <a:t>• Land 135.1 sq mi (326.144 km</a:t>
            </a:r>
            <a:r>
              <a:rPr lang="en-US" baseline="30000" dirty="0" smtClean="0"/>
              <a:t>2</a:t>
            </a:r>
            <a:r>
              <a:rPr lang="en-US" dirty="0" smtClean="0"/>
              <a:t>)  </a:t>
            </a:r>
          </a:p>
          <a:p>
            <a:r>
              <a:rPr lang="en-US" dirty="0" smtClean="0"/>
              <a:t>• Water 7.5 sq mi (19.6 km</a:t>
            </a:r>
            <a:r>
              <a:rPr lang="en-US" baseline="30000" dirty="0" smtClean="0"/>
              <a:t>2</a:t>
            </a:r>
            <a:r>
              <a:rPr lang="en-US" dirty="0" smtClean="0"/>
              <a:t>)  </a:t>
            </a:r>
          </a:p>
          <a:p>
            <a:r>
              <a:rPr lang="en-US" dirty="0" smtClean="0"/>
              <a:t>• Urban 1,799.5 sq mi (4,660.7 km</a:t>
            </a:r>
            <a:r>
              <a:rPr lang="en-US" baseline="30000" dirty="0" smtClean="0"/>
              <a:t>2</a:t>
            </a:r>
            <a:r>
              <a:rPr lang="en-US" dirty="0" smtClean="0"/>
              <a:t>)  </a:t>
            </a:r>
          </a:p>
          <a:p>
            <a:r>
              <a:rPr lang="en-US" dirty="0" smtClean="0"/>
              <a:t>• Metro 4,629 sq mi (11,989 km</a:t>
            </a:r>
            <a:r>
              <a:rPr lang="en-US" baseline="30000" dirty="0" smtClean="0"/>
              <a:t>2</a:t>
            </a:r>
            <a:r>
              <a:rPr lang="en-US" dirty="0" smtClean="0"/>
              <a:t>) </a:t>
            </a:r>
          </a:p>
          <a:p>
            <a:r>
              <a:rPr lang="en-US" b="1" dirty="0" smtClean="0"/>
              <a:t>Elevation</a:t>
            </a:r>
            <a:r>
              <a:rPr lang="en-US" dirty="0" smtClean="0"/>
              <a:t> 39 ft (12 m) </a:t>
            </a:r>
          </a:p>
          <a:p>
            <a:r>
              <a:rPr lang="en-US" b="1" dirty="0" smtClean="0"/>
              <a:t>Population</a:t>
            </a:r>
            <a:r>
              <a:rPr lang="en-US" dirty="0" smtClean="0"/>
              <a:t> (2010 census)  • Consolidated city-county 1,526,006 (5th)  </a:t>
            </a:r>
          </a:p>
          <a:p>
            <a:r>
              <a:rPr lang="en-US" b="1" dirty="0" smtClean="0"/>
              <a:t>• Density</a:t>
            </a:r>
            <a:r>
              <a:rPr lang="en-US" dirty="0" smtClean="0"/>
              <a:t> 11,457/sq mi (4,405.4/km</a:t>
            </a:r>
            <a:r>
              <a:rPr lang="en-US" baseline="30000" dirty="0" smtClean="0"/>
              <a:t>2</a:t>
            </a:r>
            <a:r>
              <a:rPr lang="en-US" dirty="0" smtClean="0"/>
              <a:t>)  </a:t>
            </a:r>
          </a:p>
          <a:p>
            <a:r>
              <a:rPr lang="en-US" b="1" dirty="0" smtClean="0"/>
              <a:t>• Urban</a:t>
            </a:r>
            <a:r>
              <a:rPr lang="en-US" dirty="0" smtClean="0"/>
              <a:t> 5,325,000  </a:t>
            </a:r>
          </a:p>
          <a:p>
            <a:r>
              <a:rPr lang="en-US" b="1" dirty="0" smtClean="0"/>
              <a:t>• Metro</a:t>
            </a:r>
            <a:r>
              <a:rPr lang="en-US" dirty="0" smtClean="0"/>
              <a:t> 5,965,343  </a:t>
            </a:r>
          </a:p>
          <a:p>
            <a:r>
              <a:rPr lang="en-US" dirty="0" smtClean="0"/>
              <a:t>• CSA 6,385,461  • </a:t>
            </a:r>
          </a:p>
          <a:p>
            <a:r>
              <a:rPr lang="en-US" dirty="0" err="1" smtClean="0"/>
              <a:t>Demonym</a:t>
            </a:r>
            <a:r>
              <a:rPr lang="en-US" dirty="0" smtClean="0"/>
              <a:t> Philadelphian</a:t>
            </a:r>
            <a:endParaRPr lang="en-US" dirty="0"/>
          </a:p>
        </p:txBody>
      </p:sp>
      <p:pic>
        <p:nvPicPr>
          <p:cNvPr id="7" name="Content Placeholder 6" descr="800px-Map_of_Pennsylvania_highlighting_Philadelphia_County_svg.png"/>
          <p:cNvPicPr>
            <a:picLocks noGrp="1" noChangeAspect="1"/>
          </p:cNvPicPr>
          <p:nvPr>
            <p:ph sz="half" idx="2"/>
          </p:nvPr>
        </p:nvPicPr>
        <p:blipFill>
          <a:blip r:embed="rId2" cstate="print"/>
          <a:stretch>
            <a:fillRect/>
          </a:stretch>
        </p:blipFill>
        <p:spPr>
          <a:xfrm>
            <a:off x="5486400" y="1600200"/>
            <a:ext cx="3276600" cy="4648200"/>
          </a:xfrm>
        </p:spPr>
      </p:pic>
      <p:sp>
        <p:nvSpPr>
          <p:cNvPr id="5" name="Footer Placeholder 4"/>
          <p:cNvSpPr>
            <a:spLocks noGrp="1"/>
          </p:cNvSpPr>
          <p:nvPr>
            <p:ph type="ftr" sz="quarter" idx="11"/>
          </p:nvPr>
        </p:nvSpPr>
        <p:spPr/>
        <p:txBody>
          <a:bodyPr/>
          <a:lstStyle/>
          <a:p>
            <a:r>
              <a:rPr lang="en-US" smtClean="0"/>
              <a:t>DBHIDS - OAS</a:t>
            </a:r>
            <a:endParaRPr lang="en-US"/>
          </a:p>
        </p:txBody>
      </p:sp>
      <p:sp>
        <p:nvSpPr>
          <p:cNvPr id="6" name="Slide Number Placeholder 5"/>
          <p:cNvSpPr>
            <a:spLocks noGrp="1"/>
          </p:cNvSpPr>
          <p:nvPr>
            <p:ph type="sldNum" sz="quarter" idx="12"/>
          </p:nvPr>
        </p:nvSpPr>
        <p:spPr/>
        <p:txBody>
          <a:bodyPr/>
          <a:lstStyle/>
          <a:p>
            <a:fld id="{974C6331-6B6B-4E5F-8AD6-C2A95B77CB71}" type="slidenum">
              <a:rPr lang="en-US" smtClean="0"/>
              <a:pPr/>
              <a:t>10</a:t>
            </a:fld>
            <a:endParaRPr lang="en-US"/>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Footer Placeholder 4"/>
          <p:cNvSpPr>
            <a:spLocks noGrp="1"/>
          </p:cNvSpPr>
          <p:nvPr>
            <p:ph type="ftr" sz="quarter" idx="11"/>
          </p:nvPr>
        </p:nvSpPr>
        <p:spPr>
          <a:noFill/>
        </p:spPr>
        <p:txBody>
          <a:bodyPr/>
          <a:lstStyle/>
          <a:p>
            <a:r>
              <a:rPr lang="en-US" smtClean="0">
                <a:latin typeface="Arial" pitchFamily="34" charset="0"/>
              </a:rPr>
              <a:t>DBHIDS - Ofc. of Addiction Svcs.</a:t>
            </a:r>
          </a:p>
        </p:txBody>
      </p:sp>
      <p:sp>
        <p:nvSpPr>
          <p:cNvPr id="94211" name="Rectangle 2"/>
          <p:cNvSpPr>
            <a:spLocks noGrp="1" noChangeArrowheads="1"/>
          </p:cNvSpPr>
          <p:nvPr>
            <p:ph type="title"/>
          </p:nvPr>
        </p:nvSpPr>
        <p:spPr>
          <a:xfrm>
            <a:off x="1905000" y="0"/>
            <a:ext cx="7010400" cy="838200"/>
          </a:xfrm>
        </p:spPr>
        <p:txBody>
          <a:bodyPr>
            <a:normAutofit fontScale="90000"/>
          </a:bodyPr>
          <a:lstStyle/>
          <a:p>
            <a:pPr eaLnBrk="1" hangingPunct="1"/>
            <a:r>
              <a:rPr lang="en-US" sz="2800" dirty="0" smtClean="0"/>
              <a:t>Prevalence survey: dependence or abuse in the </a:t>
            </a:r>
            <a:br>
              <a:rPr lang="en-US" sz="2800" dirty="0" smtClean="0"/>
            </a:br>
            <a:r>
              <a:rPr lang="en-US" sz="2800" dirty="0" smtClean="0"/>
              <a:t>past year, age 12 and older</a:t>
            </a:r>
          </a:p>
        </p:txBody>
      </p:sp>
      <p:graphicFrame>
        <p:nvGraphicFramePr>
          <p:cNvPr id="1590305" name="Group 33"/>
          <p:cNvGraphicFramePr>
            <a:graphicFrameLocks noGrp="1"/>
          </p:cNvGraphicFramePr>
          <p:nvPr>
            <p:ph idx="1"/>
          </p:nvPr>
        </p:nvGraphicFramePr>
        <p:xfrm>
          <a:off x="1981200" y="990600"/>
          <a:ext cx="6934200" cy="5562601"/>
        </p:xfrm>
        <a:graphic>
          <a:graphicData uri="http://schemas.openxmlformats.org/drawingml/2006/table">
            <a:tbl>
              <a:tblPr/>
              <a:tblGrid>
                <a:gridCol w="2085285"/>
                <a:gridCol w="1472261"/>
                <a:gridCol w="1748624"/>
                <a:gridCol w="1628030"/>
              </a:tblGrid>
              <a:tr h="90229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600" b="1" dirty="0" smtClean="0">
                          <a:solidFill>
                            <a:schemeClr val="bg1"/>
                          </a:solidFill>
                        </a:rPr>
                        <a:t>SAMHSA, NSDUH - 2006, 2007, 2008 combined</a:t>
                      </a:r>
                      <a:endParaRPr kumimoji="0" lang="en-US" sz="1600" b="1" i="0" u="none" strike="noStrike" cap="none" normalizeH="0" baseline="0" dirty="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alpha val="39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Philadelphia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alpha val="39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Pennsylvania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alpha val="39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Total U.S.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alpha val="39000"/>
                      </a:schemeClr>
                    </a:solidFill>
                  </a:tcPr>
                </a:tc>
              </a:tr>
              <a:tr h="15534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bg1"/>
                          </a:solidFill>
                          <a:effectLst/>
                          <a:latin typeface="Arial" charset="0"/>
                        </a:rPr>
                        <a:t>illicit drug dependence or abuse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alpha val="39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bg1"/>
                          </a:solidFill>
                          <a:effectLst/>
                          <a:latin typeface="Arial" charset="0"/>
                        </a:rPr>
                        <a:t>3.27 %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bg1"/>
                          </a:solidFill>
                          <a:effectLst/>
                          <a:latin typeface="Arial" charset="0"/>
                        </a:rPr>
                        <a:t>(n=42,440)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alpha val="39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bg1"/>
                          </a:solidFill>
                          <a:effectLst/>
                          <a:latin typeface="Arial" charset="0"/>
                        </a:rPr>
                        <a:t>2.27 %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alpha val="39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bg1"/>
                          </a:solidFill>
                          <a:effectLst/>
                          <a:latin typeface="Arial" charset="0"/>
                        </a:rPr>
                        <a:t>2.82 %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alpha val="39000"/>
                      </a:schemeClr>
                    </a:solidFill>
                  </a:tcPr>
                </a:tc>
              </a:tr>
              <a:tr h="15534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bg1"/>
                          </a:solidFill>
                          <a:effectLst/>
                          <a:latin typeface="Arial" charset="0"/>
                        </a:rPr>
                        <a:t>alcohol dependence or abuse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alpha val="39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bg1"/>
                          </a:solidFill>
                          <a:effectLst/>
                          <a:latin typeface="Arial" charset="0"/>
                        </a:rPr>
                        <a:t>6.71 %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bg1"/>
                          </a:solidFill>
                          <a:effectLst/>
                          <a:latin typeface="Arial" charset="0"/>
                        </a:rPr>
                        <a:t>(n=87,087)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alpha val="39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bg1"/>
                          </a:solidFill>
                          <a:effectLst/>
                          <a:latin typeface="Arial" charset="0"/>
                        </a:rPr>
                        <a:t>6.32 %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alpha val="39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bg1"/>
                          </a:solidFill>
                          <a:effectLst/>
                          <a:latin typeface="Arial" charset="0"/>
                        </a:rPr>
                        <a:t>7.53 %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alpha val="39000"/>
                      </a:schemeClr>
                    </a:solidFill>
                  </a:tcPr>
                </a:tc>
              </a:tr>
              <a:tr h="15534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bg1"/>
                          </a:solidFill>
                          <a:effectLst/>
                          <a:latin typeface="Arial" charset="0"/>
                        </a:rPr>
                        <a:t>illicit drug or alcohol dependence or abuse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alpha val="39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bg1"/>
                          </a:solidFill>
                          <a:effectLst/>
                          <a:latin typeface="Arial" charset="0"/>
                        </a:rPr>
                        <a:t>8.88 %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bg1"/>
                          </a:solidFill>
                          <a:effectLst/>
                          <a:latin typeface="Arial" charset="0"/>
                        </a:rPr>
                        <a:t>(n=115,251)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alpha val="39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bg1"/>
                          </a:solidFill>
                          <a:effectLst/>
                          <a:latin typeface="Arial" charset="0"/>
                        </a:rPr>
                        <a:t>7.64 %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alpha val="39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bg1"/>
                          </a:solidFill>
                          <a:effectLst/>
                          <a:latin typeface="Arial" charset="0"/>
                        </a:rPr>
                        <a:t>9.07 %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alpha val="39000"/>
                      </a:schemeClr>
                    </a:solidFill>
                  </a:tcPr>
                </a:tc>
              </a:tr>
            </a:tbl>
          </a:graphicData>
        </a:graphic>
      </p:graphicFrame>
      <p:sp>
        <p:nvSpPr>
          <p:cNvPr id="94239" name="Text Box 30"/>
          <p:cNvSpPr txBox="1">
            <a:spLocks noChangeArrowheads="1"/>
          </p:cNvSpPr>
          <p:nvPr/>
        </p:nvSpPr>
        <p:spPr bwMode="auto">
          <a:xfrm>
            <a:off x="1752600" y="5715000"/>
            <a:ext cx="304800" cy="366713"/>
          </a:xfrm>
          <a:prstGeom prst="rect">
            <a:avLst/>
          </a:prstGeom>
          <a:noFill/>
          <a:ln w="9525">
            <a:noFill/>
            <a:miter lim="800000"/>
            <a:headEnd/>
            <a:tailEnd/>
          </a:ln>
        </p:spPr>
        <p:txBody>
          <a:bodyPr>
            <a:spAutoFit/>
          </a:bodyPr>
          <a:lstStyle/>
          <a:p>
            <a:pPr>
              <a:spcBef>
                <a:spcPct val="50000"/>
              </a:spcBef>
            </a:pPr>
            <a:endParaRPr lang="en-US" sz="1800">
              <a:solidFill>
                <a:schemeClr val="tx1"/>
              </a:solidFill>
            </a:endParaRPr>
          </a:p>
        </p:txBody>
      </p:sp>
      <p:sp>
        <p:nvSpPr>
          <p:cNvPr id="94240" name="Text Box 31"/>
          <p:cNvSpPr txBox="1">
            <a:spLocks noChangeArrowheads="1"/>
          </p:cNvSpPr>
          <p:nvPr/>
        </p:nvSpPr>
        <p:spPr bwMode="auto">
          <a:xfrm>
            <a:off x="2057400" y="6553200"/>
            <a:ext cx="6781800" cy="307777"/>
          </a:xfrm>
          <a:prstGeom prst="rect">
            <a:avLst/>
          </a:prstGeom>
          <a:noFill/>
          <a:ln w="15875" algn="ctr">
            <a:noFill/>
            <a:miter lim="800000"/>
            <a:headEnd/>
            <a:tailEnd/>
          </a:ln>
        </p:spPr>
        <p:txBody>
          <a:bodyPr wrap="square">
            <a:spAutoFit/>
          </a:bodyPr>
          <a:lstStyle/>
          <a:p>
            <a:pPr>
              <a:spcBef>
                <a:spcPct val="50000"/>
              </a:spcBef>
            </a:pPr>
            <a:r>
              <a:rPr lang="en-US" sz="1400" b="1" dirty="0">
                <a:solidFill>
                  <a:schemeClr val="bg1"/>
                </a:solidFill>
              </a:rPr>
              <a:t>Source: SAMHSA, NSDUH - 2006, 2007, 2008 combined</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133600" y="152400"/>
            <a:ext cx="6553200" cy="1143000"/>
          </a:xfrm>
        </p:spPr>
        <p:txBody>
          <a:bodyPr>
            <a:normAutofit/>
          </a:bodyPr>
          <a:lstStyle/>
          <a:p>
            <a:r>
              <a:rPr lang="en-US" sz="2400" dirty="0" smtClean="0"/>
              <a:t>Prevalence survey: dependence or abuse in the </a:t>
            </a:r>
            <a:br>
              <a:rPr lang="en-US" sz="2400" dirty="0" smtClean="0"/>
            </a:br>
            <a:r>
              <a:rPr lang="en-US" sz="2400" dirty="0" smtClean="0"/>
              <a:t>past year, age 12 and older</a:t>
            </a:r>
            <a:endParaRPr lang="en-US" sz="2400" dirty="0"/>
          </a:p>
        </p:txBody>
      </p:sp>
      <p:sp>
        <p:nvSpPr>
          <p:cNvPr id="7" name="Text Placeholder 6"/>
          <p:cNvSpPr>
            <a:spLocks noGrp="1"/>
          </p:cNvSpPr>
          <p:nvPr>
            <p:ph type="body" idx="1"/>
          </p:nvPr>
        </p:nvSpPr>
        <p:spPr/>
        <p:txBody>
          <a:bodyPr/>
          <a:lstStyle/>
          <a:p>
            <a:pPr algn="ctr"/>
            <a:r>
              <a:rPr lang="en-US" dirty="0" smtClean="0"/>
              <a:t>2004 -2005-2006</a:t>
            </a:r>
          </a:p>
          <a:p>
            <a:pPr algn="ctr"/>
            <a:r>
              <a:rPr lang="en-US" dirty="0" err="1" smtClean="0"/>
              <a:t>Samhsa</a:t>
            </a:r>
            <a:r>
              <a:rPr lang="en-US" dirty="0" smtClean="0"/>
              <a:t>/OAS/NSDUH</a:t>
            </a:r>
            <a:endParaRPr lang="en-US" dirty="0"/>
          </a:p>
        </p:txBody>
      </p:sp>
      <p:graphicFrame>
        <p:nvGraphicFramePr>
          <p:cNvPr id="12" name="Content Placeholder 11"/>
          <p:cNvGraphicFramePr>
            <a:graphicFrameLocks noGrp="1"/>
          </p:cNvGraphicFramePr>
          <p:nvPr>
            <p:ph sz="half" idx="2"/>
          </p:nvPr>
        </p:nvGraphicFramePr>
        <p:xfrm>
          <a:off x="1981200" y="2133600"/>
          <a:ext cx="3505200" cy="3540760"/>
        </p:xfrm>
        <a:graphic>
          <a:graphicData uri="http://schemas.openxmlformats.org/drawingml/2006/table">
            <a:tbl>
              <a:tblPr firstRow="1" bandRow="1">
                <a:tableStyleId>{5C22544A-7EE6-4342-B048-85BDC9FD1C3A}</a:tableStyleId>
              </a:tblPr>
              <a:tblGrid>
                <a:gridCol w="876300"/>
                <a:gridCol w="876300"/>
                <a:gridCol w="876300"/>
                <a:gridCol w="876300"/>
              </a:tblGrid>
              <a:tr h="387519">
                <a:tc>
                  <a:txBody>
                    <a:bodyPr/>
                    <a:lstStyle/>
                    <a:p>
                      <a:pPr algn="ctr"/>
                      <a:endParaRPr lang="en-US" sz="1200" dirty="0"/>
                    </a:p>
                  </a:txBody>
                  <a:tcPr/>
                </a:tc>
                <a:tc>
                  <a:txBody>
                    <a:bodyPr/>
                    <a:lstStyle/>
                    <a:p>
                      <a:pPr algn="ctr"/>
                      <a:r>
                        <a:rPr lang="en-US" sz="1200" dirty="0" err="1" smtClean="0"/>
                        <a:t>Phila</a:t>
                      </a:r>
                      <a:r>
                        <a:rPr lang="en-US" sz="1200" dirty="0" smtClean="0"/>
                        <a:t>.</a:t>
                      </a:r>
                      <a:endParaRPr lang="en-US" sz="1200" dirty="0"/>
                    </a:p>
                  </a:txBody>
                  <a:tcPr/>
                </a:tc>
                <a:tc>
                  <a:txBody>
                    <a:bodyPr/>
                    <a:lstStyle/>
                    <a:p>
                      <a:pPr algn="ctr"/>
                      <a:r>
                        <a:rPr lang="en-US" sz="1200" dirty="0" smtClean="0"/>
                        <a:t>PA</a:t>
                      </a:r>
                      <a:endParaRPr lang="en-US" sz="1200" dirty="0"/>
                    </a:p>
                  </a:txBody>
                  <a:tcPr/>
                </a:tc>
                <a:tc>
                  <a:txBody>
                    <a:bodyPr/>
                    <a:lstStyle/>
                    <a:p>
                      <a:pPr algn="ctr"/>
                      <a:r>
                        <a:rPr lang="en-US" sz="1200" dirty="0" smtClean="0"/>
                        <a:t>Total US</a:t>
                      </a:r>
                      <a:endParaRPr lang="en-US" sz="1200" dirty="0"/>
                    </a:p>
                  </a:txBody>
                  <a:tcPr/>
                </a:tc>
              </a:tr>
              <a:tr h="105108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charset="0"/>
                        </a:rPr>
                        <a:t>illicit drug dependence or abuse</a:t>
                      </a:r>
                    </a:p>
                  </a:txBody>
                  <a:tcPr horzOverflow="overflow"/>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smtClean="0"/>
                        <a:t>3.39</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2.56</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2.91</a:t>
                      </a:r>
                    </a:p>
                  </a:txBody>
                  <a:tcPr/>
                </a:tc>
              </a:tr>
              <a:tr h="859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charset="0"/>
                        </a:rPr>
                        <a:t>alcohol dependence or abuse</a:t>
                      </a:r>
                    </a:p>
                  </a:txBody>
                  <a:tcPr horzOverflow="overflow"/>
                </a:tc>
                <a:tc>
                  <a:txBody>
                    <a:bodyPr/>
                    <a:lstStyle/>
                    <a:p>
                      <a:pPr algn="ctr"/>
                      <a:r>
                        <a:rPr lang="en-US" sz="1200" dirty="0" smtClean="0"/>
                        <a:t>7.77</a:t>
                      </a:r>
                      <a:endParaRPr lang="en-US" sz="1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7.13</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smtClean="0"/>
                        <a:t>7.79</a:t>
                      </a:r>
                    </a:p>
                  </a:txBody>
                  <a:tcPr/>
                </a:tc>
              </a:tr>
              <a:tr h="124218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charset="0"/>
                        </a:rPr>
                        <a:t>illicit drug or alcohol dependence or abuse</a:t>
                      </a:r>
                    </a:p>
                  </a:txBody>
                  <a:tcPr horzOverflow="overflow"/>
                </a:tc>
                <a:tc>
                  <a:txBody>
                    <a:bodyPr/>
                    <a:lstStyle/>
                    <a:p>
                      <a:pPr algn="ctr"/>
                      <a:r>
                        <a:rPr lang="en-US" sz="1200" b="1" dirty="0" smtClean="0"/>
                        <a:t>9.78</a:t>
                      </a:r>
                      <a:endParaRPr lang="en-US" sz="1200" b="1" dirty="0"/>
                    </a:p>
                  </a:txBody>
                  <a:tcPr/>
                </a:tc>
                <a:tc>
                  <a:txBody>
                    <a:bodyPr/>
                    <a:lstStyle/>
                    <a:p>
                      <a:pPr algn="ctr"/>
                      <a:r>
                        <a:rPr lang="en-US" sz="1200" dirty="0" smtClean="0"/>
                        <a:t>8.52</a:t>
                      </a:r>
                      <a:endParaRPr lang="en-US" sz="1200" dirty="0"/>
                    </a:p>
                  </a:txBody>
                  <a:tcPr/>
                </a:tc>
                <a:tc>
                  <a:txBody>
                    <a:bodyPr/>
                    <a:lstStyle/>
                    <a:p>
                      <a:pPr algn="ctr"/>
                      <a:r>
                        <a:rPr lang="en-US" sz="1200" dirty="0" smtClean="0"/>
                        <a:t>9.24</a:t>
                      </a:r>
                      <a:endParaRPr lang="en-US" sz="1200" dirty="0"/>
                    </a:p>
                  </a:txBody>
                  <a:tcPr/>
                </a:tc>
              </a:tr>
            </a:tbl>
          </a:graphicData>
        </a:graphic>
      </p:graphicFrame>
      <p:sp>
        <p:nvSpPr>
          <p:cNvPr id="9" name="Text Placeholder 8"/>
          <p:cNvSpPr>
            <a:spLocks noGrp="1"/>
          </p:cNvSpPr>
          <p:nvPr>
            <p:ph type="body" sz="quarter" idx="3"/>
          </p:nvPr>
        </p:nvSpPr>
        <p:spPr>
          <a:xfrm>
            <a:off x="5486400" y="1535113"/>
            <a:ext cx="3429000" cy="639762"/>
          </a:xfrm>
        </p:spPr>
        <p:txBody>
          <a:bodyPr/>
          <a:lstStyle/>
          <a:p>
            <a:r>
              <a:rPr lang="en-US" dirty="0" smtClean="0"/>
              <a:t>SAMHSA, NSDUH - 2006, 2007, 2008 combined</a:t>
            </a:r>
            <a:endParaRPr lang="en-US" dirty="0"/>
          </a:p>
        </p:txBody>
      </p:sp>
      <p:graphicFrame>
        <p:nvGraphicFramePr>
          <p:cNvPr id="13" name="Content Placeholder 12"/>
          <p:cNvGraphicFramePr>
            <a:graphicFrameLocks noGrp="1"/>
          </p:cNvGraphicFramePr>
          <p:nvPr>
            <p:ph sz="quarter" idx="4"/>
          </p:nvPr>
        </p:nvGraphicFramePr>
        <p:xfrm>
          <a:off x="5486400" y="2133599"/>
          <a:ext cx="3429000" cy="3515996"/>
        </p:xfrm>
        <a:graphic>
          <a:graphicData uri="http://schemas.openxmlformats.org/drawingml/2006/table">
            <a:tbl>
              <a:tblPr firstRow="1" bandRow="1">
                <a:tableStyleId>{5C22544A-7EE6-4342-B048-85BDC9FD1C3A}</a:tableStyleId>
              </a:tblPr>
              <a:tblGrid>
                <a:gridCol w="857250"/>
                <a:gridCol w="857250"/>
                <a:gridCol w="857250"/>
                <a:gridCol w="857250"/>
              </a:tblGrid>
              <a:tr h="46263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err="1" smtClean="0">
                          <a:ln>
                            <a:noFill/>
                          </a:ln>
                          <a:solidFill>
                            <a:schemeClr val="tx1"/>
                          </a:solidFill>
                          <a:effectLst/>
                          <a:latin typeface="Arial" charset="0"/>
                        </a:rPr>
                        <a:t>Phila</a:t>
                      </a:r>
                      <a:r>
                        <a:rPr kumimoji="0" lang="en-US" sz="1200" b="1" i="0" u="none" strike="noStrike" cap="none" normalizeH="0" baseline="0" dirty="0" smtClean="0">
                          <a:ln>
                            <a:noFill/>
                          </a:ln>
                          <a:solidFill>
                            <a:schemeClr val="tx1"/>
                          </a:solidFill>
                          <a:effectLst/>
                          <a:latin typeface="Arial" charset="0"/>
                        </a:rPr>
                        <a:t>.</a:t>
                      </a: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PA</a:t>
                      </a: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Total U.S.</a:t>
                      </a:r>
                    </a:p>
                  </a:txBody>
                  <a:tcPr horzOverflow="overflow"/>
                </a:tc>
              </a:tr>
              <a:tr h="10177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charset="0"/>
                        </a:rPr>
                        <a:t>illicit drug dependence or abuse</a:t>
                      </a: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charset="0"/>
                        </a:rPr>
                        <a:t>3.27 % </a:t>
                      </a: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bg1"/>
                          </a:solidFill>
                          <a:effectLst/>
                          <a:latin typeface="Arial" charset="0"/>
                        </a:rPr>
                        <a:t>2.27 %</a:t>
                      </a: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bg1"/>
                          </a:solidFill>
                          <a:effectLst/>
                          <a:latin typeface="Arial" charset="0"/>
                        </a:rPr>
                        <a:t>2.82 %</a:t>
                      </a:r>
                    </a:p>
                  </a:txBody>
                  <a:tcPr horzOverflow="overflow"/>
                </a:tc>
              </a:tr>
              <a:tr h="8327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charset="0"/>
                        </a:rPr>
                        <a:t>alcohol dependence or abuse</a:t>
                      </a: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bg1"/>
                          </a:solidFill>
                          <a:effectLst/>
                          <a:latin typeface="Arial" charset="0"/>
                        </a:rPr>
                        <a:t>6.71 % </a:t>
                      </a: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bg1"/>
                          </a:solidFill>
                          <a:effectLst/>
                          <a:latin typeface="Arial" charset="0"/>
                        </a:rPr>
                        <a:t>6.32 %</a:t>
                      </a: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charset="0"/>
                        </a:rPr>
                        <a:t>7.53 %</a:t>
                      </a:r>
                    </a:p>
                  </a:txBody>
                  <a:tcPr horzOverflow="overflow"/>
                </a:tc>
              </a:tr>
              <a:tr h="120284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charset="0"/>
                        </a:rPr>
                        <a:t>illicit drug or alcohol dependence or abuse</a:t>
                      </a: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bg1"/>
                          </a:solidFill>
                          <a:effectLst/>
                          <a:latin typeface="Arial" charset="0"/>
                        </a:rPr>
                        <a:t>8.88 %</a:t>
                      </a: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bg1"/>
                          </a:solidFill>
                          <a:effectLst/>
                          <a:latin typeface="Arial" charset="0"/>
                        </a:rPr>
                        <a:t>7.64 %</a:t>
                      </a: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charset="0"/>
                        </a:rPr>
                        <a:t>9.07 %</a:t>
                      </a:r>
                    </a:p>
                  </a:txBody>
                  <a:tcPr horzOverflow="overflow"/>
                </a:tc>
              </a:tr>
            </a:tbl>
          </a:graphicData>
        </a:graphic>
      </p:graphicFrame>
      <p:sp>
        <p:nvSpPr>
          <p:cNvPr id="4" name="Footer Placeholder 3"/>
          <p:cNvSpPr>
            <a:spLocks noGrp="1"/>
          </p:cNvSpPr>
          <p:nvPr>
            <p:ph type="ftr" sz="quarter" idx="11"/>
          </p:nvPr>
        </p:nvSpPr>
        <p:spPr/>
        <p:txBody>
          <a:bodyPr/>
          <a:lstStyle/>
          <a:p>
            <a:pPr>
              <a:defRPr/>
            </a:pPr>
            <a:r>
              <a:rPr lang="en-US" smtClean="0">
                <a:solidFill>
                  <a:schemeClr val="bg1"/>
                </a:solidFill>
              </a:rPr>
              <a:t>DBHIDS - Ofc. of Addiction Svcs.</a:t>
            </a:r>
            <a:endParaRPr lang="en-US">
              <a:solidFill>
                <a:schemeClr val="bg1"/>
              </a:solidFill>
            </a:endParaRPr>
          </a:p>
        </p:txBody>
      </p:sp>
      <p:sp>
        <p:nvSpPr>
          <p:cNvPr id="5" name="Slide Number Placeholder 4"/>
          <p:cNvSpPr>
            <a:spLocks noGrp="1"/>
          </p:cNvSpPr>
          <p:nvPr>
            <p:ph type="sldNum" sz="quarter" idx="12"/>
          </p:nvPr>
        </p:nvSpPr>
        <p:spPr/>
        <p:txBody>
          <a:bodyPr/>
          <a:lstStyle/>
          <a:p>
            <a:pPr>
              <a:defRPr/>
            </a:pPr>
            <a:fld id="{64332B9F-1287-4963-937D-7FD05016BC7C}" type="slidenum">
              <a:rPr lang="en-US" smtClean="0"/>
              <a:pPr>
                <a:defRPr/>
              </a:pPr>
              <a:t>101</a:t>
            </a:fld>
            <a:endParaRPr lang="en-US"/>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9" name="Footer Placeholder 4"/>
          <p:cNvSpPr>
            <a:spLocks noGrp="1"/>
          </p:cNvSpPr>
          <p:nvPr>
            <p:ph type="ftr" sz="quarter" idx="11"/>
          </p:nvPr>
        </p:nvSpPr>
        <p:spPr>
          <a:noFill/>
        </p:spPr>
        <p:txBody>
          <a:bodyPr/>
          <a:lstStyle/>
          <a:p>
            <a:r>
              <a:rPr lang="en-US" smtClean="0">
                <a:latin typeface="Arial" pitchFamily="34" charset="0"/>
              </a:rPr>
              <a:t>DBHIDS - Ofc. of Addiction Svcs.</a:t>
            </a:r>
          </a:p>
        </p:txBody>
      </p:sp>
      <p:sp>
        <p:nvSpPr>
          <p:cNvPr id="9220" name="Rectangle 2"/>
          <p:cNvSpPr>
            <a:spLocks noGrp="1" noChangeArrowheads="1"/>
          </p:cNvSpPr>
          <p:nvPr>
            <p:ph type="title"/>
          </p:nvPr>
        </p:nvSpPr>
        <p:spPr>
          <a:xfrm>
            <a:off x="1905000" y="0"/>
            <a:ext cx="7239000" cy="762000"/>
          </a:xfrm>
          <a:solidFill>
            <a:schemeClr val="bg1"/>
          </a:solidFill>
          <a:ln>
            <a:solidFill>
              <a:schemeClr val="tx1"/>
            </a:solidFill>
          </a:ln>
        </p:spPr>
        <p:txBody>
          <a:bodyPr>
            <a:normAutofit fontScale="90000"/>
          </a:bodyPr>
          <a:lstStyle/>
          <a:p>
            <a:pPr eaLnBrk="1" hangingPunct="1"/>
            <a:r>
              <a:rPr lang="en-US" sz="2000" smtClean="0">
                <a:solidFill>
                  <a:schemeClr val="tx1"/>
                </a:solidFill>
              </a:rPr>
              <a:t>Number of deaths with the presence of any drug and number of cases with at least one </a:t>
            </a:r>
            <a:r>
              <a:rPr lang="en-US" sz="2000" smtClean="0">
                <a:solidFill>
                  <a:srgbClr val="FF0000"/>
                </a:solidFill>
              </a:rPr>
              <a:t>illicit drug detected,**</a:t>
            </a:r>
            <a:r>
              <a:rPr lang="en-US" sz="2000" smtClean="0">
                <a:solidFill>
                  <a:schemeClr val="tx1"/>
                </a:solidFill>
              </a:rPr>
              <a:t> in Philadelphia:</a:t>
            </a:r>
            <a:r>
              <a:rPr lang="en-US" sz="2000" smtClean="0"/>
              <a:t> 2004 to 2010</a:t>
            </a:r>
          </a:p>
        </p:txBody>
      </p:sp>
      <p:graphicFrame>
        <p:nvGraphicFramePr>
          <p:cNvPr id="9" name="Object 3"/>
          <p:cNvGraphicFramePr>
            <a:graphicFrameLocks noGrp="1" noChangeAspect="1"/>
          </p:cNvGraphicFramePr>
          <p:nvPr>
            <p:ph type="chart" idx="1"/>
          </p:nvPr>
        </p:nvGraphicFramePr>
        <p:xfrm>
          <a:off x="1955800" y="812800"/>
          <a:ext cx="7137400" cy="4699000"/>
        </p:xfrm>
        <a:graphic>
          <a:graphicData uri="http://schemas.openxmlformats.org/drawingml/2006/chart">
            <c:chart xmlns:c="http://schemas.openxmlformats.org/drawingml/2006/chart" xmlns:r="http://schemas.openxmlformats.org/officeDocument/2006/relationships" r:id="rId2"/>
          </a:graphicData>
        </a:graphic>
      </p:graphicFrame>
      <p:sp>
        <p:nvSpPr>
          <p:cNvPr id="9221" name="Text Box 4"/>
          <p:cNvSpPr txBox="1">
            <a:spLocks noChangeArrowheads="1"/>
          </p:cNvSpPr>
          <p:nvPr/>
        </p:nvSpPr>
        <p:spPr bwMode="auto">
          <a:xfrm>
            <a:off x="2743200" y="5867400"/>
            <a:ext cx="5257800" cy="304800"/>
          </a:xfrm>
          <a:prstGeom prst="rect">
            <a:avLst/>
          </a:prstGeom>
          <a:noFill/>
          <a:ln w="9525">
            <a:noFill/>
            <a:miter lim="800000"/>
            <a:headEnd/>
            <a:tailEnd/>
          </a:ln>
        </p:spPr>
        <p:txBody>
          <a:bodyPr>
            <a:spAutoFit/>
          </a:bodyPr>
          <a:lstStyle/>
          <a:p>
            <a:pPr>
              <a:spcBef>
                <a:spcPct val="50000"/>
              </a:spcBef>
            </a:pPr>
            <a:r>
              <a:rPr lang="en-US" sz="1400" b="1">
                <a:solidFill>
                  <a:schemeClr val="bg1"/>
                </a:solidFill>
              </a:rPr>
              <a:t>SOURCE: Philadelphia Medical Examiner’s Office </a:t>
            </a:r>
          </a:p>
        </p:txBody>
      </p:sp>
      <p:sp>
        <p:nvSpPr>
          <p:cNvPr id="9222" name="Text Box 5"/>
          <p:cNvSpPr txBox="1">
            <a:spLocks noChangeArrowheads="1"/>
          </p:cNvSpPr>
          <p:nvPr/>
        </p:nvSpPr>
        <p:spPr bwMode="auto">
          <a:xfrm>
            <a:off x="2514600" y="5181600"/>
            <a:ext cx="6629400" cy="584775"/>
          </a:xfrm>
          <a:prstGeom prst="rect">
            <a:avLst/>
          </a:prstGeom>
          <a:noFill/>
          <a:ln w="15875" algn="ctr">
            <a:noFill/>
            <a:miter lim="800000"/>
            <a:headEnd/>
            <a:tailEnd/>
          </a:ln>
        </p:spPr>
        <p:txBody>
          <a:bodyPr wrap="square">
            <a:spAutoFit/>
          </a:bodyPr>
          <a:lstStyle/>
          <a:p>
            <a:pPr>
              <a:spcBef>
                <a:spcPct val="50000"/>
              </a:spcBef>
            </a:pPr>
            <a:r>
              <a:rPr lang="en-US" sz="1600" b="1" dirty="0">
                <a:solidFill>
                  <a:schemeClr val="tx1"/>
                </a:solidFill>
              </a:rPr>
              <a:t>  ‘04              ‘05               ‘06               ‘07              ‘08             ‘09             ‘10</a:t>
            </a:r>
          </a:p>
        </p:txBody>
      </p:sp>
      <p:sp>
        <p:nvSpPr>
          <p:cNvPr id="9223" name="Text Box 6"/>
          <p:cNvSpPr txBox="1">
            <a:spLocks noChangeArrowheads="1"/>
          </p:cNvSpPr>
          <p:nvPr/>
        </p:nvSpPr>
        <p:spPr bwMode="auto">
          <a:xfrm>
            <a:off x="1905000" y="5562601"/>
            <a:ext cx="7239000" cy="276999"/>
          </a:xfrm>
          <a:prstGeom prst="rect">
            <a:avLst/>
          </a:prstGeom>
          <a:solidFill>
            <a:schemeClr val="bg1"/>
          </a:solidFill>
          <a:ln w="15875" algn="ctr">
            <a:solidFill>
              <a:schemeClr val="tx1"/>
            </a:solidFill>
            <a:miter lim="800000"/>
            <a:headEnd/>
            <a:tailEnd/>
          </a:ln>
        </p:spPr>
        <p:txBody>
          <a:bodyPr wrap="square">
            <a:spAutoFit/>
          </a:bodyPr>
          <a:lstStyle/>
          <a:p>
            <a:pPr>
              <a:spcBef>
                <a:spcPct val="50000"/>
              </a:spcBef>
            </a:pPr>
            <a:r>
              <a:rPr lang="en-US" sz="1200" b="1" dirty="0">
                <a:solidFill>
                  <a:srgbClr val="FF0000"/>
                </a:solidFill>
              </a:rPr>
              <a:t>** Illicit drugs</a:t>
            </a:r>
            <a:r>
              <a:rPr lang="en-US" sz="1200" b="1" dirty="0">
                <a:solidFill>
                  <a:schemeClr val="tx1"/>
                </a:solidFill>
              </a:rPr>
              <a:t> include cocaine, heroin, PCP, methamphetamine, MDA, and MDMA.</a:t>
            </a:r>
          </a:p>
        </p:txBody>
      </p:sp>
      <p:sp>
        <p:nvSpPr>
          <p:cNvPr id="9224" name="Text Box 7"/>
          <p:cNvSpPr txBox="1">
            <a:spLocks noChangeArrowheads="1"/>
          </p:cNvSpPr>
          <p:nvPr/>
        </p:nvSpPr>
        <p:spPr bwMode="auto">
          <a:xfrm>
            <a:off x="1905000" y="4953001"/>
            <a:ext cx="7239000" cy="276999"/>
          </a:xfrm>
          <a:prstGeom prst="rect">
            <a:avLst/>
          </a:prstGeom>
          <a:solidFill>
            <a:schemeClr val="bg1"/>
          </a:solidFill>
          <a:ln w="15875" algn="ctr">
            <a:solidFill>
              <a:schemeClr val="tx1"/>
            </a:solidFill>
            <a:miter lim="800000"/>
            <a:headEnd/>
            <a:tailEnd/>
          </a:ln>
        </p:spPr>
        <p:txBody>
          <a:bodyPr wrap="square">
            <a:spAutoFit/>
          </a:bodyPr>
          <a:lstStyle/>
          <a:p>
            <a:pPr>
              <a:spcBef>
                <a:spcPct val="50000"/>
              </a:spcBef>
            </a:pPr>
            <a:r>
              <a:rPr lang="en-US" sz="1200" b="1" dirty="0">
                <a:solidFill>
                  <a:srgbClr val="FF0000"/>
                </a:solidFill>
              </a:rPr>
              <a:t>% w/</a:t>
            </a:r>
            <a:r>
              <a:rPr lang="en-US" sz="1200" b="1" dirty="0" err="1">
                <a:solidFill>
                  <a:srgbClr val="FF0000"/>
                </a:solidFill>
              </a:rPr>
              <a:t>illicits</a:t>
            </a:r>
            <a:r>
              <a:rPr lang="en-US" sz="1200" b="1" dirty="0">
                <a:solidFill>
                  <a:schemeClr val="tx1"/>
                </a:solidFill>
              </a:rPr>
              <a:t>   45.3           61.7            65.5             58.5             52.6            47.9             45.2</a:t>
            </a:r>
          </a:p>
        </p:txBody>
      </p:sp>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9" name="Footer Placeholder 4"/>
          <p:cNvSpPr>
            <a:spLocks noGrp="1"/>
          </p:cNvSpPr>
          <p:nvPr>
            <p:ph type="ftr" sz="quarter" idx="11"/>
          </p:nvPr>
        </p:nvSpPr>
        <p:spPr>
          <a:xfrm>
            <a:off x="2971800" y="6400800"/>
            <a:ext cx="2895600" cy="457200"/>
          </a:xfrm>
          <a:noFill/>
        </p:spPr>
        <p:txBody>
          <a:bodyPr/>
          <a:lstStyle/>
          <a:p>
            <a:r>
              <a:rPr lang="en-US" dirty="0" smtClean="0">
                <a:solidFill>
                  <a:schemeClr val="tx1">
                    <a:lumMod val="10000"/>
                  </a:schemeClr>
                </a:solidFill>
                <a:latin typeface="Arial" pitchFamily="34" charset="0"/>
              </a:rPr>
              <a:t>DBHIDS - </a:t>
            </a:r>
            <a:r>
              <a:rPr lang="en-US" dirty="0" err="1" smtClean="0">
                <a:solidFill>
                  <a:schemeClr val="tx1">
                    <a:lumMod val="10000"/>
                  </a:schemeClr>
                </a:solidFill>
                <a:latin typeface="Arial" pitchFamily="34" charset="0"/>
              </a:rPr>
              <a:t>Ofc</a:t>
            </a:r>
            <a:r>
              <a:rPr lang="en-US" dirty="0" smtClean="0">
                <a:solidFill>
                  <a:schemeClr val="tx1">
                    <a:lumMod val="10000"/>
                  </a:schemeClr>
                </a:solidFill>
                <a:latin typeface="Arial" pitchFamily="34" charset="0"/>
              </a:rPr>
              <a:t>. of Addiction </a:t>
            </a:r>
            <a:r>
              <a:rPr lang="en-US" dirty="0" err="1" smtClean="0">
                <a:solidFill>
                  <a:schemeClr val="tx1">
                    <a:lumMod val="10000"/>
                  </a:schemeClr>
                </a:solidFill>
                <a:latin typeface="Arial" pitchFamily="34" charset="0"/>
              </a:rPr>
              <a:t>Svcs</a:t>
            </a:r>
            <a:r>
              <a:rPr lang="en-US" dirty="0" smtClean="0">
                <a:solidFill>
                  <a:schemeClr val="tx1">
                    <a:lumMod val="10000"/>
                  </a:schemeClr>
                </a:solidFill>
                <a:latin typeface="Arial" pitchFamily="34" charset="0"/>
              </a:rPr>
              <a:t>.</a:t>
            </a:r>
          </a:p>
        </p:txBody>
      </p:sp>
      <p:sp>
        <p:nvSpPr>
          <p:cNvPr id="9220" name="Rectangle 2"/>
          <p:cNvSpPr>
            <a:spLocks noGrp="1" noChangeArrowheads="1"/>
          </p:cNvSpPr>
          <p:nvPr>
            <p:ph type="title"/>
          </p:nvPr>
        </p:nvSpPr>
        <p:spPr>
          <a:xfrm>
            <a:off x="0" y="0"/>
            <a:ext cx="9144000" cy="762000"/>
          </a:xfrm>
          <a:solidFill>
            <a:schemeClr val="bg1"/>
          </a:solidFill>
          <a:ln>
            <a:solidFill>
              <a:schemeClr val="tx1"/>
            </a:solidFill>
          </a:ln>
        </p:spPr>
        <p:txBody>
          <a:bodyPr>
            <a:normAutofit/>
          </a:bodyPr>
          <a:lstStyle/>
          <a:p>
            <a:pPr algn="ctr" eaLnBrk="1" hangingPunct="1"/>
            <a:r>
              <a:rPr lang="en-US" sz="2000" dirty="0" smtClean="0">
                <a:solidFill>
                  <a:schemeClr val="tx1"/>
                </a:solidFill>
              </a:rPr>
              <a:t>Number of deaths with the presence of any drug </a:t>
            </a:r>
            <a:r>
              <a:rPr lang="en-US" sz="2000" dirty="0" smtClean="0">
                <a:solidFill>
                  <a:schemeClr val="tx1"/>
                </a:solidFill>
              </a:rPr>
              <a:t>in </a:t>
            </a:r>
            <a:r>
              <a:rPr lang="en-US" sz="2000" dirty="0" smtClean="0">
                <a:solidFill>
                  <a:schemeClr val="tx1"/>
                </a:solidFill>
              </a:rPr>
              <a:t>Philadelphia:</a:t>
            </a:r>
            <a:r>
              <a:rPr lang="en-US" sz="2000" dirty="0" smtClean="0"/>
              <a:t> 2004 to 2010</a:t>
            </a:r>
          </a:p>
        </p:txBody>
      </p:sp>
      <p:graphicFrame>
        <p:nvGraphicFramePr>
          <p:cNvPr id="9" name="Object 3"/>
          <p:cNvGraphicFramePr>
            <a:graphicFrameLocks noGrp="1" noChangeAspect="1"/>
          </p:cNvGraphicFramePr>
          <p:nvPr>
            <p:ph type="chart" idx="1"/>
          </p:nvPr>
        </p:nvGraphicFramePr>
        <p:xfrm>
          <a:off x="3886200" y="1371600"/>
          <a:ext cx="5207000" cy="4572000"/>
        </p:xfrm>
        <a:graphic>
          <a:graphicData uri="http://schemas.openxmlformats.org/drawingml/2006/chart">
            <c:chart xmlns:c="http://schemas.openxmlformats.org/drawingml/2006/chart" xmlns:r="http://schemas.openxmlformats.org/officeDocument/2006/relationships" r:id="rId2"/>
          </a:graphicData>
        </a:graphic>
      </p:graphicFrame>
      <p:sp>
        <p:nvSpPr>
          <p:cNvPr id="9221" name="Text Box 4"/>
          <p:cNvSpPr txBox="1">
            <a:spLocks noChangeArrowheads="1"/>
          </p:cNvSpPr>
          <p:nvPr/>
        </p:nvSpPr>
        <p:spPr bwMode="auto">
          <a:xfrm>
            <a:off x="2133600" y="6019800"/>
            <a:ext cx="5257800" cy="304800"/>
          </a:xfrm>
          <a:prstGeom prst="rect">
            <a:avLst/>
          </a:prstGeom>
          <a:noFill/>
          <a:ln w="9525">
            <a:noFill/>
            <a:miter lim="800000"/>
            <a:headEnd/>
            <a:tailEnd/>
          </a:ln>
        </p:spPr>
        <p:txBody>
          <a:bodyPr>
            <a:spAutoFit/>
          </a:bodyPr>
          <a:lstStyle/>
          <a:p>
            <a:pPr>
              <a:spcBef>
                <a:spcPct val="50000"/>
              </a:spcBef>
            </a:pPr>
            <a:r>
              <a:rPr lang="en-US" sz="1400" b="1" dirty="0">
                <a:solidFill>
                  <a:schemeClr val="bg1"/>
                </a:solidFill>
              </a:rPr>
              <a:t>SOURCE: Philadelphia Medical Examiner’s Office </a:t>
            </a:r>
          </a:p>
        </p:txBody>
      </p:sp>
      <p:sp>
        <p:nvSpPr>
          <p:cNvPr id="9222" name="Text Box 5"/>
          <p:cNvSpPr txBox="1">
            <a:spLocks noChangeArrowheads="1"/>
          </p:cNvSpPr>
          <p:nvPr/>
        </p:nvSpPr>
        <p:spPr bwMode="auto">
          <a:xfrm>
            <a:off x="4419600" y="5486400"/>
            <a:ext cx="4724400" cy="246221"/>
          </a:xfrm>
          <a:prstGeom prst="rect">
            <a:avLst/>
          </a:prstGeom>
          <a:noFill/>
          <a:ln w="15875" algn="ctr">
            <a:noFill/>
            <a:miter lim="800000"/>
            <a:headEnd/>
            <a:tailEnd/>
          </a:ln>
        </p:spPr>
        <p:txBody>
          <a:bodyPr wrap="square">
            <a:spAutoFit/>
          </a:bodyPr>
          <a:lstStyle/>
          <a:p>
            <a:pPr>
              <a:spcBef>
                <a:spcPct val="50000"/>
              </a:spcBef>
            </a:pPr>
            <a:r>
              <a:rPr lang="en-US" sz="1000" b="1" dirty="0">
                <a:solidFill>
                  <a:schemeClr val="tx1"/>
                </a:solidFill>
              </a:rPr>
              <a:t>  ‘04              ‘05               ‘06               ‘07              ‘08             ‘09             ‘10</a:t>
            </a:r>
          </a:p>
        </p:txBody>
      </p:sp>
      <p:graphicFrame>
        <p:nvGraphicFramePr>
          <p:cNvPr id="10" name="Object 2"/>
          <p:cNvGraphicFramePr>
            <a:graphicFrameLocks noChangeAspect="1"/>
          </p:cNvGraphicFramePr>
          <p:nvPr/>
        </p:nvGraphicFramePr>
        <p:xfrm>
          <a:off x="0" y="762000"/>
          <a:ext cx="3886200" cy="51816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DBHIDS - OAS</a:t>
            </a:r>
            <a:endParaRPr lang="en-US"/>
          </a:p>
        </p:txBody>
      </p:sp>
      <p:sp>
        <p:nvSpPr>
          <p:cNvPr id="5" name="Slide Number Placeholder 4"/>
          <p:cNvSpPr>
            <a:spLocks noGrp="1"/>
          </p:cNvSpPr>
          <p:nvPr>
            <p:ph type="sldNum" sz="quarter" idx="12"/>
          </p:nvPr>
        </p:nvSpPr>
        <p:spPr/>
        <p:txBody>
          <a:bodyPr/>
          <a:lstStyle/>
          <a:p>
            <a:fld id="{974C6331-6B6B-4E5F-8AD6-C2A95B77CB71}" type="slidenum">
              <a:rPr lang="en-US" smtClean="0"/>
              <a:pPr/>
              <a:t>104</a:t>
            </a:fld>
            <a:endParaRPr lang="en-US"/>
          </a:p>
        </p:txBody>
      </p:sp>
      <p:graphicFrame>
        <p:nvGraphicFramePr>
          <p:cNvPr id="6" name="Content Placeholder 5"/>
          <p:cNvGraphicFramePr>
            <a:graphicFrameLocks noGrp="1" noChangeAspect="1"/>
          </p:cNvGraphicFramePr>
          <p:nvPr>
            <p:ph idx="1"/>
            <p:extLst>
              <p:ext uri="{D42A27DB-BD31-4B8C-83A1-F6EECF244321}">
                <p14:modId xmlns="" xmlns:p14="http://schemas.microsoft.com/office/powerpoint/2010/main" val="3991569855"/>
              </p:ext>
            </p:extLst>
          </p:nvPr>
        </p:nvGraphicFramePr>
        <p:xfrm>
          <a:off x="1905000" y="914400"/>
          <a:ext cx="7239000" cy="4830763"/>
        </p:xfrm>
        <a:graphic>
          <a:graphicData uri="http://schemas.openxmlformats.org/presentationml/2006/ole">
            <p:oleObj spid="_x0000_s91158" name="Visio" r:id="rId3" imgW="7618441" imgH="6946424" progId="Visio.Drawing.11">
              <p:embed/>
            </p:oleObj>
          </a:graphicData>
        </a:graphic>
      </p:graphicFrame>
      <p:graphicFrame>
        <p:nvGraphicFramePr>
          <p:cNvPr id="7" name="Object 6"/>
          <p:cNvGraphicFramePr>
            <a:graphicFrameLocks noGrp="1" noChangeAspect="1"/>
          </p:cNvGraphicFramePr>
          <p:nvPr>
            <p:extLst>
              <p:ext uri="{D42A27DB-BD31-4B8C-83A1-F6EECF244321}">
                <p14:modId xmlns="" xmlns:p14="http://schemas.microsoft.com/office/powerpoint/2010/main" val="3759964362"/>
              </p:ext>
            </p:extLst>
          </p:nvPr>
        </p:nvGraphicFramePr>
        <p:xfrm>
          <a:off x="1905000" y="0"/>
          <a:ext cx="7162800" cy="1143000"/>
        </p:xfrm>
        <a:graphic>
          <a:graphicData uri="http://schemas.openxmlformats.org/presentationml/2006/ole">
            <p:oleObj spid="_x0000_s91159" name="Visio" r:id="rId4" imgW="7358315" imgH="1171628" progId="Visio.Drawing.11">
              <p:embed/>
            </p:oleObj>
          </a:graphicData>
        </a:graphic>
      </p:graphicFrame>
    </p:spTree>
    <p:extLst>
      <p:ext uri="{BB962C8B-B14F-4D97-AF65-F5344CB8AC3E}">
        <p14:creationId xmlns="" xmlns:p14="http://schemas.microsoft.com/office/powerpoint/2010/main" val="377484513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idx="4294967295"/>
          </p:nvPr>
        </p:nvSpPr>
        <p:spPr>
          <a:xfrm>
            <a:off x="1905000" y="233363"/>
            <a:ext cx="7239000" cy="1008062"/>
          </a:xfrm>
        </p:spPr>
        <p:txBody>
          <a:bodyPr lIns="91440" tIns="45720" rIns="91440" bIns="45720" anchor="b"/>
          <a:lstStyle/>
          <a:p>
            <a:pPr eaLnBrk="1" hangingPunct="1"/>
            <a:r>
              <a:rPr lang="en-US" dirty="0"/>
              <a:t>Rebuilding the Draw Bridge</a:t>
            </a:r>
          </a:p>
        </p:txBody>
      </p:sp>
      <p:sp>
        <p:nvSpPr>
          <p:cNvPr id="50179" name="Rectangle 3"/>
          <p:cNvSpPr>
            <a:spLocks noGrp="1" noChangeArrowheads="1"/>
          </p:cNvSpPr>
          <p:nvPr>
            <p:ph type="body" sz="half" idx="4294967295"/>
          </p:nvPr>
        </p:nvSpPr>
        <p:spPr>
          <a:xfrm>
            <a:off x="1905000" y="1295400"/>
            <a:ext cx="2778125" cy="4343400"/>
          </a:xfrm>
        </p:spPr>
        <p:txBody>
          <a:bodyPr lIns="91440" tIns="45720" rIns="91440" bIns="45720">
            <a:normAutofit lnSpcReduction="10000"/>
          </a:bodyPr>
          <a:lstStyle/>
          <a:p>
            <a:pPr eaLnBrk="1" hangingPunct="1"/>
            <a:r>
              <a:rPr lang="en-US" sz="2400" dirty="0"/>
              <a:t>Reconnecting:</a:t>
            </a:r>
          </a:p>
          <a:p>
            <a:pPr lvl="1" eaLnBrk="1" hangingPunct="1"/>
            <a:r>
              <a:rPr lang="en-US" sz="2400" dirty="0"/>
              <a:t>Long Term Recovery &amp; Treatment</a:t>
            </a:r>
          </a:p>
          <a:p>
            <a:pPr lvl="1" eaLnBrk="1" hangingPunct="1"/>
            <a:r>
              <a:rPr lang="en-US" sz="2400" dirty="0"/>
              <a:t>Individual/Family &amp; Professional Relationships</a:t>
            </a:r>
          </a:p>
          <a:p>
            <a:pPr lvl="1" eaLnBrk="1" hangingPunct="1"/>
            <a:r>
              <a:rPr lang="en-US" sz="2400" dirty="0"/>
              <a:t>Community &amp; Agency</a:t>
            </a:r>
          </a:p>
          <a:p>
            <a:pPr lvl="1" eaLnBrk="1" hangingPunct="1"/>
            <a:r>
              <a:rPr lang="en-US" sz="2400" dirty="0"/>
              <a:t>Self Help &amp; Clinical Services</a:t>
            </a:r>
          </a:p>
        </p:txBody>
      </p:sp>
      <p:pic>
        <p:nvPicPr>
          <p:cNvPr id="50180" name="Content Placeholder 5" descr="Coleman_Bridge_Side_N2.jpg"/>
          <p:cNvPicPr>
            <a:picLocks noGrp="1" noChangeAspect="1"/>
          </p:cNvPicPr>
          <p:nvPr>
            <p:ph sz="half" idx="4294967295"/>
          </p:nvPr>
        </p:nvPicPr>
        <p:blipFill>
          <a:blip r:embed="rId2" cstate="print"/>
          <a:srcRect/>
          <a:stretch>
            <a:fillRect/>
          </a:stretch>
        </p:blipFill>
        <p:spPr>
          <a:xfrm>
            <a:off x="4648200" y="1447800"/>
            <a:ext cx="4495800" cy="4191000"/>
          </a:xfrm>
        </p:spPr>
      </p:pic>
    </p:spTree>
    <p:extLst>
      <p:ext uri="{BB962C8B-B14F-4D97-AF65-F5344CB8AC3E}">
        <p14:creationId xmlns="" xmlns:p14="http://schemas.microsoft.com/office/powerpoint/2010/main" val="368890681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5486400"/>
            <a:ext cx="8382000" cy="936625"/>
          </a:xfrm>
        </p:spPr>
        <p:txBody>
          <a:bodyPr>
            <a:noAutofit/>
          </a:bodyPr>
          <a:lstStyle/>
          <a:p>
            <a:pPr algn="r"/>
            <a:r>
              <a:rPr lang="en-US" sz="2400" dirty="0"/>
              <a:t>Integrating </a:t>
            </a:r>
            <a:br>
              <a:rPr lang="en-US" sz="2400" dirty="0"/>
            </a:br>
            <a:r>
              <a:rPr lang="en-US" sz="2400" dirty="0"/>
              <a:t>Peer Support Services </a:t>
            </a:r>
            <a:br>
              <a:rPr lang="en-US" sz="2400" dirty="0"/>
            </a:br>
            <a:r>
              <a:rPr lang="en-US" sz="2400" dirty="0"/>
              <a:t>onto </a:t>
            </a:r>
            <a:r>
              <a:rPr lang="en-US" sz="2400" dirty="0" smtClean="0"/>
              <a:t>Systems </a:t>
            </a:r>
            <a:r>
              <a:rPr lang="en-US" sz="2400" dirty="0"/>
              <a:t>of Care</a:t>
            </a:r>
          </a:p>
        </p:txBody>
      </p:sp>
      <p:pic>
        <p:nvPicPr>
          <p:cNvPr id="4" name="network_people.wmv">
            <a:hlinkClick r:id="" action="ppaction://media"/>
          </p:cNvPr>
          <p:cNvPicPr>
            <a:picLocks noChangeAspect="1"/>
          </p:cNvPicPr>
          <p:nvPr>
            <a:videoFile r:link="rId1"/>
            <p:extLst>
              <p:ext uri="{DAA4B4D4-6D71-4841-9C94-3DE7FCFB9230}">
                <p14:media xmlns="" xmlns:p14="http://schemas.microsoft.com/office/powerpoint/2010/main" r:embed="rId3"/>
              </p:ext>
            </p:extLst>
          </p:nvPr>
        </p:nvPicPr>
        <p:blipFill>
          <a:blip r:embed="rId4" cstate="print"/>
          <a:stretch>
            <a:fillRect/>
          </a:stretch>
        </p:blipFill>
        <p:spPr>
          <a:xfrm>
            <a:off x="0" y="-3561"/>
            <a:ext cx="9144000" cy="5143500"/>
          </a:xfrm>
          <a:prstGeom prst="rect">
            <a:avLst/>
          </a:prstGeom>
        </p:spPr>
      </p:pic>
    </p:spTree>
    <p:extLst>
      <p:ext uri="{BB962C8B-B14F-4D97-AF65-F5344CB8AC3E}">
        <p14:creationId xmlns="" xmlns:p14="http://schemas.microsoft.com/office/powerpoint/2010/main" val="195075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905000" y="0"/>
            <a:ext cx="7239000" cy="1143000"/>
          </a:xfrm>
        </p:spPr>
        <p:txBody>
          <a:bodyPr/>
          <a:lstStyle/>
          <a:p>
            <a:r>
              <a:rPr lang="en-US" dirty="0" smtClean="0"/>
              <a:t>Peers of Renown</a:t>
            </a:r>
          </a:p>
        </p:txBody>
      </p:sp>
      <p:pic>
        <p:nvPicPr>
          <p:cNvPr id="21507" name="Content Placeholder 3"/>
          <p:cNvPicPr>
            <a:picLocks noGrp="1" noChangeAspect="1"/>
          </p:cNvPicPr>
          <p:nvPr>
            <p:ph idx="1"/>
          </p:nvPr>
        </p:nvPicPr>
        <p:blipFill>
          <a:blip r:embed="rId2" cstate="print"/>
          <a:srcRect/>
          <a:stretch>
            <a:fillRect/>
          </a:stretch>
        </p:blipFill>
        <p:spPr>
          <a:xfrm>
            <a:off x="1905000" y="1219200"/>
            <a:ext cx="7239000" cy="6096000"/>
          </a:xfrm>
        </p:spPr>
      </p:pic>
    </p:spTree>
    <p:extLst>
      <p:ext uri="{BB962C8B-B14F-4D97-AF65-F5344CB8AC3E}">
        <p14:creationId xmlns="" xmlns:p14="http://schemas.microsoft.com/office/powerpoint/2010/main" val="53883439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1905000" y="152400"/>
            <a:ext cx="7239000" cy="1143000"/>
          </a:xfrm>
        </p:spPr>
        <p:txBody>
          <a:bodyPr lIns="91440" tIns="45720" rIns="91440" bIns="45720"/>
          <a:lstStyle/>
          <a:p>
            <a:pPr algn="ctr" eaLnBrk="1" hangingPunct="1"/>
            <a:r>
              <a:rPr lang="en-US" sz="4000" dirty="0"/>
              <a:t>Building Pathways</a:t>
            </a:r>
          </a:p>
        </p:txBody>
      </p:sp>
      <p:sp>
        <p:nvSpPr>
          <p:cNvPr id="33795" name="Rectangle 3"/>
          <p:cNvSpPr>
            <a:spLocks noGrp="1" noChangeArrowheads="1"/>
          </p:cNvSpPr>
          <p:nvPr>
            <p:ph type="body" idx="4294967295"/>
          </p:nvPr>
        </p:nvSpPr>
        <p:spPr>
          <a:xfrm>
            <a:off x="1905000" y="2514600"/>
            <a:ext cx="7239000" cy="3657600"/>
          </a:xfrm>
        </p:spPr>
        <p:txBody>
          <a:bodyPr lIns="91440" tIns="45720" rIns="91440" bIns="45720"/>
          <a:lstStyle/>
          <a:p>
            <a:pPr eaLnBrk="1" hangingPunct="1">
              <a:lnSpc>
                <a:spcPct val="90000"/>
              </a:lnSpc>
            </a:pPr>
            <a:r>
              <a:rPr lang="en-US" sz="2400" dirty="0"/>
              <a:t>What do peers bring that is unique:</a:t>
            </a:r>
          </a:p>
          <a:p>
            <a:pPr marL="342900" lvl="1" indent="-342900" eaLnBrk="1" hangingPunct="1">
              <a:lnSpc>
                <a:spcPct val="90000"/>
              </a:lnSpc>
              <a:buFont typeface="Arial" pitchFamily="34" charset="0"/>
              <a:buChar char="•"/>
            </a:pPr>
            <a:r>
              <a:rPr lang="en-US" sz="2000" dirty="0"/>
              <a:t>Wisdom – been there and know the path</a:t>
            </a:r>
          </a:p>
          <a:p>
            <a:pPr marL="342900" lvl="1" indent="-342900" eaLnBrk="1" hangingPunct="1">
              <a:lnSpc>
                <a:spcPct val="90000"/>
              </a:lnSpc>
              <a:buFont typeface="Arial" pitchFamily="34" charset="0"/>
              <a:buChar char="•"/>
            </a:pPr>
            <a:r>
              <a:rPr lang="en-US" sz="2000" dirty="0"/>
              <a:t>Compassion – emotional support</a:t>
            </a:r>
          </a:p>
          <a:p>
            <a:pPr marL="342900" lvl="1" indent="-342900" eaLnBrk="1" hangingPunct="1">
              <a:lnSpc>
                <a:spcPct val="90000"/>
              </a:lnSpc>
              <a:buFont typeface="Arial" pitchFamily="34" charset="0"/>
              <a:buChar char="•"/>
            </a:pPr>
            <a:r>
              <a:rPr lang="en-US" sz="2000" dirty="0"/>
              <a:t>Approachability – don’t look at people from a clinical perspective but rather as people like themselves</a:t>
            </a:r>
          </a:p>
          <a:p>
            <a:pPr marL="342900" lvl="1" indent="-342900" eaLnBrk="1" hangingPunct="1">
              <a:lnSpc>
                <a:spcPct val="90000"/>
              </a:lnSpc>
              <a:buFont typeface="Arial" pitchFamily="34" charset="0"/>
              <a:buChar char="•"/>
            </a:pPr>
            <a:r>
              <a:rPr lang="en-US" sz="2000" dirty="0"/>
              <a:t>Flexibility to people’s needs – sometimes provision</a:t>
            </a:r>
          </a:p>
          <a:p>
            <a:pPr marL="342900" indent="-342900" eaLnBrk="1" hangingPunct="1">
              <a:lnSpc>
                <a:spcPct val="90000"/>
              </a:lnSpc>
              <a:buFont typeface="Arial" pitchFamily="34" charset="0"/>
              <a:buChar char="•"/>
            </a:pPr>
            <a:r>
              <a:rPr lang="en-US" sz="2400" dirty="0"/>
              <a:t>Potential disadvantages:</a:t>
            </a:r>
          </a:p>
          <a:p>
            <a:pPr marL="342900" lvl="1" indent="-342900" eaLnBrk="1" hangingPunct="1">
              <a:lnSpc>
                <a:spcPct val="90000"/>
              </a:lnSpc>
              <a:buFont typeface="Arial" pitchFamily="34" charset="0"/>
              <a:buChar char="•"/>
            </a:pPr>
            <a:r>
              <a:rPr lang="en-US" sz="2000" dirty="0"/>
              <a:t>Ethical issues – drawing the lines</a:t>
            </a:r>
          </a:p>
          <a:p>
            <a:pPr marL="342900" lvl="1" indent="-342900" eaLnBrk="1" hangingPunct="1">
              <a:lnSpc>
                <a:spcPct val="90000"/>
              </a:lnSpc>
              <a:buFont typeface="Arial" pitchFamily="34" charset="0"/>
              <a:buChar char="•"/>
            </a:pPr>
            <a:r>
              <a:rPr lang="en-US" sz="2000" dirty="0"/>
              <a:t>Knowing the limits of abilities</a:t>
            </a:r>
          </a:p>
          <a:p>
            <a:pPr marL="342900" lvl="1" indent="-342900" eaLnBrk="1" hangingPunct="1">
              <a:lnSpc>
                <a:spcPct val="90000"/>
              </a:lnSpc>
              <a:buFont typeface="Arial" pitchFamily="34" charset="0"/>
              <a:buChar char="•"/>
            </a:pPr>
            <a:r>
              <a:rPr lang="en-US" sz="2000" dirty="0"/>
              <a:t>Landscape </a:t>
            </a:r>
            <a:r>
              <a:rPr lang="en-US" sz="2000" dirty="0" smtClean="0"/>
              <a:t>changing </a:t>
            </a:r>
            <a:r>
              <a:rPr lang="en-US" sz="2000" dirty="0"/>
              <a:t>without recognizing it</a:t>
            </a:r>
          </a:p>
        </p:txBody>
      </p:sp>
      <p:sp>
        <p:nvSpPr>
          <p:cNvPr id="33796" name="Rectangle 4"/>
          <p:cNvSpPr>
            <a:spLocks noChangeArrowheads="1"/>
          </p:cNvSpPr>
          <p:nvPr/>
        </p:nvSpPr>
        <p:spPr bwMode="auto">
          <a:xfrm>
            <a:off x="1905000" y="1143000"/>
            <a:ext cx="6858000" cy="1066800"/>
          </a:xfrm>
          <a:prstGeom prst="rect">
            <a:avLst/>
          </a:prstGeom>
          <a:noFill/>
          <a:ln w="9525">
            <a:noFill/>
            <a:miter lim="800000"/>
            <a:headEnd/>
            <a:tailEnd/>
          </a:ln>
        </p:spPr>
        <p:txBody>
          <a:bodyPr anchor="ctr"/>
          <a:lstStyle/>
          <a:p>
            <a:pPr algn="ctr" eaLnBrk="1" hangingPunct="1"/>
            <a:r>
              <a:rPr lang="en-US" sz="3200" dirty="0">
                <a:solidFill>
                  <a:srgbClr val="E1E8D0"/>
                </a:solidFill>
                <a:latin typeface="Arial Black" pitchFamily="34" charset="0"/>
                <a:cs typeface="Times New Roman" pitchFamily="18" charset="0"/>
              </a:rPr>
              <a:t>The Role of Peers</a:t>
            </a:r>
          </a:p>
        </p:txBody>
      </p:sp>
      <p:sp>
        <p:nvSpPr>
          <p:cNvPr id="5" name="Footer Placeholder 4"/>
          <p:cNvSpPr>
            <a:spLocks noGrp="1"/>
          </p:cNvSpPr>
          <p:nvPr>
            <p:ph type="ftr" sz="quarter" idx="11"/>
          </p:nvPr>
        </p:nvSpPr>
        <p:spPr>
          <a:xfrm>
            <a:off x="3124200" y="6356350"/>
            <a:ext cx="2895600" cy="365125"/>
          </a:xfrm>
        </p:spPr>
        <p:txBody>
          <a:bodyPr/>
          <a:lstStyle/>
          <a:p>
            <a:r>
              <a:rPr lang="en-US" dirty="0" smtClean="0"/>
              <a:t>DBHIDS - OAS</a:t>
            </a:r>
            <a:endParaRPr lang="en-US"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905000" y="0"/>
            <a:ext cx="7239000" cy="609600"/>
          </a:xfrm>
        </p:spPr>
        <p:txBody>
          <a:bodyPr>
            <a:normAutofit fontScale="90000"/>
          </a:bodyPr>
          <a:lstStyle/>
          <a:p>
            <a:r>
              <a:rPr lang="en-US" b="1" dirty="0"/>
              <a:t>What is peer support?</a:t>
            </a:r>
          </a:p>
        </p:txBody>
      </p:sp>
      <p:sp>
        <p:nvSpPr>
          <p:cNvPr id="3075" name="Content Placeholder 2"/>
          <p:cNvSpPr>
            <a:spLocks noGrp="1"/>
          </p:cNvSpPr>
          <p:nvPr>
            <p:ph idx="1"/>
          </p:nvPr>
        </p:nvSpPr>
        <p:spPr>
          <a:xfrm>
            <a:off x="1828800" y="685800"/>
            <a:ext cx="7315200" cy="6019800"/>
          </a:xfrm>
        </p:spPr>
        <p:txBody>
          <a:bodyPr>
            <a:noAutofit/>
          </a:bodyPr>
          <a:lstStyle/>
          <a:p>
            <a:pPr marL="342900" lvl="1" indent="-342900">
              <a:buFont typeface="Arial" pitchFamily="34" charset="0"/>
              <a:buChar char="•"/>
            </a:pPr>
            <a:r>
              <a:rPr lang="en-US" sz="2000" b="1" dirty="0" smtClean="0"/>
              <a:t>Peer support is social and/or emotional support (frequently coupled with material support)- provided by persons who have psychiatric and addiction challenges to others who have similar conditions. The goal is to bring about a desired social or personal change. </a:t>
            </a:r>
            <a:endParaRPr lang="en-US" sz="2000" b="1" dirty="0"/>
          </a:p>
          <a:p>
            <a:pPr marL="342900" lvl="1" indent="-342900">
              <a:buFont typeface="Arial" pitchFamily="34" charset="0"/>
              <a:buChar char="•"/>
            </a:pPr>
            <a:r>
              <a:rPr lang="en-US" sz="2000" b="1" dirty="0" smtClean="0"/>
              <a:t>Peer support  were once generally thought of as being provided through both one-to-one connections and self-help groups.</a:t>
            </a:r>
          </a:p>
          <a:p>
            <a:pPr marL="342900" lvl="4" indent="-342900">
              <a:buFont typeface="Arial" pitchFamily="34" charset="0"/>
              <a:buChar char="•"/>
            </a:pPr>
            <a:r>
              <a:rPr lang="en-US" sz="2000" b="1" dirty="0" smtClean="0"/>
              <a:t>Self-help groups are defined as voluntary small group structures for mutual aid in the accomplishment of a specific purpose. Generally, these groups are formed by peers who get together to satisfy a specific need, overcome a specific problem, and/or bring about personal or social change. </a:t>
            </a:r>
          </a:p>
          <a:p>
            <a:pPr lvl="2"/>
            <a:endParaRPr lang="en-US" sz="2000" b="1" dirty="0" smtClean="0"/>
          </a:p>
          <a:p>
            <a:pPr lvl="2"/>
            <a:r>
              <a:rPr lang="en-US" sz="2000" b="1" dirty="0" smtClean="0"/>
              <a:t>.</a:t>
            </a:r>
          </a:p>
        </p:txBody>
      </p:sp>
    </p:spTree>
    <p:extLst>
      <p:ext uri="{BB962C8B-B14F-4D97-AF65-F5344CB8AC3E}">
        <p14:creationId xmlns="" xmlns:p14="http://schemas.microsoft.com/office/powerpoint/2010/main" val="32217192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1905000" y="0"/>
            <a:ext cx="7239000" cy="1549400"/>
          </a:xfrm>
        </p:spPr>
        <p:txBody>
          <a:bodyPr lIns="91440" tIns="45720" rIns="91440" bIns="45720" anchor="b">
            <a:normAutofit fontScale="90000"/>
          </a:bodyPr>
          <a:lstStyle/>
          <a:p>
            <a:pPr eaLnBrk="1" hangingPunct="1"/>
            <a:r>
              <a:rPr lang="en-US" sz="4000" dirty="0" smtClean="0">
                <a:latin typeface="Verdana" pitchFamily="34" charset="0"/>
              </a:rPr>
              <a:t>Historically, Philadelphia has been a good system of care</a:t>
            </a:r>
          </a:p>
        </p:txBody>
      </p:sp>
      <p:sp>
        <p:nvSpPr>
          <p:cNvPr id="30723" name="Rectangle 3"/>
          <p:cNvSpPr>
            <a:spLocks noGrp="1" noChangeArrowheads="1"/>
          </p:cNvSpPr>
          <p:nvPr>
            <p:ph type="body" idx="4294967295"/>
          </p:nvPr>
        </p:nvSpPr>
        <p:spPr>
          <a:xfrm>
            <a:off x="1905000" y="1676400"/>
            <a:ext cx="7239000" cy="4648200"/>
          </a:xfrm>
        </p:spPr>
        <p:txBody>
          <a:bodyPr lIns="91440" tIns="45720" rIns="91440" bIns="45720">
            <a:normAutofit fontScale="92500" lnSpcReduction="10000"/>
          </a:bodyPr>
          <a:lstStyle/>
          <a:p>
            <a:pPr eaLnBrk="1" hangingPunct="1">
              <a:buFont typeface="Arial" pitchFamily="34" charset="0"/>
              <a:buChar char="•"/>
            </a:pPr>
            <a:r>
              <a:rPr lang="en-US" sz="2800" dirty="0" smtClean="0">
                <a:latin typeface="Verdana" pitchFamily="34" charset="0"/>
              </a:rPr>
              <a:t>Country’s first Municipality run Managed Care Organization, 1996</a:t>
            </a:r>
          </a:p>
          <a:p>
            <a:pPr lvl="5"/>
            <a:r>
              <a:rPr lang="en-US" dirty="0" smtClean="0">
                <a:solidFill>
                  <a:schemeClr val="bg1"/>
                </a:solidFill>
                <a:latin typeface="Verdana" pitchFamily="34" charset="0"/>
              </a:rPr>
              <a:t>1999 received Innovations in American Government Award</a:t>
            </a:r>
            <a:r>
              <a:rPr lang="en-US" dirty="0" smtClean="0">
                <a:latin typeface="Verdana" pitchFamily="34" charset="0"/>
              </a:rPr>
              <a:t>	</a:t>
            </a:r>
          </a:p>
          <a:p>
            <a:pPr eaLnBrk="1" hangingPunct="1">
              <a:buFont typeface="Arial" pitchFamily="34" charset="0"/>
              <a:buChar char="•"/>
            </a:pPr>
            <a:r>
              <a:rPr lang="en-US" sz="2800" dirty="0" smtClean="0">
                <a:latin typeface="Verdana" pitchFamily="34" charset="0"/>
              </a:rPr>
              <a:t>An Integrated Behavioral Health Care System? In 2004:</a:t>
            </a:r>
          </a:p>
          <a:p>
            <a:pPr lvl="5"/>
            <a:r>
              <a:rPr lang="en-US" dirty="0" smtClean="0">
                <a:solidFill>
                  <a:schemeClr val="bg1"/>
                </a:solidFill>
                <a:latin typeface="Verdana" pitchFamily="34" charset="0"/>
              </a:rPr>
              <a:t>Over two hundred providers operating several hundred facilities</a:t>
            </a:r>
          </a:p>
          <a:p>
            <a:pPr lvl="5"/>
            <a:r>
              <a:rPr lang="en-US" dirty="0" smtClean="0">
                <a:solidFill>
                  <a:schemeClr val="bg1"/>
                </a:solidFill>
                <a:latin typeface="Verdana" pitchFamily="34" charset="0"/>
              </a:rPr>
              <a:t>Access at every Level Of Care (LOC)</a:t>
            </a:r>
          </a:p>
          <a:p>
            <a:pPr lvl="5"/>
            <a:r>
              <a:rPr lang="en-US" dirty="0" smtClean="0">
                <a:solidFill>
                  <a:schemeClr val="bg1"/>
                </a:solidFill>
                <a:latin typeface="Verdana" pitchFamily="34" charset="0"/>
              </a:rPr>
              <a:t>Diverse service types</a:t>
            </a:r>
          </a:p>
          <a:p>
            <a:pPr lvl="5"/>
            <a:r>
              <a:rPr lang="en-US" dirty="0" smtClean="0">
                <a:solidFill>
                  <a:schemeClr val="bg1"/>
                </a:solidFill>
                <a:latin typeface="Verdana" pitchFamily="34" charset="0"/>
              </a:rPr>
              <a:t>Managing $1.2 Billion for Behavioral Health</a:t>
            </a:r>
          </a:p>
          <a:p>
            <a:pPr lvl="5"/>
            <a:r>
              <a:rPr lang="en-US" dirty="0" smtClean="0">
                <a:solidFill>
                  <a:schemeClr val="bg1"/>
                </a:solidFill>
                <a:latin typeface="Verdana" pitchFamily="34" charset="0"/>
              </a:rPr>
              <a:t>Serving over 100,000 persons annually</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1905000" y="0"/>
            <a:ext cx="7239000" cy="1066800"/>
          </a:xfrm>
        </p:spPr>
        <p:txBody>
          <a:bodyPr>
            <a:normAutofit fontScale="90000"/>
          </a:bodyPr>
          <a:lstStyle/>
          <a:p>
            <a:r>
              <a:rPr lang="en-US" dirty="0" smtClean="0"/>
              <a:t/>
            </a:r>
            <a:br>
              <a:rPr lang="en-US" dirty="0" smtClean="0"/>
            </a:br>
            <a:r>
              <a:rPr lang="en-US" dirty="0" smtClean="0"/>
              <a:t>What are peer-delivered services? </a:t>
            </a:r>
            <a:br>
              <a:rPr lang="en-US" dirty="0" smtClean="0"/>
            </a:br>
            <a:endParaRPr lang="en-US" dirty="0" smtClean="0"/>
          </a:p>
        </p:txBody>
      </p:sp>
      <p:sp>
        <p:nvSpPr>
          <p:cNvPr id="4099" name="Content Placeholder 2"/>
          <p:cNvSpPr>
            <a:spLocks noGrp="1"/>
          </p:cNvSpPr>
          <p:nvPr>
            <p:ph idx="1"/>
          </p:nvPr>
        </p:nvSpPr>
        <p:spPr>
          <a:xfrm>
            <a:off x="1905000" y="914400"/>
            <a:ext cx="7086600" cy="6172200"/>
          </a:xfrm>
        </p:spPr>
        <p:txBody>
          <a:bodyPr>
            <a:noAutofit/>
          </a:bodyPr>
          <a:lstStyle/>
          <a:p>
            <a:pPr lvl="2"/>
            <a:r>
              <a:rPr lang="en-US" sz="1600" b="1" dirty="0"/>
              <a:t>However, there is an expanded definition of peer support, which includes one-to-one counseling (peer-to-peer), and peer-run or peer-operated services (including residential and vocational programming).</a:t>
            </a:r>
          </a:p>
          <a:p>
            <a:endParaRPr lang="en-US" sz="1600" b="1" dirty="0" smtClean="0"/>
          </a:p>
          <a:p>
            <a:r>
              <a:rPr lang="en-US" sz="1600" b="1" dirty="0" smtClean="0"/>
              <a:t>Peer-delivered services are services provided by individuals who identify themselves as having mental illnesses, are receiving or have received mental health services for their mental illnesses, and deliver services for the primary purpose of helping others with mental illnesses. </a:t>
            </a:r>
          </a:p>
          <a:p>
            <a:pPr lvl="1"/>
            <a:r>
              <a:rPr lang="en-US" sz="1600" b="1" dirty="0" smtClean="0"/>
              <a:t>Peer-delivered services may also include partnering with non-peers, but peers still maintain control of the service. These may be called peer-partnership services. </a:t>
            </a:r>
          </a:p>
          <a:p>
            <a:pPr lvl="1"/>
            <a:r>
              <a:rPr lang="en-US" sz="1600" b="1" dirty="0" smtClean="0"/>
              <a:t>Peer-run or -operated services are services that are planned, operated, managed by people with psychiatric disorders. </a:t>
            </a:r>
          </a:p>
          <a:p>
            <a:pPr lvl="1"/>
            <a:r>
              <a:rPr lang="en-US" sz="1600" b="1" dirty="0" smtClean="0"/>
              <a:t>•Examples of peer-run services are drop-in centers, crisis services, and employment services.</a:t>
            </a:r>
          </a:p>
          <a:p>
            <a:pPr lvl="1"/>
            <a:r>
              <a:rPr lang="en-US" sz="1600" b="1" dirty="0" smtClean="0"/>
              <a:t>Peer employees are individuals who identify as peers and are hired by non-peer agencies, e.g., community mental health centers. Peers may be hired into designated peer positions or traditional clinical positions.</a:t>
            </a:r>
          </a:p>
          <a:p>
            <a:pPr lvl="1"/>
            <a:r>
              <a:rPr lang="en-US" sz="1600" b="1" dirty="0" smtClean="0"/>
              <a:t>Peers serve as case managers, outreach workers, and mobile crisis workers, among other possibilities.</a:t>
            </a:r>
          </a:p>
          <a:p>
            <a:endParaRPr lang="en-US" sz="1600" b="1" dirty="0" smtClean="0"/>
          </a:p>
          <a:p>
            <a:endParaRPr lang="en-US" sz="1600" b="1" dirty="0" smtClean="0"/>
          </a:p>
        </p:txBody>
      </p:sp>
    </p:spTree>
    <p:extLst>
      <p:ext uri="{BB962C8B-B14F-4D97-AF65-F5344CB8AC3E}">
        <p14:creationId xmlns="" xmlns:p14="http://schemas.microsoft.com/office/powerpoint/2010/main" val="316878320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6"/>
          <p:cNvSpPr>
            <a:spLocks noGrp="1"/>
          </p:cNvSpPr>
          <p:nvPr>
            <p:ph type="title" idx="4294967295"/>
          </p:nvPr>
        </p:nvSpPr>
        <p:spPr>
          <a:xfrm>
            <a:off x="1905000" y="0"/>
            <a:ext cx="7239000" cy="1143000"/>
          </a:xfrm>
        </p:spPr>
        <p:txBody>
          <a:bodyPr/>
          <a:lstStyle/>
          <a:p>
            <a:r>
              <a:rPr lang="en-US" sz="2800" smtClean="0"/>
              <a:t>Type of Social Support and Associated Peer Recovery Support Services</a:t>
            </a:r>
          </a:p>
        </p:txBody>
      </p:sp>
      <p:graphicFrame>
        <p:nvGraphicFramePr>
          <p:cNvPr id="6" name="Content Placeholder 5"/>
          <p:cNvGraphicFramePr>
            <a:graphicFrameLocks noGrp="1"/>
          </p:cNvGraphicFramePr>
          <p:nvPr>
            <p:ph idx="4294967295"/>
          </p:nvPr>
        </p:nvGraphicFramePr>
        <p:xfrm>
          <a:off x="0" y="1143000"/>
          <a:ext cx="9144000" cy="5994667"/>
        </p:xfrm>
        <a:graphic>
          <a:graphicData uri="http://schemas.openxmlformats.org/drawingml/2006/table">
            <a:tbl>
              <a:tblPr firstRow="1" bandRow="1">
                <a:tableStyleId>{5C22544A-7EE6-4342-B048-85BDC9FD1C3A}</a:tableStyleId>
              </a:tblPr>
              <a:tblGrid>
                <a:gridCol w="3048000"/>
                <a:gridCol w="3048000"/>
                <a:gridCol w="3048000"/>
              </a:tblGrid>
              <a:tr h="690965">
                <a:tc>
                  <a:txBody>
                    <a:bodyPr/>
                    <a:lstStyle/>
                    <a:p>
                      <a:pPr algn="r"/>
                      <a:r>
                        <a:rPr lang="en-US" sz="1800" b="1" i="0" u="none" strike="noStrike" baseline="0" dirty="0" smtClean="0">
                          <a:solidFill>
                            <a:srgbClr val="000000"/>
                          </a:solidFill>
                          <a:latin typeface="Arial"/>
                        </a:rPr>
                        <a:t>Type of Support </a:t>
                      </a:r>
                      <a:r>
                        <a:rPr lang="en-US" sz="1800" b="0" i="0" u="none" strike="noStrike" baseline="0" dirty="0" smtClean="0">
                          <a:solidFill>
                            <a:srgbClr val="000000"/>
                          </a:solidFill>
                          <a:latin typeface="Arial"/>
                        </a:rPr>
                        <a:t>	</a:t>
                      </a:r>
                    </a:p>
                  </a:txBody>
                  <a:tcPr marL="82296" marR="82296" marT="45726" marB="45726"/>
                </a:tc>
                <a:tc>
                  <a:txBody>
                    <a:bodyPr/>
                    <a:lstStyle/>
                    <a:p>
                      <a:pPr algn="l"/>
                      <a:r>
                        <a:rPr lang="en-US" sz="1800" b="0" i="0" u="none" strike="noStrike" baseline="0" dirty="0" smtClean="0">
                          <a:solidFill>
                            <a:srgbClr val="000000"/>
                          </a:solidFill>
                          <a:latin typeface="Arial"/>
                        </a:rPr>
                        <a:t>	</a:t>
                      </a:r>
                      <a:r>
                        <a:rPr lang="en-US" sz="1800" b="1" i="0" u="none" strike="noStrike" baseline="0" dirty="0" smtClean="0">
                          <a:solidFill>
                            <a:srgbClr val="000000"/>
                          </a:solidFill>
                          <a:latin typeface="Arial"/>
                        </a:rPr>
                        <a:t>Description </a:t>
                      </a:r>
                      <a:r>
                        <a:rPr lang="en-US" sz="1800" b="0" i="0" u="none" strike="noStrike" baseline="0" dirty="0" smtClean="0">
                          <a:solidFill>
                            <a:srgbClr val="000000"/>
                          </a:solidFill>
                          <a:latin typeface="Arial"/>
                        </a:rPr>
                        <a:t>	</a:t>
                      </a:r>
                    </a:p>
                  </a:txBody>
                  <a:tcPr marL="82296" marR="82296" marT="45726" marB="45726"/>
                </a:tc>
                <a:tc>
                  <a:txBody>
                    <a:bodyPr/>
                    <a:lstStyle/>
                    <a:p>
                      <a:pPr algn="ctr"/>
                      <a:r>
                        <a:rPr lang="en-US" sz="1800" b="1" i="0" u="none" strike="noStrike" baseline="0" dirty="0" smtClean="0">
                          <a:solidFill>
                            <a:srgbClr val="000000"/>
                          </a:solidFill>
                          <a:latin typeface="Arial"/>
                        </a:rPr>
                        <a:t>Peer Support Service Examples </a:t>
                      </a:r>
                      <a:r>
                        <a:rPr lang="en-US" sz="1800" b="0" i="0" u="none" strike="noStrike" baseline="0" dirty="0" smtClean="0">
                          <a:solidFill>
                            <a:srgbClr val="000000"/>
                          </a:solidFill>
                          <a:latin typeface="Arial"/>
                        </a:rPr>
                        <a:t>	</a:t>
                      </a:r>
                    </a:p>
                  </a:txBody>
                  <a:tcPr marL="82296" marR="82296" marT="45726" marB="45726"/>
                </a:tc>
              </a:tr>
              <a:tr h="914512">
                <a:tc>
                  <a:txBody>
                    <a:bodyPr/>
                    <a:lstStyle/>
                    <a:p>
                      <a:r>
                        <a:rPr lang="en-US" sz="1800" dirty="0" smtClean="0"/>
                        <a:t>Emotional</a:t>
                      </a:r>
                    </a:p>
                  </a:txBody>
                  <a:tcPr marL="82296" marR="82296" marT="45726" marB="45726"/>
                </a:tc>
                <a:tc>
                  <a:txBody>
                    <a:bodyPr/>
                    <a:lstStyle/>
                    <a:p>
                      <a:r>
                        <a:rPr lang="en-US" sz="1800" dirty="0" smtClean="0"/>
                        <a:t>Demonstrate empathy, caring, or concern to bolster person’s self-esteem and confidence.</a:t>
                      </a:r>
                    </a:p>
                  </a:txBody>
                  <a:tcPr marL="82296" marR="82296" marT="45726" marB="45726"/>
                </a:tc>
                <a:tc>
                  <a:txBody>
                    <a:bodyPr/>
                    <a:lstStyle/>
                    <a:p>
                      <a:r>
                        <a:rPr lang="en-US" sz="1800" dirty="0" smtClean="0"/>
                        <a:t>Peer mentoring</a:t>
                      </a:r>
                    </a:p>
                    <a:p>
                      <a:r>
                        <a:rPr lang="en-US" sz="1800" dirty="0" smtClean="0"/>
                        <a:t>Peer-led support groups</a:t>
                      </a:r>
                      <a:endParaRPr lang="en-US" sz="1800" dirty="0"/>
                    </a:p>
                  </a:txBody>
                  <a:tcPr marL="82296" marR="82296" marT="45726" marB="45726"/>
                </a:tc>
              </a:tr>
              <a:tr h="914512">
                <a:tc>
                  <a:txBody>
                    <a:bodyPr/>
                    <a:lstStyle/>
                    <a:p>
                      <a:r>
                        <a:rPr lang="en-US" sz="1800" dirty="0" smtClean="0"/>
                        <a:t>Informational</a:t>
                      </a:r>
                    </a:p>
                  </a:txBody>
                  <a:tcPr marL="82296" marR="82296" marT="45726" marB="45726"/>
                </a:tc>
                <a:tc>
                  <a:txBody>
                    <a:bodyPr/>
                    <a:lstStyle/>
                    <a:p>
                      <a:r>
                        <a:rPr lang="en-US" sz="1800" dirty="0" smtClean="0"/>
                        <a:t>Share knowledge and information and/or provide life or vocational skills training.</a:t>
                      </a:r>
                    </a:p>
                  </a:txBody>
                  <a:tcPr marL="82296" marR="82296" marT="45726" marB="45726"/>
                </a:tc>
                <a:tc>
                  <a:txBody>
                    <a:bodyPr/>
                    <a:lstStyle/>
                    <a:p>
                      <a:r>
                        <a:rPr lang="en-US" sz="1800" dirty="0" smtClean="0"/>
                        <a:t>Parenting class</a:t>
                      </a:r>
                    </a:p>
                    <a:p>
                      <a:r>
                        <a:rPr lang="en-US" sz="1800" dirty="0" smtClean="0"/>
                        <a:t>Job readiness training</a:t>
                      </a:r>
                    </a:p>
                    <a:p>
                      <a:r>
                        <a:rPr lang="en-US" sz="1800" dirty="0" smtClean="0"/>
                        <a:t>Wellness seminar</a:t>
                      </a:r>
                      <a:endParaRPr lang="en-US" sz="1800" dirty="0"/>
                    </a:p>
                  </a:txBody>
                  <a:tcPr marL="82296" marR="82296" marT="45726" marB="45726"/>
                </a:tc>
              </a:tr>
              <a:tr h="1188866">
                <a:tc>
                  <a:txBody>
                    <a:bodyPr/>
                    <a:lstStyle/>
                    <a:p>
                      <a:r>
                        <a:rPr lang="en-US" sz="1800" dirty="0" smtClean="0"/>
                        <a:t>Instrumental</a:t>
                      </a:r>
                    </a:p>
                  </a:txBody>
                  <a:tcPr marL="82296" marR="82296" marT="45726" marB="45726"/>
                </a:tc>
                <a:tc>
                  <a:txBody>
                    <a:bodyPr/>
                    <a:lstStyle/>
                    <a:p>
                      <a:r>
                        <a:rPr lang="en-US" sz="1800" dirty="0" smtClean="0"/>
                        <a:t>Provide concrete assistance to help others accomplish tasks.</a:t>
                      </a:r>
                    </a:p>
                  </a:txBody>
                  <a:tcPr marL="82296" marR="82296" marT="45726" marB="45726"/>
                </a:tc>
                <a:tc>
                  <a:txBody>
                    <a:bodyPr/>
                    <a:lstStyle/>
                    <a:p>
                      <a:r>
                        <a:rPr lang="en-US" sz="1800" dirty="0" smtClean="0"/>
                        <a:t>Child care</a:t>
                      </a:r>
                    </a:p>
                    <a:p>
                      <a:r>
                        <a:rPr lang="en-US" sz="1800" dirty="0" smtClean="0"/>
                        <a:t>Transportation</a:t>
                      </a:r>
                    </a:p>
                    <a:p>
                      <a:r>
                        <a:rPr lang="en-US" sz="1800" dirty="0" smtClean="0"/>
                        <a:t>Help accessing community health and social services</a:t>
                      </a:r>
                      <a:endParaRPr lang="en-US" sz="1800" dirty="0"/>
                    </a:p>
                  </a:txBody>
                  <a:tcPr marL="82296" marR="82296" marT="45726" marB="45726"/>
                </a:tc>
              </a:tr>
              <a:tr h="1463220">
                <a:tc>
                  <a:txBody>
                    <a:bodyPr/>
                    <a:lstStyle/>
                    <a:p>
                      <a:r>
                        <a:rPr lang="en-US" sz="1800" dirty="0" err="1" smtClean="0"/>
                        <a:t>Affiliational</a:t>
                      </a:r>
                      <a:endParaRPr lang="en-US" sz="1800" dirty="0" smtClean="0"/>
                    </a:p>
                  </a:txBody>
                  <a:tcPr marL="82296" marR="82296" marT="45726" marB="45726"/>
                </a:tc>
                <a:tc>
                  <a:txBody>
                    <a:bodyPr/>
                    <a:lstStyle/>
                    <a:p>
                      <a:r>
                        <a:rPr lang="en-US" sz="1800" dirty="0" smtClean="0"/>
                        <a:t>Facilitate contacts with other people to promote learning of social and recreational skills, create community, and acquire a sense of belonging.</a:t>
                      </a:r>
                    </a:p>
                  </a:txBody>
                  <a:tcPr marL="82296" marR="82296" marT="45726" marB="45726"/>
                </a:tc>
                <a:tc>
                  <a:txBody>
                    <a:bodyPr/>
                    <a:lstStyle/>
                    <a:p>
                      <a:endParaRPr lang="en-US" sz="1800" dirty="0" smtClean="0"/>
                    </a:p>
                    <a:p>
                      <a:r>
                        <a:rPr lang="en-US" sz="1800" dirty="0" smtClean="0"/>
                        <a:t>Recovery centers</a:t>
                      </a:r>
                    </a:p>
                    <a:p>
                      <a:r>
                        <a:rPr lang="en-US" sz="1800" dirty="0" smtClean="0"/>
                        <a:t>Sports league participation</a:t>
                      </a:r>
                    </a:p>
                    <a:p>
                      <a:r>
                        <a:rPr lang="en-US" sz="1800" dirty="0" smtClean="0"/>
                        <a:t>Alcohol- and drug-free socialization opportunities</a:t>
                      </a:r>
                      <a:endParaRPr lang="en-US" sz="1800" dirty="0"/>
                    </a:p>
                  </a:txBody>
                  <a:tcPr marL="82296" marR="82296" marT="45726" marB="45726"/>
                </a:tc>
              </a:tr>
            </a:tbl>
          </a:graphicData>
        </a:graphic>
      </p:graphicFrame>
      <p:sp>
        <p:nvSpPr>
          <p:cNvPr id="5149" name="TextBox 7"/>
          <p:cNvSpPr txBox="1">
            <a:spLocks noChangeArrowheads="1"/>
          </p:cNvSpPr>
          <p:nvPr/>
        </p:nvSpPr>
        <p:spPr bwMode="auto">
          <a:xfrm>
            <a:off x="152400" y="6450013"/>
            <a:ext cx="8686800" cy="368300"/>
          </a:xfrm>
          <a:prstGeom prst="rect">
            <a:avLst/>
          </a:prstGeom>
          <a:noFill/>
          <a:ln w="9525">
            <a:noFill/>
            <a:miter lim="800000"/>
            <a:headEnd/>
            <a:tailEnd/>
          </a:ln>
        </p:spPr>
        <p:txBody>
          <a:bodyPr>
            <a:spAutoFit/>
          </a:bodyPr>
          <a:lstStyle/>
          <a:p>
            <a:r>
              <a:rPr lang="en-US" sz="900"/>
              <a:t>Center for Substance Abuse Treatment, What are Peer Recovery Support Services? HHS Publication No. (SMA) 09-4454. Rockville, MD: Substance Abuse and Mental Health Services Administration, U.S. Department of Health and Human Services, 2009. </a:t>
            </a:r>
          </a:p>
        </p:txBody>
      </p:sp>
    </p:spTree>
    <p:extLst>
      <p:ext uri="{BB962C8B-B14F-4D97-AF65-F5344CB8AC3E}">
        <p14:creationId xmlns="" xmlns:p14="http://schemas.microsoft.com/office/powerpoint/2010/main" val="263195027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1905000" y="0"/>
            <a:ext cx="7239000" cy="1143000"/>
          </a:xfrm>
        </p:spPr>
        <p:txBody>
          <a:bodyPr lIns="91440" tIns="45720" rIns="91440" bIns="45720"/>
          <a:lstStyle/>
          <a:p>
            <a:pPr algn="ctr" eaLnBrk="1" hangingPunct="1"/>
            <a:r>
              <a:rPr lang="en-US" sz="4000" dirty="0"/>
              <a:t>Philadelphia’s Peer Initiative</a:t>
            </a:r>
          </a:p>
        </p:txBody>
      </p:sp>
      <p:sp>
        <p:nvSpPr>
          <p:cNvPr id="21507" name="Rectangle 3"/>
          <p:cNvSpPr>
            <a:spLocks noGrp="1" noChangeArrowheads="1"/>
          </p:cNvSpPr>
          <p:nvPr>
            <p:ph type="body" idx="4294967295"/>
          </p:nvPr>
        </p:nvSpPr>
        <p:spPr>
          <a:xfrm>
            <a:off x="1905000" y="1219200"/>
            <a:ext cx="7239000" cy="5257800"/>
          </a:xfrm>
        </p:spPr>
        <p:txBody>
          <a:bodyPr lIns="91440" tIns="45720" rIns="91440" bIns="45720"/>
          <a:lstStyle/>
          <a:p>
            <a:pPr eaLnBrk="1" hangingPunct="1">
              <a:lnSpc>
                <a:spcPct val="90000"/>
              </a:lnSpc>
              <a:buFont typeface="Arial" pitchFamily="34" charset="0"/>
              <a:buChar char="•"/>
            </a:pPr>
            <a:r>
              <a:rPr lang="en-US" sz="2400" dirty="0"/>
              <a:t>Joint work with the Mental Health Peer organization</a:t>
            </a:r>
          </a:p>
          <a:p>
            <a:pPr lvl="4">
              <a:lnSpc>
                <a:spcPct val="90000"/>
              </a:lnSpc>
              <a:buFont typeface="Arial" pitchFamily="34" charset="0"/>
              <a:buChar char="•"/>
            </a:pPr>
            <a:r>
              <a:rPr lang="en-US" sz="2000" dirty="0" smtClean="0"/>
              <a:t>  Developing </a:t>
            </a:r>
            <a:r>
              <a:rPr lang="en-US" sz="2000" dirty="0"/>
              <a:t>a “behavioral health” peer specialist model, pilot training 100 across system for now</a:t>
            </a:r>
          </a:p>
          <a:p>
            <a:pPr eaLnBrk="1" hangingPunct="1">
              <a:lnSpc>
                <a:spcPct val="90000"/>
              </a:lnSpc>
              <a:buFont typeface="Arial" pitchFamily="34" charset="0"/>
              <a:buChar char="•"/>
            </a:pPr>
            <a:r>
              <a:rPr lang="en-US" sz="2400" dirty="0"/>
              <a:t>Putting a Face on Recovery</a:t>
            </a:r>
          </a:p>
          <a:p>
            <a:pPr eaLnBrk="1" hangingPunct="1">
              <a:lnSpc>
                <a:spcPct val="90000"/>
              </a:lnSpc>
              <a:buFont typeface="Arial" pitchFamily="34" charset="0"/>
              <a:buChar char="•"/>
            </a:pPr>
            <a:r>
              <a:rPr lang="en-US" sz="2400" dirty="0"/>
              <a:t>Telephonic Aftercare</a:t>
            </a:r>
          </a:p>
          <a:p>
            <a:pPr eaLnBrk="1" hangingPunct="1">
              <a:lnSpc>
                <a:spcPct val="90000"/>
              </a:lnSpc>
              <a:buFont typeface="Arial" pitchFamily="34" charset="0"/>
              <a:buChar char="•"/>
            </a:pPr>
            <a:r>
              <a:rPr lang="en-US" sz="2400" dirty="0"/>
              <a:t>Medicaid reimbursement</a:t>
            </a:r>
          </a:p>
          <a:p>
            <a:pPr eaLnBrk="1" hangingPunct="1">
              <a:lnSpc>
                <a:spcPct val="90000"/>
              </a:lnSpc>
              <a:buFont typeface="Arial" pitchFamily="34" charset="0"/>
              <a:buChar char="•"/>
            </a:pPr>
            <a:r>
              <a:rPr lang="en-US" sz="2400" dirty="0"/>
              <a:t>Credentialing peer run providers</a:t>
            </a:r>
          </a:p>
          <a:p>
            <a:pPr eaLnBrk="1" hangingPunct="1">
              <a:lnSpc>
                <a:spcPct val="90000"/>
              </a:lnSpc>
              <a:buFont typeface="Arial" pitchFamily="34" charset="0"/>
              <a:buChar char="•"/>
            </a:pPr>
            <a:r>
              <a:rPr lang="en-US" sz="2400" dirty="0"/>
              <a:t>All funding decisions for new programs include determining if a program is committed to peer work</a:t>
            </a:r>
          </a:p>
          <a:p>
            <a:pPr eaLnBrk="1" hangingPunct="1">
              <a:lnSpc>
                <a:spcPct val="90000"/>
              </a:lnSpc>
              <a:buFont typeface="Arial" pitchFamily="34" charset="0"/>
              <a:buChar char="•"/>
            </a:pPr>
            <a:r>
              <a:rPr lang="en-US" sz="2400" dirty="0"/>
              <a:t>Evolving roles within the </a:t>
            </a:r>
            <a:r>
              <a:rPr lang="en-US" sz="2400" dirty="0" smtClean="0"/>
              <a:t>DBHIDS</a:t>
            </a:r>
            <a:endParaRPr lang="en-US" sz="2400" dirty="0"/>
          </a:p>
          <a:p>
            <a:pPr eaLnBrk="1" hangingPunct="1">
              <a:lnSpc>
                <a:spcPct val="90000"/>
              </a:lnSpc>
              <a:buFont typeface="Arial" pitchFamily="34" charset="0"/>
              <a:buChar char="•"/>
            </a:pPr>
            <a:r>
              <a:rPr lang="en-US" sz="2400" dirty="0"/>
              <a:t>Implementing Bill White’s 16 Principles of Recovery Management</a:t>
            </a:r>
          </a:p>
        </p:txBody>
      </p:sp>
      <p:sp>
        <p:nvSpPr>
          <p:cNvPr id="4" name="Footer Placeholder 4"/>
          <p:cNvSpPr>
            <a:spLocks noGrp="1"/>
          </p:cNvSpPr>
          <p:nvPr>
            <p:ph type="ftr" sz="quarter" idx="11"/>
          </p:nvPr>
        </p:nvSpPr>
        <p:spPr>
          <a:xfrm>
            <a:off x="3124200" y="6356350"/>
            <a:ext cx="2895600" cy="365125"/>
          </a:xfrm>
        </p:spPr>
        <p:txBody>
          <a:bodyPr/>
          <a:lstStyle/>
          <a:p>
            <a:r>
              <a:rPr lang="en-US" dirty="0" smtClean="0"/>
              <a:t>DBHIDS - OAS</a:t>
            </a:r>
            <a:endParaRPr lang="en-US" dirty="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dirty="0" smtClean="0"/>
              <a:t>Roles are defined by who?</a:t>
            </a:r>
            <a:endParaRPr lang="en-US" dirty="0"/>
          </a:p>
        </p:txBody>
      </p:sp>
      <p:sp>
        <p:nvSpPr>
          <p:cNvPr id="4" name="Footer Placeholder 3"/>
          <p:cNvSpPr>
            <a:spLocks noGrp="1"/>
          </p:cNvSpPr>
          <p:nvPr>
            <p:ph type="ftr" sz="quarter" idx="11"/>
          </p:nvPr>
        </p:nvSpPr>
        <p:spPr/>
        <p:txBody>
          <a:bodyPr/>
          <a:lstStyle/>
          <a:p>
            <a:r>
              <a:rPr lang="en-US" smtClean="0"/>
              <a:t>DBHIDS - OAS</a:t>
            </a:r>
            <a:endParaRPr lang="en-US"/>
          </a:p>
        </p:txBody>
      </p:sp>
      <p:sp>
        <p:nvSpPr>
          <p:cNvPr id="5" name="Slide Number Placeholder 4"/>
          <p:cNvSpPr>
            <a:spLocks noGrp="1"/>
          </p:cNvSpPr>
          <p:nvPr>
            <p:ph type="sldNum" sz="quarter" idx="12"/>
          </p:nvPr>
        </p:nvSpPr>
        <p:spPr/>
        <p:txBody>
          <a:bodyPr/>
          <a:lstStyle/>
          <a:p>
            <a:fld id="{974C6331-6B6B-4E5F-8AD6-C2A95B77CB71}" type="slidenum">
              <a:rPr lang="en-US" smtClean="0"/>
              <a:pPr/>
              <a:t>113</a:t>
            </a:fld>
            <a:endParaRPr lang="en-US"/>
          </a:p>
        </p:txBody>
      </p:sp>
      <p:sp>
        <p:nvSpPr>
          <p:cNvPr id="9" name="Rectangle 3"/>
          <p:cNvSpPr>
            <a:spLocks noGrp="1" noChangeArrowheads="1"/>
          </p:cNvSpPr>
          <p:nvPr>
            <p:ph sz="half" idx="1"/>
          </p:nvPr>
        </p:nvSpPr>
        <p:spPr bwMode="auto">
          <a:prstGeom prst="rect">
            <a:avLst/>
          </a:prstGeom>
          <a:solidFill>
            <a:srgbClr val="FFFFFF"/>
          </a:solidFill>
          <a:ln>
            <a:solidFill>
              <a:srgbClr val="000000"/>
            </a:solidFill>
            <a:miter lim="800000"/>
            <a:headEnd/>
            <a:tailEnd/>
          </a:ln>
        </p:spPr>
        <p:txBody>
          <a:bodyPr>
            <a:normAutofit/>
          </a:bodyPr>
          <a:lstStyle/>
          <a:p>
            <a:pPr>
              <a:lnSpc>
                <a:spcPct val="90000"/>
              </a:lnSpc>
            </a:pPr>
            <a:r>
              <a:rPr lang="en-US" sz="2800" dirty="0" smtClean="0">
                <a:solidFill>
                  <a:schemeClr val="bg1"/>
                </a:solidFill>
                <a:latin typeface="Verdana" pitchFamily="34" charset="0"/>
              </a:rPr>
              <a:t>Sometimes the role is misunderstood by the peer, the employer, as well as those </a:t>
            </a:r>
            <a:r>
              <a:rPr lang="en-US" dirty="0" smtClean="0">
                <a:latin typeface="Verdana" pitchFamily="34" charset="0"/>
              </a:rPr>
              <a:t>receiving services</a:t>
            </a:r>
            <a:endParaRPr lang="en-US" sz="2800" dirty="0" smtClean="0">
              <a:solidFill>
                <a:schemeClr val="bg1"/>
              </a:solidFill>
              <a:latin typeface="Verdana" pitchFamily="34" charset="0"/>
            </a:endParaRPr>
          </a:p>
        </p:txBody>
      </p:sp>
      <p:pic>
        <p:nvPicPr>
          <p:cNvPr id="10" name="Picture 4" descr="man_shaking_another_man_lb"/>
          <p:cNvPicPr>
            <a:picLocks noGrp="1" noChangeAspect="1" noChangeArrowheads="1" noCrop="1"/>
          </p:cNvPicPr>
          <p:nvPr>
            <p:ph sz="half" idx="2"/>
          </p:nvPr>
        </p:nvPicPr>
        <p:blipFill>
          <a:blip r:embed="rId2" cstate="print">
            <a:extLst>
              <a:ext uri="{28A0092B-C50C-407E-A947-70E740481C1C}">
                <a14:useLocalDpi xmlns="" xmlns:a14="http://schemas.microsoft.com/office/drawing/2010/main" val="0"/>
              </a:ext>
            </a:extLst>
          </a:blip>
          <a:srcRect/>
          <a:stretch>
            <a:fillRect/>
          </a:stretch>
        </p:blipFill>
        <p:spPr bwMode="auto">
          <a:xfrm>
            <a:off x="5395119" y="1524000"/>
            <a:ext cx="3505200" cy="45720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3511180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smtClean="0"/>
              <a:t>Peers of All Shapes and Sizes</a:t>
            </a:r>
          </a:p>
        </p:txBody>
      </p:sp>
      <p:pic>
        <p:nvPicPr>
          <p:cNvPr id="23555" name="Content Placeholder 3"/>
          <p:cNvPicPr>
            <a:picLocks noGrp="1" noChangeAspect="1"/>
          </p:cNvPicPr>
          <p:nvPr>
            <p:ph idx="1"/>
          </p:nvPr>
        </p:nvPicPr>
        <p:blipFill>
          <a:blip r:embed="rId2" cstate="print"/>
          <a:srcRect/>
          <a:stretch>
            <a:fillRect/>
          </a:stretch>
        </p:blipFill>
        <p:spPr>
          <a:xfrm>
            <a:off x="1905000" y="1295400"/>
            <a:ext cx="7010400" cy="5410200"/>
          </a:xfrm>
        </p:spPr>
      </p:pic>
    </p:spTree>
    <p:extLst>
      <p:ext uri="{BB962C8B-B14F-4D97-AF65-F5344CB8AC3E}">
        <p14:creationId xmlns="" xmlns:p14="http://schemas.microsoft.com/office/powerpoint/2010/main" val="202717844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Peers As </a:t>
            </a:r>
            <a:r>
              <a:rPr lang="en-US" dirty="0" err="1" smtClean="0"/>
              <a:t>Prosumers</a:t>
            </a:r>
            <a:r>
              <a:rPr lang="en-US" dirty="0" smtClean="0"/>
              <a:t> vs. </a:t>
            </a:r>
            <a:r>
              <a:rPr lang="en-US" dirty="0" smtClean="0"/>
              <a:t>Professionals</a:t>
            </a:r>
            <a:br>
              <a:rPr lang="en-US" dirty="0" smtClean="0"/>
            </a:br>
            <a:r>
              <a:rPr lang="en-US" sz="1800" dirty="0" smtClean="0"/>
              <a:t>From the work of Bill White</a:t>
            </a:r>
            <a:endParaRPr lang="en-US" sz="1800" dirty="0"/>
          </a:p>
        </p:txBody>
      </p:sp>
      <p:sp>
        <p:nvSpPr>
          <p:cNvPr id="8" name="Content Placeholder 7"/>
          <p:cNvSpPr>
            <a:spLocks noGrp="1"/>
          </p:cNvSpPr>
          <p:nvPr>
            <p:ph idx="1"/>
          </p:nvPr>
        </p:nvSpPr>
        <p:spPr/>
        <p:txBody>
          <a:bodyPr/>
          <a:lstStyle/>
          <a:p>
            <a:pPr>
              <a:lnSpc>
                <a:spcPct val="90000"/>
              </a:lnSpc>
            </a:pPr>
            <a:r>
              <a:rPr lang="en-US" dirty="0" smtClean="0"/>
              <a:t>As Peers in the context of a Recovery Oriented System of Care their role is not to be the: </a:t>
            </a:r>
          </a:p>
          <a:p>
            <a:pPr marL="457200" indent="-457200">
              <a:lnSpc>
                <a:spcPct val="90000"/>
              </a:lnSpc>
              <a:buFont typeface="+mj-lt"/>
              <a:buAutoNum type="arabicPeriod"/>
            </a:pPr>
            <a:r>
              <a:rPr lang="en-US" dirty="0" smtClean="0"/>
              <a:t>Professional Clinician</a:t>
            </a:r>
          </a:p>
          <a:p>
            <a:pPr marL="457200" indent="-457200">
              <a:lnSpc>
                <a:spcPct val="90000"/>
              </a:lnSpc>
              <a:buFont typeface="+mj-lt"/>
              <a:buAutoNum type="arabicPeriod"/>
            </a:pPr>
            <a:r>
              <a:rPr lang="en-US" dirty="0" smtClean="0"/>
              <a:t>Default disciplinarian</a:t>
            </a:r>
          </a:p>
          <a:p>
            <a:pPr marL="457200" indent="-457200">
              <a:lnSpc>
                <a:spcPct val="90000"/>
              </a:lnSpc>
              <a:buFont typeface="+mj-lt"/>
              <a:buAutoNum type="arabicPeriod"/>
            </a:pPr>
            <a:r>
              <a:rPr lang="en-US" dirty="0" err="1" smtClean="0"/>
              <a:t>Saviour</a:t>
            </a:r>
            <a:endParaRPr lang="en-US" dirty="0" smtClean="0"/>
          </a:p>
          <a:p>
            <a:pPr marL="457200" indent="-457200">
              <a:lnSpc>
                <a:spcPct val="90000"/>
              </a:lnSpc>
              <a:buFont typeface="+mj-lt"/>
              <a:buAutoNum type="arabicPeriod"/>
            </a:pPr>
            <a:endParaRPr lang="en-US" dirty="0"/>
          </a:p>
          <a:p>
            <a:endParaRPr lang="en-US" dirty="0"/>
          </a:p>
        </p:txBody>
      </p:sp>
      <p:sp>
        <p:nvSpPr>
          <p:cNvPr id="5" name="Footer Placeholder 4"/>
          <p:cNvSpPr>
            <a:spLocks noGrp="1"/>
          </p:cNvSpPr>
          <p:nvPr>
            <p:ph type="ftr" sz="quarter" idx="11"/>
          </p:nvPr>
        </p:nvSpPr>
        <p:spPr/>
        <p:txBody>
          <a:bodyPr/>
          <a:lstStyle/>
          <a:p>
            <a:r>
              <a:rPr lang="en-US" smtClean="0"/>
              <a:t>DBHIDS - OAS</a:t>
            </a:r>
            <a:endParaRPr lang="en-US"/>
          </a:p>
        </p:txBody>
      </p:sp>
      <p:sp>
        <p:nvSpPr>
          <p:cNvPr id="6" name="Slide Number Placeholder 5"/>
          <p:cNvSpPr>
            <a:spLocks noGrp="1"/>
          </p:cNvSpPr>
          <p:nvPr>
            <p:ph type="sldNum" sz="quarter" idx="12"/>
          </p:nvPr>
        </p:nvSpPr>
        <p:spPr/>
        <p:txBody>
          <a:bodyPr/>
          <a:lstStyle/>
          <a:p>
            <a:fld id="{974C6331-6B6B-4E5F-8AD6-C2A95B77CB71}" type="slidenum">
              <a:rPr lang="en-US" smtClean="0"/>
              <a:pPr/>
              <a:t>115</a:t>
            </a:fld>
            <a:endParaRPr lang="en-US"/>
          </a:p>
        </p:txBody>
      </p:sp>
    </p:spTree>
    <p:extLst>
      <p:ext uri="{BB962C8B-B14F-4D97-AF65-F5344CB8AC3E}">
        <p14:creationId xmlns="" xmlns:p14="http://schemas.microsoft.com/office/powerpoint/2010/main" val="6427952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0"/>
            <a:ext cx="7239000" cy="1447800"/>
          </a:xfrm>
        </p:spPr>
        <p:txBody>
          <a:bodyPr>
            <a:noAutofit/>
          </a:bodyPr>
          <a:lstStyle/>
          <a:p>
            <a:r>
              <a:rPr lang="en-US" sz="2800" dirty="0">
                <a:latin typeface="TimesNewRoman"/>
              </a:rPr>
              <a:t>Rationale P-BRSS in the addictions arena are based on the </a:t>
            </a:r>
            <a:r>
              <a:rPr lang="en-US" sz="2800" dirty="0" smtClean="0">
                <a:latin typeface="TimesNewRoman"/>
              </a:rPr>
              <a:t>following propositions</a:t>
            </a:r>
            <a:r>
              <a:rPr lang="en-US" sz="2800" dirty="0">
                <a:latin typeface="TimesNewRoman"/>
              </a:rPr>
              <a:t>:</a:t>
            </a:r>
            <a:br>
              <a:rPr lang="en-US" sz="2800" dirty="0">
                <a:latin typeface="TimesNewRoman"/>
              </a:rPr>
            </a:br>
            <a:endParaRPr lang="en-US" sz="2800" dirty="0"/>
          </a:p>
        </p:txBody>
      </p:sp>
      <p:sp>
        <p:nvSpPr>
          <p:cNvPr id="3" name="Content Placeholder 2"/>
          <p:cNvSpPr>
            <a:spLocks noGrp="1"/>
          </p:cNvSpPr>
          <p:nvPr>
            <p:ph idx="1"/>
          </p:nvPr>
        </p:nvSpPr>
        <p:spPr>
          <a:xfrm>
            <a:off x="2133600" y="1066800"/>
            <a:ext cx="6553200" cy="5364163"/>
          </a:xfrm>
        </p:spPr>
        <p:txBody>
          <a:bodyPr>
            <a:normAutofit/>
          </a:bodyPr>
          <a:lstStyle/>
          <a:p>
            <a:r>
              <a:rPr lang="en-US" dirty="0" smtClean="0">
                <a:latin typeface="SymbolMT"/>
              </a:rPr>
              <a:t>• </a:t>
            </a:r>
            <a:r>
              <a:rPr lang="en-US" dirty="0">
                <a:latin typeface="TimesNewRoman"/>
              </a:rPr>
              <a:t>Helpers derive significant therapeutic benefit from the process of assisting others</a:t>
            </a:r>
          </a:p>
          <a:p>
            <a:r>
              <a:rPr lang="en-US" dirty="0">
                <a:latin typeface="TimesNewRoman"/>
              </a:rPr>
              <a:t>(the “helper principle”) (</a:t>
            </a:r>
            <a:r>
              <a:rPr lang="en-US" dirty="0" err="1">
                <a:latin typeface="TimesNewRoman"/>
              </a:rPr>
              <a:t>Reisman</a:t>
            </a:r>
            <a:r>
              <a:rPr lang="en-US" dirty="0">
                <a:latin typeface="TimesNewRoman"/>
              </a:rPr>
              <a:t>, 1965, 1990; recovery slogan: “To get it, you</a:t>
            </a:r>
          </a:p>
          <a:p>
            <a:r>
              <a:rPr lang="en-US" dirty="0">
                <a:latin typeface="TimesNewRoman"/>
              </a:rPr>
              <a:t>have to give it away.”).</a:t>
            </a:r>
          </a:p>
          <a:p>
            <a:pPr marL="342900" indent="-342900">
              <a:buFont typeface="Arial" pitchFamily="34" charset="0"/>
              <a:buChar char="•"/>
            </a:pPr>
            <a:r>
              <a:rPr lang="en-US" dirty="0" smtClean="0">
                <a:latin typeface="TimesNewRoman"/>
              </a:rPr>
              <a:t>People </a:t>
            </a:r>
            <a:r>
              <a:rPr lang="en-US" dirty="0">
                <a:latin typeface="TimesNewRoman"/>
              </a:rPr>
              <a:t>who have overcome adversity can develop special sensitivities and </a:t>
            </a:r>
            <a:r>
              <a:rPr lang="en-US" dirty="0" smtClean="0">
                <a:latin typeface="TimesNewRoman"/>
              </a:rPr>
              <a:t>skills in </a:t>
            </a:r>
            <a:r>
              <a:rPr lang="en-US" dirty="0">
                <a:latin typeface="TimesNewRoman"/>
              </a:rPr>
              <a:t>helping others experiencing the same adversity--a “wounded healer” </a:t>
            </a:r>
            <a:r>
              <a:rPr lang="en-US" dirty="0" smtClean="0">
                <a:latin typeface="TimesNewRoman"/>
              </a:rPr>
              <a:t>tradition that </a:t>
            </a:r>
            <a:r>
              <a:rPr lang="en-US" dirty="0">
                <a:latin typeface="TimesNewRoman"/>
              </a:rPr>
              <a:t>has deep historical roots in religious and moral reformation movements and </a:t>
            </a:r>
            <a:r>
              <a:rPr lang="en-US" dirty="0" smtClean="0">
                <a:latin typeface="TimesNewRoman"/>
              </a:rPr>
              <a:t>is the </a:t>
            </a:r>
            <a:r>
              <a:rPr lang="en-US" dirty="0">
                <a:latin typeface="TimesNewRoman"/>
              </a:rPr>
              <a:t>foundation of modern mutual aid movements.</a:t>
            </a:r>
          </a:p>
          <a:p>
            <a:endParaRPr lang="en-US" sz="1600" dirty="0">
              <a:latin typeface="TimesNewRoman"/>
            </a:endParaRPr>
          </a:p>
        </p:txBody>
      </p:sp>
      <p:sp>
        <p:nvSpPr>
          <p:cNvPr id="4" name="Footer Placeholder 3"/>
          <p:cNvSpPr>
            <a:spLocks noGrp="1"/>
          </p:cNvSpPr>
          <p:nvPr>
            <p:ph type="ftr" sz="quarter" idx="11"/>
          </p:nvPr>
        </p:nvSpPr>
        <p:spPr/>
        <p:txBody>
          <a:bodyPr/>
          <a:lstStyle/>
          <a:p>
            <a:r>
              <a:rPr lang="en-US" smtClean="0"/>
              <a:t>DBHIDS - OAS</a:t>
            </a:r>
            <a:endParaRPr lang="en-US"/>
          </a:p>
        </p:txBody>
      </p:sp>
      <p:sp>
        <p:nvSpPr>
          <p:cNvPr id="5" name="Slide Number Placeholder 4"/>
          <p:cNvSpPr>
            <a:spLocks noGrp="1"/>
          </p:cNvSpPr>
          <p:nvPr>
            <p:ph type="sldNum" sz="quarter" idx="12"/>
          </p:nvPr>
        </p:nvSpPr>
        <p:spPr/>
        <p:txBody>
          <a:bodyPr/>
          <a:lstStyle/>
          <a:p>
            <a:fld id="{974C6331-6B6B-4E5F-8AD6-C2A95B77CB71}" type="slidenum">
              <a:rPr lang="en-US" smtClean="0"/>
              <a:pPr/>
              <a:t>116</a:t>
            </a:fld>
            <a:endParaRPr lang="en-US"/>
          </a:p>
        </p:txBody>
      </p:sp>
    </p:spTree>
    <p:extLst>
      <p:ext uri="{BB962C8B-B14F-4D97-AF65-F5344CB8AC3E}">
        <p14:creationId xmlns="" xmlns:p14="http://schemas.microsoft.com/office/powerpoint/2010/main" val="356824513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DBHIDS - OAS</a:t>
            </a:r>
            <a:endParaRPr lang="en-US"/>
          </a:p>
        </p:txBody>
      </p:sp>
      <p:sp>
        <p:nvSpPr>
          <p:cNvPr id="5" name="Slide Number Placeholder 4"/>
          <p:cNvSpPr>
            <a:spLocks noGrp="1"/>
          </p:cNvSpPr>
          <p:nvPr>
            <p:ph type="sldNum" sz="quarter" idx="12"/>
          </p:nvPr>
        </p:nvSpPr>
        <p:spPr/>
        <p:txBody>
          <a:bodyPr/>
          <a:lstStyle/>
          <a:p>
            <a:fld id="{974C6331-6B6B-4E5F-8AD6-C2A95B77CB71}" type="slidenum">
              <a:rPr lang="en-US" smtClean="0"/>
              <a:pPr/>
              <a:t>117</a:t>
            </a:fld>
            <a:endParaRPr lang="en-US"/>
          </a:p>
        </p:txBody>
      </p:sp>
      <p:sp>
        <p:nvSpPr>
          <p:cNvPr id="3" name="Content Placeholder 2"/>
          <p:cNvSpPr>
            <a:spLocks noGrp="1"/>
          </p:cNvSpPr>
          <p:nvPr>
            <p:ph idx="4294967295"/>
          </p:nvPr>
        </p:nvSpPr>
        <p:spPr>
          <a:xfrm>
            <a:off x="1905000" y="0"/>
            <a:ext cx="7239000" cy="7391400"/>
          </a:xfrm>
        </p:spPr>
        <p:txBody>
          <a:bodyPr>
            <a:normAutofit/>
          </a:bodyPr>
          <a:lstStyle/>
          <a:p>
            <a:pPr marL="342900" indent="-342900">
              <a:buFont typeface="Arial" pitchFamily="34" charset="0"/>
              <a:buChar char="•"/>
            </a:pPr>
            <a:r>
              <a:rPr lang="en-US" dirty="0" smtClean="0">
                <a:latin typeface="TimesNewRoman"/>
              </a:rPr>
              <a:t>The </a:t>
            </a:r>
            <a:r>
              <a:rPr lang="en-US" dirty="0">
                <a:latin typeface="TimesNewRoman"/>
              </a:rPr>
              <a:t>inadequacy of acute care models of treatment for people with high </a:t>
            </a:r>
            <a:r>
              <a:rPr lang="en-US" dirty="0" smtClean="0">
                <a:latin typeface="TimesNewRoman"/>
              </a:rPr>
              <a:t>problem severity </a:t>
            </a:r>
            <a:r>
              <a:rPr lang="en-US" dirty="0">
                <a:latin typeface="TimesNewRoman"/>
              </a:rPr>
              <a:t>and complexity is evident in low engagement rates, high attrition </a:t>
            </a:r>
            <a:r>
              <a:rPr lang="en-US" dirty="0" smtClean="0">
                <a:latin typeface="TimesNewRoman"/>
              </a:rPr>
              <a:t>rates during </a:t>
            </a:r>
            <a:r>
              <a:rPr lang="en-US" dirty="0">
                <a:latin typeface="TimesNewRoman"/>
              </a:rPr>
              <a:t>treatment, low aftercare participation, and high re-admission rates.</a:t>
            </a:r>
            <a:r>
              <a:rPr lang="en-US" sz="1200" dirty="0">
                <a:latin typeface="TimesNewRoman"/>
              </a:rPr>
              <a:t>6</a:t>
            </a:r>
          </a:p>
          <a:p>
            <a:pPr marL="342900" indent="-342900">
              <a:buFont typeface="Arial" pitchFamily="34" charset="0"/>
              <a:buChar char="•"/>
            </a:pPr>
            <a:r>
              <a:rPr lang="en-US" dirty="0" smtClean="0">
                <a:latin typeface="TimesNewRoman"/>
              </a:rPr>
              <a:t>Persons </a:t>
            </a:r>
            <a:r>
              <a:rPr lang="en-US" dirty="0">
                <a:latin typeface="TimesNewRoman"/>
              </a:rPr>
              <a:t>with high personal vulnerability (family history, low age of onset of </a:t>
            </a:r>
            <a:r>
              <a:rPr lang="en-US" dirty="0" smtClean="0">
                <a:latin typeface="TimesNewRoman"/>
              </a:rPr>
              <a:t>use, traumatic </a:t>
            </a:r>
            <a:r>
              <a:rPr lang="en-US" dirty="0">
                <a:latin typeface="TimesNewRoman"/>
              </a:rPr>
              <a:t>victimization), AOD problem severity and complexity (</a:t>
            </a:r>
            <a:r>
              <a:rPr lang="en-US" dirty="0" smtClean="0">
                <a:latin typeface="TimesNewRoman"/>
              </a:rPr>
              <a:t>co-morbidity) and </a:t>
            </a:r>
            <a:r>
              <a:rPr lang="en-US" dirty="0">
                <a:latin typeface="TimesNewRoman"/>
              </a:rPr>
              <a:t>low “recovery capital”</a:t>
            </a:r>
            <a:r>
              <a:rPr lang="en-US" sz="1200" dirty="0">
                <a:latin typeface="TimesNewRoman"/>
              </a:rPr>
              <a:t>7 </a:t>
            </a:r>
            <a:r>
              <a:rPr lang="en-US" dirty="0">
                <a:latin typeface="TimesNewRoman"/>
              </a:rPr>
              <a:t>do not fare well in acute models of intervention </a:t>
            </a:r>
            <a:r>
              <a:rPr lang="en-US" dirty="0" smtClean="0">
                <a:latin typeface="TimesNewRoman"/>
              </a:rPr>
              <a:t>but can </a:t>
            </a:r>
            <a:r>
              <a:rPr lang="en-US" dirty="0">
                <a:latin typeface="TimesNewRoman"/>
              </a:rPr>
              <a:t>achieve recovery when provided sustained support. (P-BRSS constitute </a:t>
            </a:r>
            <a:r>
              <a:rPr lang="en-US" dirty="0" smtClean="0">
                <a:latin typeface="TimesNewRoman"/>
              </a:rPr>
              <a:t>an essential </a:t>
            </a:r>
            <a:r>
              <a:rPr lang="en-US" dirty="0">
                <a:latin typeface="TimesNewRoman"/>
              </a:rPr>
              <a:t>element within new models of sustained recovery management) (White,</a:t>
            </a:r>
          </a:p>
          <a:p>
            <a:pPr marL="342900" indent="-342900">
              <a:buFont typeface="Arial" pitchFamily="34" charset="0"/>
              <a:buChar char="•"/>
            </a:pPr>
            <a:r>
              <a:rPr lang="en-US" dirty="0">
                <a:latin typeface="TimesNewRoman"/>
              </a:rPr>
              <a:t>Boyle and Loveland, 2002, 2003).</a:t>
            </a:r>
            <a:r>
              <a:rPr lang="en-US" sz="1200" dirty="0">
                <a:latin typeface="TimesNewRoman"/>
              </a:rPr>
              <a:t>8</a:t>
            </a:r>
          </a:p>
          <a:p>
            <a:pPr marL="342900" indent="-342900">
              <a:buFont typeface="Arial" pitchFamily="34" charset="0"/>
              <a:buChar char="•"/>
            </a:pPr>
            <a:endParaRPr lang="en-US" dirty="0"/>
          </a:p>
        </p:txBody>
      </p:sp>
    </p:spTree>
    <p:extLst>
      <p:ext uri="{BB962C8B-B14F-4D97-AF65-F5344CB8AC3E}">
        <p14:creationId xmlns="" xmlns:p14="http://schemas.microsoft.com/office/powerpoint/2010/main" val="215232024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DBHIDS - OAS</a:t>
            </a:r>
            <a:endParaRPr lang="en-US"/>
          </a:p>
        </p:txBody>
      </p:sp>
      <p:sp>
        <p:nvSpPr>
          <p:cNvPr id="5" name="Slide Number Placeholder 4"/>
          <p:cNvSpPr>
            <a:spLocks noGrp="1"/>
          </p:cNvSpPr>
          <p:nvPr>
            <p:ph type="sldNum" sz="quarter" idx="12"/>
          </p:nvPr>
        </p:nvSpPr>
        <p:spPr/>
        <p:txBody>
          <a:bodyPr/>
          <a:lstStyle/>
          <a:p>
            <a:fld id="{974C6331-6B6B-4E5F-8AD6-C2A95B77CB71}" type="slidenum">
              <a:rPr lang="en-US" smtClean="0"/>
              <a:pPr/>
              <a:t>118</a:t>
            </a:fld>
            <a:endParaRPr lang="en-US"/>
          </a:p>
        </p:txBody>
      </p:sp>
      <p:sp>
        <p:nvSpPr>
          <p:cNvPr id="3" name="Content Placeholder 2"/>
          <p:cNvSpPr>
            <a:spLocks noGrp="1"/>
          </p:cNvSpPr>
          <p:nvPr>
            <p:ph idx="4294967295"/>
          </p:nvPr>
        </p:nvSpPr>
        <p:spPr>
          <a:xfrm>
            <a:off x="1905000" y="13855"/>
            <a:ext cx="7239000" cy="6767945"/>
          </a:xfrm>
        </p:spPr>
        <p:txBody>
          <a:bodyPr>
            <a:noAutofit/>
          </a:bodyPr>
          <a:lstStyle/>
          <a:p>
            <a:r>
              <a:rPr lang="en-US" sz="2000" dirty="0">
                <a:latin typeface="SymbolMT"/>
              </a:rPr>
              <a:t>• </a:t>
            </a:r>
            <a:r>
              <a:rPr lang="en-US" sz="2000" dirty="0">
                <a:latin typeface="TimesNewRoman"/>
              </a:rPr>
              <a:t>Many addicted people benefit from a personal “guide” who facilitates</a:t>
            </a:r>
          </a:p>
          <a:p>
            <a:r>
              <a:rPr lang="en-US" sz="2000" dirty="0">
                <a:latin typeface="TimesNewRoman"/>
              </a:rPr>
              <a:t>disengagement from the culture of addiction and engagement in a culture of</a:t>
            </a:r>
          </a:p>
          <a:p>
            <a:r>
              <a:rPr lang="en-US" sz="2000" dirty="0">
                <a:latin typeface="TimesNewRoman"/>
              </a:rPr>
              <a:t>recovery (White, 1996).</a:t>
            </a:r>
          </a:p>
          <a:p>
            <a:r>
              <a:rPr lang="en-US" sz="2000" dirty="0">
                <a:latin typeface="SymbolMT"/>
              </a:rPr>
              <a:t>• </a:t>
            </a:r>
            <a:r>
              <a:rPr lang="en-US" sz="2000" dirty="0">
                <a:latin typeface="TimesNewRoman"/>
              </a:rPr>
              <a:t>Peer-based recovery support relationships that are natural, reciprocal, and</a:t>
            </a:r>
          </a:p>
          <a:p>
            <a:r>
              <a:rPr lang="en-US" sz="2000" dirty="0">
                <a:latin typeface="TimesNewRoman"/>
              </a:rPr>
              <a:t>enduring are not mutually exclusive of, but qualitatively superior to, relationships</a:t>
            </a:r>
          </a:p>
          <a:p>
            <a:r>
              <a:rPr lang="en-US" sz="2000" dirty="0">
                <a:latin typeface="TimesNewRoman"/>
              </a:rPr>
              <a:t>that are hierarchical, commercialized and transient.</a:t>
            </a:r>
          </a:p>
          <a:p>
            <a:r>
              <a:rPr lang="en-US" sz="2000" dirty="0">
                <a:latin typeface="SymbolMT"/>
              </a:rPr>
              <a:t>• </a:t>
            </a:r>
            <a:r>
              <a:rPr lang="en-US" sz="2000" dirty="0">
                <a:latin typeface="TimesNewRoman"/>
              </a:rPr>
              <a:t>P-BRSS are an attempt to re-link treatment and recovery (Else, 1999; White,</a:t>
            </a:r>
          </a:p>
          <a:p>
            <a:r>
              <a:rPr lang="en-US" sz="2000" dirty="0">
                <a:latin typeface="TimesNewRoman"/>
              </a:rPr>
              <a:t>2000b), to move the locus of treatment from the treatment institution into the</a:t>
            </a:r>
          </a:p>
          <a:p>
            <a:r>
              <a:rPr lang="en-US" sz="2000" dirty="0">
                <a:latin typeface="TimesNewRoman"/>
              </a:rPr>
              <a:t>natural environment of those seeking treatment services (White, 2002a), and to</a:t>
            </a:r>
          </a:p>
          <a:p>
            <a:r>
              <a:rPr lang="en-US" sz="2000" dirty="0">
                <a:latin typeface="TimesNewRoman"/>
              </a:rPr>
              <a:t>facilitate the shift from toxic drug dependencies to “</a:t>
            </a:r>
            <a:r>
              <a:rPr lang="en-US" sz="2000" dirty="0" err="1">
                <a:latin typeface="TimesNewRoman"/>
              </a:rPr>
              <a:t>prodependence</a:t>
            </a:r>
            <a:r>
              <a:rPr lang="en-US" sz="2000" dirty="0">
                <a:latin typeface="TimesNewRoman"/>
              </a:rPr>
              <a:t> on peers”</a:t>
            </a:r>
          </a:p>
          <a:p>
            <a:r>
              <a:rPr lang="en-US" sz="2000" dirty="0">
                <a:latin typeface="TimesNewRoman"/>
              </a:rPr>
              <a:t>(</a:t>
            </a:r>
            <a:r>
              <a:rPr lang="en-US" sz="2000" dirty="0" err="1">
                <a:latin typeface="TimesNewRoman"/>
              </a:rPr>
              <a:t>Nealon</a:t>
            </a:r>
            <a:r>
              <a:rPr lang="en-US" sz="2000" dirty="0">
                <a:latin typeface="TimesNewRoman"/>
              </a:rPr>
              <a:t>-Woods, et al, 1995).</a:t>
            </a:r>
          </a:p>
          <a:p>
            <a:endParaRPr lang="en-US" sz="2000" dirty="0"/>
          </a:p>
        </p:txBody>
      </p:sp>
    </p:spTree>
    <p:extLst>
      <p:ext uri="{BB962C8B-B14F-4D97-AF65-F5344CB8AC3E}">
        <p14:creationId xmlns="" xmlns:p14="http://schemas.microsoft.com/office/powerpoint/2010/main" val="217676916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DBHIDS - OAS</a:t>
            </a:r>
            <a:endParaRPr lang="en-US"/>
          </a:p>
        </p:txBody>
      </p:sp>
      <p:sp>
        <p:nvSpPr>
          <p:cNvPr id="3" name="Slide Number Placeholder 2"/>
          <p:cNvSpPr>
            <a:spLocks noGrp="1"/>
          </p:cNvSpPr>
          <p:nvPr>
            <p:ph type="sldNum" sz="quarter" idx="12"/>
          </p:nvPr>
        </p:nvSpPr>
        <p:spPr/>
        <p:txBody>
          <a:bodyPr/>
          <a:lstStyle/>
          <a:p>
            <a:fld id="{974C6331-6B6B-4E5F-8AD6-C2A95B77CB71}" type="slidenum">
              <a:rPr lang="en-US" smtClean="0"/>
              <a:pPr/>
              <a:t>119</a:t>
            </a:fld>
            <a:endParaRPr lang="en-US"/>
          </a:p>
        </p:txBody>
      </p:sp>
      <p:sp>
        <p:nvSpPr>
          <p:cNvPr id="4" name="Rectangle 3"/>
          <p:cNvSpPr/>
          <p:nvPr/>
        </p:nvSpPr>
        <p:spPr>
          <a:xfrm>
            <a:off x="1905000" y="152400"/>
            <a:ext cx="7239000" cy="5016758"/>
          </a:xfrm>
          <a:prstGeom prst="rect">
            <a:avLst/>
          </a:prstGeom>
        </p:spPr>
        <p:txBody>
          <a:bodyPr wrap="square">
            <a:spAutoFit/>
          </a:bodyPr>
          <a:lstStyle/>
          <a:p>
            <a:r>
              <a:rPr lang="en-US" sz="2000" dirty="0">
                <a:solidFill>
                  <a:schemeClr val="bg1"/>
                </a:solidFill>
                <a:latin typeface="TimesNewRoman"/>
              </a:rPr>
              <a:t>P-BRSS services are congruent with research findings </a:t>
            </a:r>
            <a:r>
              <a:rPr lang="en-US" sz="2000" dirty="0" smtClean="0">
                <a:solidFill>
                  <a:schemeClr val="bg1"/>
                </a:solidFill>
                <a:latin typeface="TimesNewRoman"/>
              </a:rPr>
              <a:t>that:</a:t>
            </a:r>
            <a:endParaRPr lang="en-US" sz="2000" dirty="0">
              <a:solidFill>
                <a:schemeClr val="bg1"/>
              </a:solidFill>
              <a:latin typeface="TimesNewRoman"/>
            </a:endParaRPr>
          </a:p>
          <a:p>
            <a:r>
              <a:rPr lang="en-US" sz="2000" dirty="0">
                <a:solidFill>
                  <a:schemeClr val="bg1"/>
                </a:solidFill>
                <a:latin typeface="SymbolMT"/>
              </a:rPr>
              <a:t>• </a:t>
            </a:r>
            <a:r>
              <a:rPr lang="en-US" sz="2000" dirty="0">
                <a:solidFill>
                  <a:schemeClr val="bg1"/>
                </a:solidFill>
                <a:latin typeface="TimesNewRoman"/>
              </a:rPr>
              <a:t>Addiction recovery begins prior to the cessation of drug use; is marked in </a:t>
            </a:r>
            <a:r>
              <a:rPr lang="en-US" sz="2000" dirty="0" smtClean="0">
                <a:solidFill>
                  <a:schemeClr val="bg1"/>
                </a:solidFill>
                <a:latin typeface="TimesNewRoman"/>
              </a:rPr>
              <a:t>its earliest </a:t>
            </a:r>
            <a:r>
              <a:rPr lang="en-US" sz="2000" dirty="0">
                <a:solidFill>
                  <a:schemeClr val="bg1"/>
                </a:solidFill>
                <a:latin typeface="TimesNewRoman"/>
              </a:rPr>
              <a:t>stages by extreme ambivalence; is sustained long after the period of </a:t>
            </a:r>
            <a:r>
              <a:rPr lang="en-US" sz="2000" dirty="0" smtClean="0">
                <a:solidFill>
                  <a:schemeClr val="bg1"/>
                </a:solidFill>
                <a:latin typeface="TimesNewRoman"/>
              </a:rPr>
              <a:t>initial stabilization </a:t>
            </a:r>
            <a:r>
              <a:rPr lang="en-US" sz="2000" dirty="0">
                <a:solidFill>
                  <a:schemeClr val="bg1"/>
                </a:solidFill>
                <a:latin typeface="TimesNewRoman"/>
              </a:rPr>
              <a:t>of sobriety; involves different types of age-, gender-, and </a:t>
            </a:r>
            <a:r>
              <a:rPr lang="en-US" sz="2000" dirty="0" smtClean="0">
                <a:solidFill>
                  <a:schemeClr val="bg1"/>
                </a:solidFill>
                <a:latin typeface="TimesNewRoman"/>
              </a:rPr>
              <a:t>culture-mediated</a:t>
            </a:r>
            <a:endParaRPr lang="en-US" sz="2000" dirty="0">
              <a:solidFill>
                <a:schemeClr val="bg1"/>
              </a:solidFill>
              <a:latin typeface="TimesNewRoman"/>
            </a:endParaRPr>
          </a:p>
          <a:p>
            <a:r>
              <a:rPr lang="en-US" sz="2000" dirty="0">
                <a:solidFill>
                  <a:schemeClr val="bg1"/>
                </a:solidFill>
                <a:latin typeface="TimesNewRoman"/>
              </a:rPr>
              <a:t>change processes; and is often marked by predictable stages of change.</a:t>
            </a:r>
          </a:p>
          <a:p>
            <a:r>
              <a:rPr lang="en-US" sz="2000" dirty="0">
                <a:solidFill>
                  <a:schemeClr val="bg1"/>
                </a:solidFill>
                <a:latin typeface="SymbolMT"/>
              </a:rPr>
              <a:t>• </a:t>
            </a:r>
            <a:r>
              <a:rPr lang="en-US" sz="2000" dirty="0">
                <a:solidFill>
                  <a:schemeClr val="bg1"/>
                </a:solidFill>
                <a:latin typeface="TimesNewRoman"/>
              </a:rPr>
              <a:t>The achievement of stable recovery is determined, in part, by recovery capital </a:t>
            </a:r>
            <a:r>
              <a:rPr lang="en-US" sz="2000" dirty="0" smtClean="0">
                <a:solidFill>
                  <a:schemeClr val="bg1"/>
                </a:solidFill>
                <a:latin typeface="TimesNewRoman"/>
              </a:rPr>
              <a:t>that can </a:t>
            </a:r>
            <a:r>
              <a:rPr lang="en-US" sz="2000" dirty="0">
                <a:solidFill>
                  <a:schemeClr val="bg1"/>
                </a:solidFill>
                <a:latin typeface="TimesNewRoman"/>
              </a:rPr>
              <a:t>be enriched through support services.</a:t>
            </a:r>
          </a:p>
          <a:p>
            <a:r>
              <a:rPr lang="en-US" sz="2000" dirty="0">
                <a:solidFill>
                  <a:schemeClr val="bg1"/>
                </a:solidFill>
                <a:latin typeface="SymbolMT"/>
              </a:rPr>
              <a:t>• </a:t>
            </a:r>
            <a:r>
              <a:rPr lang="en-US" sz="2000" dirty="0">
                <a:solidFill>
                  <a:schemeClr val="bg1"/>
                </a:solidFill>
                <a:latin typeface="TimesNewRoman"/>
              </a:rPr>
              <a:t>Factors that sustain recovery are different than those that initiate recovery.</a:t>
            </a:r>
          </a:p>
          <a:p>
            <a:r>
              <a:rPr lang="en-US" sz="2000" dirty="0">
                <a:solidFill>
                  <a:schemeClr val="bg1"/>
                </a:solidFill>
                <a:latin typeface="SymbolMT"/>
              </a:rPr>
              <a:t>• </a:t>
            </a:r>
            <a:r>
              <a:rPr lang="en-US" sz="2000" dirty="0">
                <a:solidFill>
                  <a:schemeClr val="bg1"/>
                </a:solidFill>
                <a:latin typeface="TimesNewRoman"/>
              </a:rPr>
              <a:t>Push factors (pain) and pull factors (hope) both play a role in the </a:t>
            </a:r>
            <a:r>
              <a:rPr lang="en-US" sz="2000" dirty="0" smtClean="0">
                <a:solidFill>
                  <a:schemeClr val="bg1"/>
                </a:solidFill>
                <a:latin typeface="TimesNewRoman"/>
              </a:rPr>
              <a:t>recovery process</a:t>
            </a:r>
            <a:r>
              <a:rPr lang="en-US" sz="2000" dirty="0">
                <a:solidFill>
                  <a:schemeClr val="bg1"/>
                </a:solidFill>
                <a:latin typeface="TimesNewRoman"/>
              </a:rPr>
              <a:t>; P-BRSS have a direct effect on the latter.</a:t>
            </a:r>
          </a:p>
          <a:p>
            <a:r>
              <a:rPr lang="en-US" sz="2000" dirty="0">
                <a:solidFill>
                  <a:schemeClr val="bg1"/>
                </a:solidFill>
                <a:latin typeface="TimesNewRoman"/>
              </a:rPr>
              <a:t>.</a:t>
            </a:r>
            <a:endParaRPr lang="en-US" sz="2000" dirty="0">
              <a:solidFill>
                <a:schemeClr val="bg1"/>
              </a:solidFill>
            </a:endParaRPr>
          </a:p>
        </p:txBody>
      </p:sp>
    </p:spTree>
    <p:extLst>
      <p:ext uri="{BB962C8B-B14F-4D97-AF65-F5344CB8AC3E}">
        <p14:creationId xmlns="" xmlns:p14="http://schemas.microsoft.com/office/powerpoint/2010/main" val="26585679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descr="CBH Total Eligible with mh&amp;sa op"/>
          <p:cNvPicPr>
            <a:picLocks noGrp="1" noChangeAspect="1" noChangeArrowheads="1"/>
          </p:cNvPicPr>
          <p:nvPr>
            <p:ph type="body" idx="4294967295"/>
          </p:nvPr>
        </p:nvPicPr>
        <p:blipFill>
          <a:blip r:embed="rId3" cstate="print"/>
          <a:srcRect/>
          <a:stretch>
            <a:fillRect/>
          </a:stretch>
        </p:blipFill>
        <p:spPr>
          <a:xfrm>
            <a:off x="1905000" y="1143000"/>
            <a:ext cx="7239000" cy="5715000"/>
          </a:xfrm>
          <a:noFill/>
        </p:spPr>
      </p:pic>
      <p:sp>
        <p:nvSpPr>
          <p:cNvPr id="31747" name="Rectangle 4"/>
          <p:cNvSpPr>
            <a:spLocks noGrp="1" noChangeArrowheads="1"/>
          </p:cNvSpPr>
          <p:nvPr>
            <p:ph type="title" idx="4294967295"/>
          </p:nvPr>
        </p:nvSpPr>
        <p:spPr>
          <a:xfrm>
            <a:off x="1828800" y="152400"/>
            <a:ext cx="7315200" cy="990600"/>
          </a:xfrm>
        </p:spPr>
        <p:txBody>
          <a:bodyPr lIns="91440" tIns="45720" rIns="91440" bIns="45720" anchor="b">
            <a:normAutofit fontScale="90000"/>
          </a:bodyPr>
          <a:lstStyle/>
          <a:p>
            <a:pPr eaLnBrk="1" hangingPunct="1"/>
            <a:r>
              <a:rPr lang="en-US" sz="3600" dirty="0" smtClean="0">
                <a:latin typeface="Verdana" pitchFamily="34" charset="0"/>
              </a:rPr>
              <a:t>Historically A Treatment Rich Environment</a:t>
            </a: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1905000" y="228600"/>
            <a:ext cx="7086600" cy="990600"/>
          </a:xfrm>
        </p:spPr>
        <p:txBody>
          <a:bodyPr lIns="91440" tIns="45720" rIns="91440" bIns="45720">
            <a:normAutofit fontScale="90000"/>
          </a:bodyPr>
          <a:lstStyle/>
          <a:p>
            <a:pPr algn="ctr" eaLnBrk="1" hangingPunct="1"/>
            <a:r>
              <a:rPr lang="en-US" sz="4000" dirty="0"/>
              <a:t>How Peer Recovery Support Solves Problems with the System:</a:t>
            </a:r>
          </a:p>
        </p:txBody>
      </p:sp>
      <p:sp>
        <p:nvSpPr>
          <p:cNvPr id="27651" name="Rectangle 3"/>
          <p:cNvSpPr>
            <a:spLocks noGrp="1" noChangeArrowheads="1"/>
          </p:cNvSpPr>
          <p:nvPr>
            <p:ph type="body" idx="4294967295"/>
          </p:nvPr>
        </p:nvSpPr>
        <p:spPr>
          <a:xfrm>
            <a:off x="1905000" y="1600200"/>
            <a:ext cx="7239000" cy="4038600"/>
          </a:xfrm>
        </p:spPr>
        <p:txBody>
          <a:bodyPr lIns="91440" tIns="45720" rIns="91440" bIns="45720"/>
          <a:lstStyle/>
          <a:p>
            <a:pPr eaLnBrk="1" hangingPunct="1"/>
            <a:r>
              <a:rPr lang="en-US" dirty="0"/>
              <a:t>Increase Access</a:t>
            </a:r>
          </a:p>
          <a:p>
            <a:pPr eaLnBrk="1" hangingPunct="1"/>
            <a:r>
              <a:rPr lang="en-US" dirty="0"/>
              <a:t>Increase Retention and Engagement</a:t>
            </a:r>
          </a:p>
          <a:p>
            <a:pPr eaLnBrk="1" hangingPunct="1"/>
            <a:r>
              <a:rPr lang="en-US" dirty="0"/>
              <a:t>Increase Effectiveness: peers are great recovery guides</a:t>
            </a:r>
          </a:p>
          <a:p>
            <a:pPr eaLnBrk="1" hangingPunct="1"/>
            <a:r>
              <a:rPr lang="en-US" dirty="0"/>
              <a:t>Increase support options</a:t>
            </a:r>
          </a:p>
        </p:txBody>
      </p:sp>
      <p:sp>
        <p:nvSpPr>
          <p:cNvPr id="4" name="Footer Placeholder 4"/>
          <p:cNvSpPr>
            <a:spLocks noGrp="1"/>
          </p:cNvSpPr>
          <p:nvPr>
            <p:ph type="ftr" sz="quarter" idx="11"/>
          </p:nvPr>
        </p:nvSpPr>
        <p:spPr>
          <a:xfrm>
            <a:off x="3124200" y="6356350"/>
            <a:ext cx="2895600" cy="365125"/>
          </a:xfrm>
        </p:spPr>
        <p:txBody>
          <a:bodyPr/>
          <a:lstStyle/>
          <a:p>
            <a:r>
              <a:rPr lang="en-US" dirty="0" smtClean="0"/>
              <a:t>DBHIDS - OAS</a:t>
            </a:r>
            <a:endParaRPr lang="en-US" dirty="0"/>
          </a:p>
        </p:txBody>
      </p:sp>
    </p:spTree>
  </p:cSld>
  <p:clrMapOvr>
    <a:masterClrMapping/>
  </p:clrMapOvr>
  <p:transition advTm="3904"/>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1905000" y="228600"/>
            <a:ext cx="7239000" cy="1447800"/>
          </a:xfrm>
        </p:spPr>
        <p:txBody>
          <a:bodyPr lIns="91440" tIns="45720" rIns="91440" bIns="45720">
            <a:normAutofit fontScale="90000"/>
          </a:bodyPr>
          <a:lstStyle/>
          <a:p>
            <a:pPr eaLnBrk="1" hangingPunct="1"/>
            <a:r>
              <a:rPr lang="en-US" sz="4000" dirty="0"/>
              <a:t>What System Administrators Want from Peer Recovery Support Providers</a:t>
            </a:r>
          </a:p>
        </p:txBody>
      </p:sp>
      <p:sp>
        <p:nvSpPr>
          <p:cNvPr id="29699" name="Rectangle 3"/>
          <p:cNvSpPr>
            <a:spLocks noGrp="1" noChangeArrowheads="1"/>
          </p:cNvSpPr>
          <p:nvPr>
            <p:ph type="body" idx="4294967295"/>
          </p:nvPr>
        </p:nvSpPr>
        <p:spPr>
          <a:xfrm>
            <a:off x="1981200" y="2362200"/>
            <a:ext cx="7162800" cy="3200400"/>
          </a:xfrm>
        </p:spPr>
        <p:txBody>
          <a:bodyPr lIns="91440" tIns="45720" rIns="91440" bIns="45720"/>
          <a:lstStyle/>
          <a:p>
            <a:pPr eaLnBrk="1" hangingPunct="1"/>
            <a:r>
              <a:rPr lang="en-US" sz="2800" dirty="0"/>
              <a:t>Solve system problems</a:t>
            </a:r>
          </a:p>
          <a:p>
            <a:pPr eaLnBrk="1" hangingPunct="1"/>
            <a:r>
              <a:rPr lang="en-US" sz="2800" dirty="0"/>
              <a:t>Partner on the Bigger Picture</a:t>
            </a:r>
          </a:p>
          <a:p>
            <a:pPr eaLnBrk="1" hangingPunct="1"/>
            <a:r>
              <a:rPr lang="en-US" sz="2800" dirty="0"/>
              <a:t>Understanding of the issues and Advocacy</a:t>
            </a:r>
          </a:p>
          <a:p>
            <a:pPr eaLnBrk="1" hangingPunct="1"/>
            <a:r>
              <a:rPr lang="en-US" sz="2800" dirty="0"/>
              <a:t>Diversity and Outreach to underserved groups</a:t>
            </a:r>
          </a:p>
        </p:txBody>
      </p:sp>
      <p:sp>
        <p:nvSpPr>
          <p:cNvPr id="4" name="Footer Placeholder 4"/>
          <p:cNvSpPr>
            <a:spLocks noGrp="1"/>
          </p:cNvSpPr>
          <p:nvPr>
            <p:ph type="ftr" sz="quarter" idx="11"/>
          </p:nvPr>
        </p:nvSpPr>
        <p:spPr>
          <a:xfrm>
            <a:off x="3124200" y="6356350"/>
            <a:ext cx="2895600" cy="365125"/>
          </a:xfrm>
        </p:spPr>
        <p:txBody>
          <a:bodyPr/>
          <a:lstStyle/>
          <a:p>
            <a:r>
              <a:rPr lang="en-US" dirty="0" smtClean="0"/>
              <a:t>DBHIDS - OAS</a:t>
            </a:r>
            <a:endParaRPr lang="en-US" dirty="0"/>
          </a:p>
        </p:txBody>
      </p:sp>
    </p:spTree>
  </p:cSld>
  <p:clrMapOvr>
    <a:masterClrMapping/>
  </p:clrMapOvr>
  <p:transition advTm="293680"/>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idx="4294967295"/>
          </p:nvPr>
        </p:nvSpPr>
        <p:spPr>
          <a:xfrm>
            <a:off x="1856036" y="152400"/>
            <a:ext cx="7287964" cy="990600"/>
          </a:xfrm>
        </p:spPr>
        <p:txBody>
          <a:bodyPr lIns="91440" tIns="45720" rIns="91440" bIns="45720"/>
          <a:lstStyle/>
          <a:p>
            <a:pPr eaLnBrk="1" hangingPunct="1"/>
            <a:r>
              <a:rPr lang="en-US" sz="3600" dirty="0" smtClean="0"/>
              <a:t>RESOURCES SUPPORTING RECOVERY</a:t>
            </a:r>
          </a:p>
        </p:txBody>
      </p:sp>
      <p:graphicFrame>
        <p:nvGraphicFramePr>
          <p:cNvPr id="16386" name="Object 3"/>
          <p:cNvGraphicFramePr>
            <a:graphicFrameLocks noGrp="1" noChangeAspect="1"/>
          </p:cNvGraphicFramePr>
          <p:nvPr>
            <p:ph idx="4294967295"/>
            <p:extLst>
              <p:ext uri="{D42A27DB-BD31-4B8C-83A1-F6EECF244321}">
                <p14:modId xmlns="" xmlns:p14="http://schemas.microsoft.com/office/powerpoint/2010/main" val="1113873591"/>
              </p:ext>
            </p:extLst>
          </p:nvPr>
        </p:nvGraphicFramePr>
        <p:xfrm>
          <a:off x="1981200" y="1125537"/>
          <a:ext cx="6934200" cy="4111481"/>
        </p:xfrm>
        <a:graphic>
          <a:graphicData uri="http://schemas.openxmlformats.org/presentationml/2006/ole">
            <p:oleObj spid="_x0000_s94219" r:id="rId4" imgW="3652560" imgH="5943600" progId="">
              <p:embed/>
            </p:oleObj>
          </a:graphicData>
        </a:graphic>
      </p:graphicFrame>
      <p:sp>
        <p:nvSpPr>
          <p:cNvPr id="16388" name="Text Box 4"/>
          <p:cNvSpPr txBox="1">
            <a:spLocks noChangeArrowheads="1"/>
          </p:cNvSpPr>
          <p:nvPr/>
        </p:nvSpPr>
        <p:spPr bwMode="auto">
          <a:xfrm>
            <a:off x="4419600" y="1125537"/>
            <a:ext cx="1676400" cy="779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spcBef>
                <a:spcPct val="50000"/>
              </a:spcBef>
            </a:pPr>
            <a:r>
              <a:rPr lang="en-US" b="1" dirty="0">
                <a:solidFill>
                  <a:schemeClr val="bg1"/>
                </a:solidFill>
                <a:latin typeface="Verdana" pitchFamily="34" charset="0"/>
              </a:rPr>
              <a:t>MEDICALLY </a:t>
            </a:r>
          </a:p>
          <a:p>
            <a:pPr algn="ctr">
              <a:spcBef>
                <a:spcPct val="50000"/>
              </a:spcBef>
            </a:pPr>
            <a:r>
              <a:rPr lang="en-US" b="1" dirty="0">
                <a:solidFill>
                  <a:schemeClr val="bg1"/>
                </a:solidFill>
                <a:latin typeface="Verdana" pitchFamily="34" charset="0"/>
              </a:rPr>
              <a:t>MANAGED</a:t>
            </a:r>
          </a:p>
        </p:txBody>
      </p:sp>
      <p:sp>
        <p:nvSpPr>
          <p:cNvPr id="16389" name="Text Box 5"/>
          <p:cNvSpPr txBox="1">
            <a:spLocks noChangeArrowheads="1"/>
          </p:cNvSpPr>
          <p:nvPr/>
        </p:nvSpPr>
        <p:spPr bwMode="auto">
          <a:xfrm>
            <a:off x="4229100" y="2362200"/>
            <a:ext cx="1905000" cy="7848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spcBef>
                <a:spcPct val="50000"/>
              </a:spcBef>
            </a:pPr>
            <a:r>
              <a:rPr lang="en-US" b="1" dirty="0">
                <a:solidFill>
                  <a:schemeClr val="bg1"/>
                </a:solidFill>
                <a:latin typeface="Verdana" pitchFamily="34" charset="0"/>
              </a:rPr>
              <a:t>MEDICALLY </a:t>
            </a:r>
          </a:p>
          <a:p>
            <a:pPr>
              <a:spcBef>
                <a:spcPct val="50000"/>
              </a:spcBef>
            </a:pPr>
            <a:r>
              <a:rPr lang="en-US" b="1" dirty="0">
                <a:solidFill>
                  <a:schemeClr val="bg1"/>
                </a:solidFill>
                <a:latin typeface="Verdana" pitchFamily="34" charset="0"/>
              </a:rPr>
              <a:t>MONITORED</a:t>
            </a:r>
          </a:p>
        </p:txBody>
      </p:sp>
      <p:sp>
        <p:nvSpPr>
          <p:cNvPr id="16390" name="Text Box 6"/>
          <p:cNvSpPr txBox="1">
            <a:spLocks noChangeArrowheads="1"/>
          </p:cNvSpPr>
          <p:nvPr/>
        </p:nvSpPr>
        <p:spPr bwMode="auto">
          <a:xfrm>
            <a:off x="3196242" y="3726873"/>
            <a:ext cx="39624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spcBef>
                <a:spcPct val="50000"/>
              </a:spcBef>
            </a:pPr>
            <a:r>
              <a:rPr lang="en-US" b="1" dirty="0">
                <a:solidFill>
                  <a:schemeClr val="bg1"/>
                </a:solidFill>
                <a:latin typeface="Verdana" pitchFamily="34" charset="0"/>
              </a:rPr>
              <a:t>TRANSITIONAL</a:t>
            </a:r>
          </a:p>
        </p:txBody>
      </p:sp>
      <p:sp>
        <p:nvSpPr>
          <p:cNvPr id="16391" name="Text Box 7"/>
          <p:cNvSpPr txBox="1">
            <a:spLocks noChangeArrowheads="1"/>
          </p:cNvSpPr>
          <p:nvPr/>
        </p:nvSpPr>
        <p:spPr bwMode="auto">
          <a:xfrm>
            <a:off x="2438400" y="4572000"/>
            <a:ext cx="54102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b="1" dirty="0">
                <a:solidFill>
                  <a:schemeClr val="bg1"/>
                </a:solidFill>
                <a:latin typeface="Verdana" pitchFamily="34" charset="0"/>
              </a:rPr>
              <a:t>INTENSIVE OUTPATIENT &amp; OUTPATIENT</a:t>
            </a:r>
          </a:p>
        </p:txBody>
      </p:sp>
      <p:sp>
        <p:nvSpPr>
          <p:cNvPr id="16392" name="Line 8"/>
          <p:cNvSpPr>
            <a:spLocks noChangeShapeType="1"/>
          </p:cNvSpPr>
          <p:nvPr/>
        </p:nvSpPr>
        <p:spPr bwMode="auto">
          <a:xfrm flipH="1">
            <a:off x="2088356" y="1828366"/>
            <a:ext cx="2352026" cy="2851447"/>
          </a:xfrm>
          <a:prstGeom prst="line">
            <a:avLst/>
          </a:prstGeom>
          <a:noFill/>
          <a:ln w="9525">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6393" name="Text Box 9"/>
          <p:cNvSpPr txBox="1">
            <a:spLocks noChangeArrowheads="1"/>
          </p:cNvSpPr>
          <p:nvPr/>
        </p:nvSpPr>
        <p:spPr bwMode="auto">
          <a:xfrm rot="18538439">
            <a:off x="1385562" y="2654437"/>
            <a:ext cx="3757613"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b="1" dirty="0">
                <a:solidFill>
                  <a:schemeClr val="bg1"/>
                </a:solidFill>
                <a:latin typeface="Verdana" pitchFamily="34" charset="0"/>
              </a:rPr>
              <a:t>MEDICATED ASSISTED TXs.</a:t>
            </a:r>
          </a:p>
        </p:txBody>
      </p:sp>
      <p:sp>
        <p:nvSpPr>
          <p:cNvPr id="16394" name="Text Box 10"/>
          <p:cNvSpPr txBox="1">
            <a:spLocks noChangeArrowheads="1"/>
          </p:cNvSpPr>
          <p:nvPr/>
        </p:nvSpPr>
        <p:spPr bwMode="auto">
          <a:xfrm>
            <a:off x="2074501" y="5268768"/>
            <a:ext cx="68580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b="1" dirty="0">
                <a:solidFill>
                  <a:schemeClr val="bg1"/>
                </a:solidFill>
                <a:latin typeface="Verdana" pitchFamily="34" charset="0"/>
              </a:rPr>
              <a:t>SELF HELP / COMMUNITY FOCUSED RECOVERY</a:t>
            </a:r>
          </a:p>
        </p:txBody>
      </p:sp>
      <p:sp>
        <p:nvSpPr>
          <p:cNvPr id="16395" name="Line 11"/>
          <p:cNvSpPr>
            <a:spLocks noChangeShapeType="1"/>
          </p:cNvSpPr>
          <p:nvPr/>
        </p:nvSpPr>
        <p:spPr bwMode="auto">
          <a:xfrm>
            <a:off x="5867401" y="1668600"/>
            <a:ext cx="2819400" cy="2598600"/>
          </a:xfrm>
          <a:prstGeom prst="line">
            <a:avLst/>
          </a:prstGeom>
          <a:noFill/>
          <a:ln w="9525">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6396" name="Text Box 12"/>
          <p:cNvSpPr txBox="1">
            <a:spLocks noChangeArrowheads="1"/>
          </p:cNvSpPr>
          <p:nvPr/>
        </p:nvSpPr>
        <p:spPr bwMode="auto">
          <a:xfrm rot="2661668">
            <a:off x="5423893" y="2425986"/>
            <a:ext cx="40481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b="1" dirty="0">
                <a:solidFill>
                  <a:schemeClr val="bg1"/>
                </a:solidFill>
                <a:latin typeface="Verdana" pitchFamily="34" charset="0"/>
              </a:rPr>
              <a:t>A CONTINUUM, OF RECOVERY</a:t>
            </a:r>
          </a:p>
        </p:txBody>
      </p:sp>
    </p:spTree>
    <p:extLst>
      <p:ext uri="{BB962C8B-B14F-4D97-AF65-F5344CB8AC3E}">
        <p14:creationId xmlns="" xmlns:p14="http://schemas.microsoft.com/office/powerpoint/2010/main" val="224499776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1981200" y="0"/>
            <a:ext cx="7162800" cy="1143000"/>
          </a:xfrm>
        </p:spPr>
        <p:txBody>
          <a:bodyPr/>
          <a:lstStyle/>
          <a:p>
            <a:pPr algn="ctr"/>
            <a:r>
              <a:rPr lang="en-US" dirty="0" smtClean="0"/>
              <a:t>Recovery Begets Recovery</a:t>
            </a:r>
          </a:p>
        </p:txBody>
      </p:sp>
      <p:pic>
        <p:nvPicPr>
          <p:cNvPr id="25603" name="Content Placeholder 3"/>
          <p:cNvPicPr>
            <a:picLocks noGrp="1" noChangeAspect="1"/>
          </p:cNvPicPr>
          <p:nvPr>
            <p:ph idx="1"/>
          </p:nvPr>
        </p:nvPicPr>
        <p:blipFill>
          <a:blip r:embed="rId2" cstate="print"/>
          <a:srcRect/>
          <a:stretch>
            <a:fillRect/>
          </a:stretch>
        </p:blipFill>
        <p:spPr>
          <a:xfrm>
            <a:off x="1981200" y="990600"/>
            <a:ext cx="7086600" cy="5867400"/>
          </a:xfrm>
        </p:spPr>
      </p:pic>
    </p:spTree>
    <p:extLst>
      <p:ext uri="{BB962C8B-B14F-4D97-AF65-F5344CB8AC3E}">
        <p14:creationId xmlns="" xmlns:p14="http://schemas.microsoft.com/office/powerpoint/2010/main" val="244887420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905000" y="838200"/>
            <a:ext cx="6858000" cy="838200"/>
          </a:xfrm>
          <a:prstGeom prst="rect">
            <a:avLst/>
          </a:prstGeom>
          <a:noFill/>
          <a:ln w="9525">
            <a:noFill/>
            <a:miter lim="800000"/>
            <a:headEnd/>
            <a:tailEnd/>
          </a:ln>
        </p:spPr>
        <p:txBody>
          <a:bodyPr anchor="ctr"/>
          <a:lstStyle/>
          <a:p>
            <a:pPr eaLnBrk="1" hangingPunct="1"/>
            <a:r>
              <a:rPr lang="en-US" sz="3200" dirty="0">
                <a:solidFill>
                  <a:schemeClr val="bg1"/>
                </a:solidFill>
                <a:latin typeface="Arial Black" pitchFamily="34" charset="0"/>
                <a:cs typeface="Times New Roman" pitchFamily="18" charset="0"/>
              </a:rPr>
              <a:t>Characteristics of good Peer Recovery Support Providers:</a:t>
            </a:r>
            <a:br>
              <a:rPr lang="en-US" sz="3200" dirty="0">
                <a:solidFill>
                  <a:schemeClr val="bg1"/>
                </a:solidFill>
                <a:latin typeface="Arial Black" pitchFamily="34" charset="0"/>
                <a:cs typeface="Times New Roman" pitchFamily="18" charset="0"/>
              </a:rPr>
            </a:br>
            <a:endParaRPr lang="en-US" sz="2800" dirty="0">
              <a:solidFill>
                <a:schemeClr val="bg1"/>
              </a:solidFill>
              <a:latin typeface="Arial Black" pitchFamily="34" charset="0"/>
              <a:cs typeface="Times New Roman" pitchFamily="18" charset="0"/>
            </a:endParaRPr>
          </a:p>
        </p:txBody>
      </p:sp>
      <p:sp>
        <p:nvSpPr>
          <p:cNvPr id="31747" name="Rectangle 3"/>
          <p:cNvSpPr>
            <a:spLocks noGrp="1" noChangeArrowheads="1"/>
          </p:cNvSpPr>
          <p:nvPr>
            <p:ph type="body" idx="4294967295"/>
          </p:nvPr>
        </p:nvSpPr>
        <p:spPr>
          <a:xfrm>
            <a:off x="1905000" y="1752600"/>
            <a:ext cx="6934200" cy="4114800"/>
          </a:xfrm>
        </p:spPr>
        <p:txBody>
          <a:bodyPr lIns="91440" tIns="45720" rIns="91440" bIns="45720"/>
          <a:lstStyle/>
          <a:p>
            <a:pPr eaLnBrk="1" hangingPunct="1">
              <a:lnSpc>
                <a:spcPct val="80000"/>
              </a:lnSpc>
            </a:pPr>
            <a:r>
              <a:rPr lang="en-US" sz="2400" dirty="0"/>
              <a:t>Pursue Funding for sustainability</a:t>
            </a:r>
          </a:p>
          <a:p>
            <a:pPr eaLnBrk="1" hangingPunct="1">
              <a:lnSpc>
                <a:spcPct val="80000"/>
              </a:lnSpc>
            </a:pPr>
            <a:r>
              <a:rPr lang="en-US" sz="2400" dirty="0"/>
              <a:t>Push the envelope/be creative</a:t>
            </a:r>
          </a:p>
          <a:p>
            <a:pPr eaLnBrk="1" hangingPunct="1">
              <a:lnSpc>
                <a:spcPct val="80000"/>
              </a:lnSpc>
            </a:pPr>
            <a:r>
              <a:rPr lang="en-US" sz="2400" dirty="0"/>
              <a:t>Services based on volunteerism or if paid, the money does not corrupt the essence of peer based service</a:t>
            </a:r>
          </a:p>
          <a:p>
            <a:pPr eaLnBrk="1" hangingPunct="1">
              <a:lnSpc>
                <a:spcPct val="80000"/>
              </a:lnSpc>
            </a:pPr>
            <a:r>
              <a:rPr lang="en-US" sz="2400" dirty="0"/>
              <a:t>Learn the issues in the field</a:t>
            </a:r>
          </a:p>
          <a:p>
            <a:pPr eaLnBrk="1" hangingPunct="1">
              <a:lnSpc>
                <a:spcPct val="80000"/>
              </a:lnSpc>
            </a:pPr>
            <a:r>
              <a:rPr lang="en-US" sz="2400" dirty="0"/>
              <a:t>Put a face on recovery</a:t>
            </a:r>
          </a:p>
          <a:p>
            <a:pPr eaLnBrk="1" hangingPunct="1">
              <a:lnSpc>
                <a:spcPct val="80000"/>
              </a:lnSpc>
            </a:pPr>
            <a:r>
              <a:rPr lang="en-US" sz="2400" dirty="0"/>
              <a:t>Measure outcomes and demonstrate effectiveness</a:t>
            </a:r>
          </a:p>
          <a:p>
            <a:pPr eaLnBrk="1" hangingPunct="1">
              <a:lnSpc>
                <a:spcPct val="80000"/>
              </a:lnSpc>
            </a:pPr>
            <a:r>
              <a:rPr lang="en-US" sz="2400" dirty="0"/>
              <a:t>Tie into the broader agenda to increase relevance and collaboration</a:t>
            </a:r>
          </a:p>
        </p:txBody>
      </p:sp>
      <p:sp>
        <p:nvSpPr>
          <p:cNvPr id="31748" name="Rectangle 4"/>
          <p:cNvSpPr>
            <a:spLocks noChangeArrowheads="1"/>
          </p:cNvSpPr>
          <p:nvPr/>
        </p:nvSpPr>
        <p:spPr bwMode="auto">
          <a:xfrm>
            <a:off x="1905000" y="0"/>
            <a:ext cx="7239000" cy="584200"/>
          </a:xfrm>
          <a:prstGeom prst="rect">
            <a:avLst/>
          </a:prstGeom>
          <a:noFill/>
          <a:ln w="9525">
            <a:noFill/>
            <a:miter lim="800000"/>
            <a:headEnd/>
            <a:tailEnd/>
          </a:ln>
        </p:spPr>
        <p:txBody>
          <a:bodyPr wrap="square">
            <a:spAutoFit/>
          </a:bodyPr>
          <a:lstStyle/>
          <a:p>
            <a:r>
              <a:rPr lang="en-US" sz="3200" dirty="0">
                <a:solidFill>
                  <a:schemeClr val="bg1"/>
                </a:solidFill>
                <a:latin typeface="Arial Black" pitchFamily="34" charset="0"/>
                <a:cs typeface="Times New Roman" pitchFamily="18" charset="0"/>
              </a:rPr>
              <a:t>A view from an administrator</a:t>
            </a:r>
          </a:p>
        </p:txBody>
      </p:sp>
      <p:sp>
        <p:nvSpPr>
          <p:cNvPr id="5" name="Footer Placeholder 4"/>
          <p:cNvSpPr>
            <a:spLocks noGrp="1"/>
          </p:cNvSpPr>
          <p:nvPr>
            <p:ph type="ftr" sz="quarter" idx="11"/>
          </p:nvPr>
        </p:nvSpPr>
        <p:spPr>
          <a:xfrm>
            <a:off x="3124200" y="6356350"/>
            <a:ext cx="2895600" cy="365125"/>
          </a:xfrm>
        </p:spPr>
        <p:txBody>
          <a:bodyPr/>
          <a:lstStyle/>
          <a:p>
            <a:r>
              <a:rPr lang="en-US" dirty="0" smtClean="0"/>
              <a:t>DBHIDS - OAS</a:t>
            </a:r>
            <a:endParaRPr lang="en-US" dirty="0"/>
          </a:p>
        </p:txBody>
      </p:sp>
    </p:spTree>
  </p:cSld>
  <p:clrMapOvr>
    <a:masterClrMapping/>
  </p:clrMapOvr>
  <p:transition advTm="361088"/>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a:xfrm>
            <a:off x="1905000" y="152400"/>
            <a:ext cx="7162800" cy="685800"/>
          </a:xfrm>
        </p:spPr>
        <p:txBody>
          <a:bodyPr lIns="91440" tIns="45720" rIns="91440" bIns="45720" anchor="b">
            <a:normAutofit/>
          </a:bodyPr>
          <a:lstStyle/>
          <a:p>
            <a:pPr algn="ctr" eaLnBrk="1" hangingPunct="1"/>
            <a:r>
              <a:rPr lang="en-US" dirty="0"/>
              <a:t>Refocusing on Recovery</a:t>
            </a:r>
          </a:p>
        </p:txBody>
      </p:sp>
      <p:sp>
        <p:nvSpPr>
          <p:cNvPr id="35843" name="Rectangle 3"/>
          <p:cNvSpPr>
            <a:spLocks noGrp="1" noChangeArrowheads="1"/>
          </p:cNvSpPr>
          <p:nvPr>
            <p:ph type="body" idx="4294967295"/>
          </p:nvPr>
        </p:nvSpPr>
        <p:spPr>
          <a:xfrm>
            <a:off x="1905000" y="838200"/>
            <a:ext cx="7239000" cy="3429000"/>
          </a:xfrm>
        </p:spPr>
        <p:txBody>
          <a:bodyPr lIns="91440" tIns="45720" rIns="91440" bIns="45720">
            <a:normAutofit lnSpcReduction="10000"/>
          </a:bodyPr>
          <a:lstStyle/>
          <a:p>
            <a:pPr eaLnBrk="1" hangingPunct="1">
              <a:lnSpc>
                <a:spcPct val="80000"/>
              </a:lnSpc>
            </a:pPr>
            <a:r>
              <a:rPr lang="en-US" sz="2000" i="1" dirty="0"/>
              <a:t>Key to this model of care is the evolution of a system of specialized community-based programs. </a:t>
            </a:r>
          </a:p>
          <a:p>
            <a:pPr lvl="1" eaLnBrk="1" hangingPunct="1">
              <a:lnSpc>
                <a:spcPct val="80000"/>
              </a:lnSpc>
            </a:pPr>
            <a:r>
              <a:rPr lang="en-US" sz="2000" i="1" dirty="0"/>
              <a:t>As envisioned these programs would not be providers per se, but rather offer an environment that offer citizens the opportunity to articulate their problems and contemplate what possible steps might be taken to address these problems. </a:t>
            </a:r>
          </a:p>
          <a:p>
            <a:pPr lvl="1" eaLnBrk="1" hangingPunct="1">
              <a:lnSpc>
                <a:spcPct val="80000"/>
              </a:lnSpc>
            </a:pPr>
            <a:r>
              <a:rPr lang="en-US" sz="2000" i="1" dirty="0"/>
              <a:t>These community centers would be an enduring presence in the lives of the individuals, serving as an entry point for accessing the system of care and as a point of return when treatment was completed. </a:t>
            </a:r>
          </a:p>
          <a:p>
            <a:pPr lvl="1" eaLnBrk="1" hangingPunct="1">
              <a:lnSpc>
                <a:spcPct val="80000"/>
              </a:lnSpc>
            </a:pPr>
            <a:r>
              <a:rPr lang="en-US" sz="2000" i="1" dirty="0"/>
              <a:t>Long-term outreach and follow up would be expected of the community centers as well as ongoing contact during a treatment experience.</a:t>
            </a:r>
          </a:p>
        </p:txBody>
      </p:sp>
      <p:sp>
        <p:nvSpPr>
          <p:cNvPr id="35844" name="WordArt 4"/>
          <p:cNvSpPr>
            <a:spLocks noChangeArrowheads="1" noChangeShapeType="1" noTextEdit="1"/>
          </p:cNvSpPr>
          <p:nvPr/>
        </p:nvSpPr>
        <p:spPr bwMode="auto">
          <a:xfrm>
            <a:off x="2057400" y="4724400"/>
            <a:ext cx="1733550" cy="6096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en-US" sz="1200" kern="10" dirty="0">
                <a:ln w="9525">
                  <a:round/>
                  <a:headEnd/>
                  <a:tailEnd/>
                </a:ln>
                <a:gradFill rotWithShape="1">
                  <a:gsLst>
                    <a:gs pos="0">
                      <a:srgbClr val="FFFFCC"/>
                    </a:gs>
                    <a:gs pos="100000">
                      <a:srgbClr val="FF9999"/>
                    </a:gs>
                  </a:gsLst>
                  <a:lin ang="5400000" scaled="1"/>
                </a:gradFill>
                <a:latin typeface="Times New Roman"/>
                <a:cs typeface="Times New Roman"/>
              </a:rPr>
              <a:t>NEW PATHWAYS</a:t>
            </a:r>
          </a:p>
        </p:txBody>
      </p:sp>
      <p:sp>
        <p:nvSpPr>
          <p:cNvPr id="35845" name="WordArt 5"/>
          <p:cNvSpPr>
            <a:spLocks noChangeArrowheads="1" noChangeShapeType="1" noTextEdit="1"/>
          </p:cNvSpPr>
          <p:nvPr/>
        </p:nvSpPr>
        <p:spPr bwMode="auto">
          <a:xfrm>
            <a:off x="4114800" y="5410200"/>
            <a:ext cx="1752600" cy="9906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en-US" sz="1200" kern="10" dirty="0">
                <a:ln w="9525">
                  <a:round/>
                  <a:headEnd/>
                  <a:tailEnd/>
                </a:ln>
                <a:gradFill rotWithShape="1">
                  <a:gsLst>
                    <a:gs pos="0">
                      <a:srgbClr val="FFFFCC"/>
                    </a:gs>
                    <a:gs pos="100000">
                      <a:srgbClr val="FF9999"/>
                    </a:gs>
                  </a:gsLst>
                  <a:lin ang="5400000" scaled="1"/>
                </a:gradFill>
                <a:latin typeface="Times New Roman"/>
                <a:cs typeface="Times New Roman"/>
              </a:rPr>
              <a:t>ONE DAY AT A</a:t>
            </a:r>
          </a:p>
          <a:p>
            <a:pPr algn="ctr"/>
            <a:r>
              <a:rPr lang="en-US" sz="1200" kern="10" dirty="0">
                <a:ln w="9525">
                  <a:round/>
                  <a:headEnd/>
                  <a:tailEnd/>
                </a:ln>
                <a:gradFill rotWithShape="1">
                  <a:gsLst>
                    <a:gs pos="0">
                      <a:srgbClr val="FFFFCC"/>
                    </a:gs>
                    <a:gs pos="100000">
                      <a:srgbClr val="FF9999"/>
                    </a:gs>
                  </a:gsLst>
                  <a:lin ang="5400000" scaled="1"/>
                </a:gradFill>
                <a:latin typeface="Times New Roman"/>
                <a:cs typeface="Times New Roman"/>
              </a:rPr>
              <a:t>A TIME</a:t>
            </a:r>
          </a:p>
        </p:txBody>
      </p:sp>
      <p:sp>
        <p:nvSpPr>
          <p:cNvPr id="35846" name="WordArt 6"/>
          <p:cNvSpPr>
            <a:spLocks noChangeArrowheads="1" noChangeShapeType="1" noTextEdit="1"/>
          </p:cNvSpPr>
          <p:nvPr/>
        </p:nvSpPr>
        <p:spPr bwMode="auto">
          <a:xfrm>
            <a:off x="6248400" y="4876800"/>
            <a:ext cx="2590800" cy="10668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en-US" sz="1200" kern="10" dirty="0">
                <a:ln w="9525">
                  <a:round/>
                  <a:headEnd/>
                  <a:tailEnd/>
                </a:ln>
                <a:gradFill rotWithShape="1">
                  <a:gsLst>
                    <a:gs pos="0">
                      <a:srgbClr val="FFFFCC"/>
                    </a:gs>
                    <a:gs pos="100000">
                      <a:srgbClr val="FF9999"/>
                    </a:gs>
                  </a:gsLst>
                  <a:lin ang="5400000" scaled="1"/>
                </a:gradFill>
                <a:latin typeface="Times New Roman"/>
                <a:cs typeface="Times New Roman"/>
              </a:rPr>
              <a:t>PHILADELPHIA RECOVERY</a:t>
            </a:r>
          </a:p>
          <a:p>
            <a:pPr algn="ctr"/>
            <a:r>
              <a:rPr lang="en-US" sz="1200" kern="10" dirty="0">
                <a:ln w="9525">
                  <a:round/>
                  <a:headEnd/>
                  <a:tailEnd/>
                </a:ln>
                <a:gradFill rotWithShape="1">
                  <a:gsLst>
                    <a:gs pos="0">
                      <a:srgbClr val="FFFFCC"/>
                    </a:gs>
                    <a:gs pos="100000">
                      <a:srgbClr val="FF9999"/>
                    </a:gs>
                  </a:gsLst>
                  <a:lin ang="5400000" scaled="1"/>
                </a:gradFill>
                <a:latin typeface="Times New Roman"/>
                <a:cs typeface="Times New Roman"/>
              </a:rPr>
              <a:t>COMMUNITY CENTER</a:t>
            </a:r>
          </a:p>
        </p:txBody>
      </p:sp>
      <p:sp>
        <p:nvSpPr>
          <p:cNvPr id="35847" name="WordArt 6"/>
          <p:cNvSpPr>
            <a:spLocks noChangeArrowheads="1" noChangeShapeType="1" noTextEdit="1"/>
          </p:cNvSpPr>
          <p:nvPr/>
        </p:nvSpPr>
        <p:spPr bwMode="auto">
          <a:xfrm>
            <a:off x="6934200" y="4267200"/>
            <a:ext cx="1143000" cy="5334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en-US" sz="1200" kern="10" dirty="0">
                <a:ln w="9525">
                  <a:round/>
                  <a:headEnd/>
                  <a:tailEnd/>
                </a:ln>
                <a:gradFill rotWithShape="1">
                  <a:gsLst>
                    <a:gs pos="0">
                      <a:srgbClr val="FFFFCC"/>
                    </a:gs>
                    <a:gs pos="100000">
                      <a:srgbClr val="FF9999"/>
                    </a:gs>
                  </a:gsLst>
                  <a:lin ang="5400000" scaled="1"/>
                </a:gradFill>
                <a:latin typeface="Times New Roman"/>
                <a:cs typeface="Times New Roman"/>
              </a:rPr>
              <a:t>PRO - ACT</a:t>
            </a:r>
          </a:p>
        </p:txBody>
      </p:sp>
      <p:sp>
        <p:nvSpPr>
          <p:cNvPr id="35848" name="WordArt 6"/>
          <p:cNvSpPr>
            <a:spLocks noChangeArrowheads="1" noChangeShapeType="1" noTextEdit="1"/>
          </p:cNvSpPr>
          <p:nvPr/>
        </p:nvSpPr>
        <p:spPr bwMode="auto">
          <a:xfrm>
            <a:off x="2362200" y="4038600"/>
            <a:ext cx="1066800" cy="5334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en-US" sz="1200" kern="10" dirty="0">
                <a:ln w="9525">
                  <a:round/>
                  <a:headEnd/>
                  <a:tailEnd/>
                </a:ln>
                <a:gradFill rotWithShape="1">
                  <a:gsLst>
                    <a:gs pos="0">
                      <a:srgbClr val="FFFFCC"/>
                    </a:gs>
                    <a:gs pos="100000">
                      <a:srgbClr val="FF9999"/>
                    </a:gs>
                  </a:gsLst>
                  <a:lin ang="5400000" scaled="1"/>
                </a:gradFill>
                <a:latin typeface="Times New Roman"/>
                <a:cs typeface="Times New Roman"/>
              </a:rPr>
              <a:t>PHMC</a:t>
            </a:r>
          </a:p>
        </p:txBody>
      </p:sp>
      <p:sp>
        <p:nvSpPr>
          <p:cNvPr id="9" name="Footer Placeholder 4"/>
          <p:cNvSpPr>
            <a:spLocks noGrp="1"/>
          </p:cNvSpPr>
          <p:nvPr>
            <p:ph type="ftr" sz="quarter" idx="11"/>
          </p:nvPr>
        </p:nvSpPr>
        <p:spPr>
          <a:xfrm>
            <a:off x="3505200" y="6675437"/>
            <a:ext cx="2895600" cy="365125"/>
          </a:xfrm>
        </p:spPr>
        <p:txBody>
          <a:bodyPr/>
          <a:lstStyle/>
          <a:p>
            <a:r>
              <a:rPr lang="en-US" dirty="0" smtClean="0"/>
              <a:t>DBHIDS - OAS</a:t>
            </a:r>
            <a:endParaRPr lang="en-US" dirty="0"/>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oter Placeholder 4"/>
          <p:cNvSpPr txBox="1">
            <a:spLocks noGrp="1"/>
          </p:cNvSpPr>
          <p:nvPr/>
        </p:nvSpPr>
        <p:spPr bwMode="auto">
          <a:xfrm>
            <a:off x="4419600" y="6248400"/>
            <a:ext cx="2971800" cy="457200"/>
          </a:xfrm>
          <a:prstGeom prst="rect">
            <a:avLst/>
          </a:prstGeom>
          <a:noFill/>
          <a:ln w="9525">
            <a:noFill/>
            <a:miter lim="800000"/>
            <a:headEnd/>
            <a:tailEnd/>
          </a:ln>
        </p:spPr>
        <p:txBody>
          <a:bodyPr/>
          <a:lstStyle/>
          <a:p>
            <a:pPr algn="ctr" eaLnBrk="1" hangingPunct="1"/>
            <a:r>
              <a:rPr lang="en-US" sz="1000">
                <a:latin typeface="Arial" charset="0"/>
                <a:cs typeface="Times New Roman" pitchFamily="18" charset="0"/>
              </a:rPr>
              <a:t>From "Core Elements of a Recovery Community Center", CCAR 2006</a:t>
            </a:r>
          </a:p>
        </p:txBody>
      </p:sp>
      <p:sp>
        <p:nvSpPr>
          <p:cNvPr id="37891" name="Rectangle 2"/>
          <p:cNvSpPr>
            <a:spLocks noGrp="1" noChangeArrowheads="1"/>
          </p:cNvSpPr>
          <p:nvPr>
            <p:ph type="title" idx="4294967295"/>
          </p:nvPr>
        </p:nvSpPr>
        <p:spPr>
          <a:xfrm>
            <a:off x="1905000" y="0"/>
            <a:ext cx="7086600" cy="1143000"/>
          </a:xfrm>
        </p:spPr>
        <p:txBody>
          <a:bodyPr lIns="91440" tIns="45720" rIns="91440" bIns="45720">
            <a:normAutofit fontScale="90000"/>
          </a:bodyPr>
          <a:lstStyle/>
          <a:p>
            <a:pPr eaLnBrk="1" hangingPunct="1"/>
            <a:r>
              <a:rPr lang="en-US" dirty="0">
                <a:latin typeface="Arial Black" pitchFamily="34" charset="0"/>
              </a:rPr>
              <a:t>What is a Recovery Community Center (RCC)?</a:t>
            </a:r>
          </a:p>
        </p:txBody>
      </p:sp>
      <p:sp>
        <p:nvSpPr>
          <p:cNvPr id="37892" name="Rectangle 3"/>
          <p:cNvSpPr>
            <a:spLocks noGrp="1" noChangeArrowheads="1"/>
          </p:cNvSpPr>
          <p:nvPr>
            <p:ph type="body" idx="4294967295"/>
          </p:nvPr>
        </p:nvSpPr>
        <p:spPr>
          <a:xfrm>
            <a:off x="1905000" y="1600200"/>
            <a:ext cx="7010400" cy="5029200"/>
          </a:xfrm>
        </p:spPr>
        <p:txBody>
          <a:bodyPr lIns="91440" tIns="45720" rIns="91440" bIns="45720">
            <a:normAutofit lnSpcReduction="10000"/>
          </a:bodyPr>
          <a:lstStyle/>
          <a:p>
            <a:pPr eaLnBrk="1" hangingPunct="1">
              <a:lnSpc>
                <a:spcPct val="90000"/>
              </a:lnSpc>
            </a:pPr>
            <a:r>
              <a:rPr lang="en-US" sz="2800" dirty="0"/>
              <a:t>An RCC is a “recovery-oriented sanctuary anchored in the heart of the community.  It exists to:</a:t>
            </a:r>
          </a:p>
          <a:p>
            <a:pPr marL="514350" indent="-514350" eaLnBrk="1" hangingPunct="1">
              <a:lnSpc>
                <a:spcPct val="90000"/>
              </a:lnSpc>
              <a:buFont typeface="+mj-lt"/>
              <a:buAutoNum type="arabicPeriod"/>
            </a:pPr>
            <a:r>
              <a:rPr lang="en-US" sz="2800" dirty="0" smtClean="0"/>
              <a:t>put </a:t>
            </a:r>
            <a:r>
              <a:rPr lang="en-US" sz="2800" dirty="0"/>
              <a:t>a face on addiction </a:t>
            </a:r>
            <a:r>
              <a:rPr lang="en-US" sz="2800" dirty="0" smtClean="0"/>
              <a:t>recovery;</a:t>
            </a:r>
          </a:p>
          <a:p>
            <a:pPr marL="514350" indent="-514350" eaLnBrk="1" hangingPunct="1">
              <a:lnSpc>
                <a:spcPct val="90000"/>
              </a:lnSpc>
              <a:buFont typeface="+mj-lt"/>
              <a:buAutoNum type="arabicPeriod"/>
            </a:pPr>
            <a:r>
              <a:rPr lang="en-US" sz="2800" dirty="0" smtClean="0"/>
              <a:t>build </a:t>
            </a:r>
            <a:r>
              <a:rPr lang="en-US" sz="2800" dirty="0"/>
              <a:t>“recovery capital” in individuals, families and communities; </a:t>
            </a:r>
            <a:endParaRPr lang="en-US" sz="2800" dirty="0" smtClean="0"/>
          </a:p>
          <a:p>
            <a:pPr marL="514350" indent="-514350" eaLnBrk="1" hangingPunct="1">
              <a:lnSpc>
                <a:spcPct val="90000"/>
              </a:lnSpc>
              <a:buFont typeface="+mj-lt"/>
              <a:buAutoNum type="arabicPeriod"/>
            </a:pPr>
            <a:r>
              <a:rPr lang="en-US" sz="2800" dirty="0" smtClean="0"/>
              <a:t>serve </a:t>
            </a:r>
            <a:r>
              <a:rPr lang="en-US" sz="2800" dirty="0"/>
              <a:t>as a physical location where [Addiction Services and PRO-ACT] can organize the local recovery community’s ability to care”; </a:t>
            </a:r>
            <a:r>
              <a:rPr lang="en-US" sz="2800" dirty="0" smtClean="0"/>
              <a:t>and</a:t>
            </a:r>
          </a:p>
          <a:p>
            <a:pPr marL="514350" indent="-514350" eaLnBrk="1" hangingPunct="1">
              <a:lnSpc>
                <a:spcPct val="90000"/>
              </a:lnSpc>
              <a:buFont typeface="+mj-lt"/>
              <a:buAutoNum type="arabicPeriod"/>
            </a:pPr>
            <a:r>
              <a:rPr lang="en-US" sz="2800" dirty="0" smtClean="0"/>
              <a:t>help </a:t>
            </a:r>
            <a:r>
              <a:rPr lang="en-US" sz="2800" dirty="0"/>
              <a:t>individuals who relapse back into treatment and recovery supports.</a:t>
            </a:r>
          </a:p>
          <a:p>
            <a:pPr eaLnBrk="1" hangingPunct="1">
              <a:lnSpc>
                <a:spcPct val="90000"/>
              </a:lnSpc>
              <a:buFontTx/>
              <a:buNone/>
            </a:pPr>
            <a:endParaRPr lang="en-US" sz="2800" dirty="0"/>
          </a:p>
        </p:txBody>
      </p:sp>
      <p:sp>
        <p:nvSpPr>
          <p:cNvPr id="5" name="Footer Placeholder 4"/>
          <p:cNvSpPr>
            <a:spLocks noGrp="1"/>
          </p:cNvSpPr>
          <p:nvPr>
            <p:ph type="ftr" sz="quarter" idx="11"/>
          </p:nvPr>
        </p:nvSpPr>
        <p:spPr>
          <a:xfrm>
            <a:off x="3200400" y="6492875"/>
            <a:ext cx="2895600" cy="365125"/>
          </a:xfrm>
        </p:spPr>
        <p:txBody>
          <a:bodyPr/>
          <a:lstStyle/>
          <a:p>
            <a:r>
              <a:rPr lang="en-US" dirty="0" smtClean="0"/>
              <a:t>DBHIDS - OAS</a:t>
            </a:r>
            <a:endParaRPr lang="en-US" dirty="0"/>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ctrTitle" idx="4294967295"/>
          </p:nvPr>
        </p:nvSpPr>
        <p:spPr>
          <a:xfrm>
            <a:off x="228600" y="4267200"/>
            <a:ext cx="4114800" cy="1143000"/>
          </a:xfrm>
        </p:spPr>
        <p:txBody>
          <a:bodyPr lIns="91440" tIns="45720" rIns="91440" bIns="45720"/>
          <a:lstStyle/>
          <a:p>
            <a:pPr eaLnBrk="1" hangingPunct="1">
              <a:lnSpc>
                <a:spcPct val="80000"/>
              </a:lnSpc>
            </a:pPr>
            <a:endParaRPr lang="en-US" sz="4300"/>
          </a:p>
        </p:txBody>
      </p:sp>
      <p:sp>
        <p:nvSpPr>
          <p:cNvPr id="38915" name="Rectangle 3"/>
          <p:cNvSpPr>
            <a:spLocks noGrp="1" noChangeArrowheads="1"/>
          </p:cNvSpPr>
          <p:nvPr>
            <p:ph type="subTitle" idx="4294967295"/>
          </p:nvPr>
        </p:nvSpPr>
        <p:spPr>
          <a:xfrm>
            <a:off x="904875" y="4867275"/>
            <a:ext cx="7705725" cy="582613"/>
          </a:xfrm>
        </p:spPr>
        <p:txBody>
          <a:bodyPr lIns="91440" tIns="45720" rIns="91440" bIns="45720"/>
          <a:lstStyle/>
          <a:p>
            <a:pPr marL="0" indent="0" eaLnBrk="1" hangingPunct="1">
              <a:buFontTx/>
              <a:buNone/>
            </a:pPr>
            <a:endParaRPr lang="en-US" sz="2800"/>
          </a:p>
        </p:txBody>
      </p:sp>
      <p:pic>
        <p:nvPicPr>
          <p:cNvPr id="38916" name="Picture 4"/>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DBHIDS - OAS</a:t>
            </a:r>
            <a:endParaRPr lang="en-US"/>
          </a:p>
        </p:txBody>
      </p:sp>
      <p:sp>
        <p:nvSpPr>
          <p:cNvPr id="3" name="Slide Number Placeholder 2"/>
          <p:cNvSpPr>
            <a:spLocks noGrp="1"/>
          </p:cNvSpPr>
          <p:nvPr>
            <p:ph type="sldNum" sz="quarter" idx="12"/>
          </p:nvPr>
        </p:nvSpPr>
        <p:spPr/>
        <p:txBody>
          <a:bodyPr/>
          <a:lstStyle/>
          <a:p>
            <a:fld id="{974C6331-6B6B-4E5F-8AD6-C2A95B77CB71}" type="slidenum">
              <a:rPr lang="en-US" smtClean="0"/>
              <a:pPr/>
              <a:t>128</a:t>
            </a:fld>
            <a:endParaRPr lang="en-US"/>
          </a:p>
        </p:txBody>
      </p:sp>
      <p:pic>
        <p:nvPicPr>
          <p:cNvPr id="4" name="Content Placeholder 3"/>
          <p:cNvPicPr>
            <a:picLocks noChangeAspect="1"/>
          </p:cNvPicPr>
          <p:nvPr/>
        </p:nvPicPr>
        <p:blipFill>
          <a:blip r:embed="rId2" cstate="print"/>
          <a:srcRect/>
          <a:stretch>
            <a:fillRect/>
          </a:stretch>
        </p:blipFill>
        <p:spPr>
          <a:xfrm>
            <a:off x="1981199" y="0"/>
            <a:ext cx="7190509" cy="6096000"/>
          </a:xfrm>
          <a:prstGeom prst="rect">
            <a:avLst/>
          </a:prstGeom>
        </p:spPr>
      </p:pic>
    </p:spTree>
    <p:extLst>
      <p:ext uri="{BB962C8B-B14F-4D97-AF65-F5344CB8AC3E}">
        <p14:creationId xmlns="" xmlns:p14="http://schemas.microsoft.com/office/powerpoint/2010/main" val="3412647782"/>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DBHIDS - OAS</a:t>
            </a:r>
            <a:endParaRPr lang="en-US"/>
          </a:p>
        </p:txBody>
      </p:sp>
      <p:sp>
        <p:nvSpPr>
          <p:cNvPr id="3" name="Slide Number Placeholder 2"/>
          <p:cNvSpPr>
            <a:spLocks noGrp="1"/>
          </p:cNvSpPr>
          <p:nvPr>
            <p:ph type="sldNum" sz="quarter" idx="12"/>
          </p:nvPr>
        </p:nvSpPr>
        <p:spPr/>
        <p:txBody>
          <a:bodyPr/>
          <a:lstStyle/>
          <a:p>
            <a:fld id="{974C6331-6B6B-4E5F-8AD6-C2A95B77CB71}" type="slidenum">
              <a:rPr lang="en-US" smtClean="0"/>
              <a:pPr/>
              <a:t>129</a:t>
            </a:fld>
            <a:endParaRPr lang="en-US"/>
          </a:p>
        </p:txBody>
      </p:sp>
      <p:pic>
        <p:nvPicPr>
          <p:cNvPr id="68610" name="Picture 2" descr="F:\Profile\Sept. 30, 2009 (D)\IMG_8627.jpg"/>
          <p:cNvPicPr>
            <a:picLocks noChangeAspect="1" noChangeArrowheads="1"/>
          </p:cNvPicPr>
          <p:nvPr/>
        </p:nvPicPr>
        <p:blipFill>
          <a:blip r:embed="rId2" cstate="print"/>
          <a:srcRect/>
          <a:stretch>
            <a:fillRect/>
          </a:stretch>
        </p:blipFill>
        <p:spPr bwMode="auto">
          <a:xfrm>
            <a:off x="1828800" y="0"/>
            <a:ext cx="7315200" cy="6124575"/>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idx="4294967295"/>
          </p:nvPr>
        </p:nvSpPr>
        <p:spPr>
          <a:xfrm>
            <a:off x="1905000" y="152400"/>
            <a:ext cx="7239000" cy="914400"/>
          </a:xfrm>
        </p:spPr>
        <p:txBody>
          <a:bodyPr lIns="91440" tIns="45720" rIns="91440" bIns="45720" anchor="b"/>
          <a:lstStyle/>
          <a:p>
            <a:pPr eaLnBrk="1" hangingPunct="1"/>
            <a:r>
              <a:rPr lang="en-US" dirty="0" smtClean="0">
                <a:latin typeface="Verdana" pitchFamily="34" charset="0"/>
              </a:rPr>
              <a:t>Historically</a:t>
            </a:r>
            <a:r>
              <a:rPr lang="en-US" dirty="0" smtClean="0"/>
              <a:t> Addiction Services</a:t>
            </a:r>
          </a:p>
        </p:txBody>
      </p:sp>
      <p:sp>
        <p:nvSpPr>
          <p:cNvPr id="32771" name="Rectangle 3"/>
          <p:cNvSpPr>
            <a:spLocks noGrp="1" noChangeArrowheads="1"/>
          </p:cNvSpPr>
          <p:nvPr>
            <p:ph type="body" idx="4294967295"/>
          </p:nvPr>
        </p:nvSpPr>
        <p:spPr>
          <a:xfrm>
            <a:off x="1981200" y="1066800"/>
            <a:ext cx="7162800" cy="5562600"/>
          </a:xfrm>
        </p:spPr>
        <p:txBody>
          <a:bodyPr lIns="91440" tIns="45720" rIns="91440" bIns="45720">
            <a:normAutofit/>
          </a:bodyPr>
          <a:lstStyle/>
          <a:p>
            <a:pPr lvl="1" eaLnBrk="1" hangingPunct="1">
              <a:lnSpc>
                <a:spcPct val="90000"/>
              </a:lnSpc>
              <a:buFont typeface="Arial" pitchFamily="34" charset="0"/>
              <a:buChar char="•"/>
            </a:pPr>
            <a:r>
              <a:rPr lang="en-US" sz="2000" dirty="0" smtClean="0">
                <a:latin typeface="Verdana" pitchFamily="34" charset="0"/>
              </a:rPr>
              <a:t>The number of providers in 2005 licensed to provide AOD treatment in the DBH/MRS was approximately 64 operating approximately 182 programs.</a:t>
            </a:r>
          </a:p>
          <a:p>
            <a:pPr lvl="1" eaLnBrk="1" hangingPunct="1">
              <a:lnSpc>
                <a:spcPct val="90000"/>
              </a:lnSpc>
              <a:buFont typeface="Arial" pitchFamily="34" charset="0"/>
              <a:buChar char="•"/>
            </a:pPr>
            <a:r>
              <a:rPr lang="en-US" sz="2000" dirty="0" smtClean="0">
                <a:latin typeface="Verdana" pitchFamily="34" charset="0"/>
              </a:rPr>
              <a:t>Providers had been separately contracted for addiction services by many different funders all with a different perspective on addiction, i.e. MH, Managed Care, County D&amp;A authority.</a:t>
            </a:r>
          </a:p>
          <a:p>
            <a:pPr lvl="1" eaLnBrk="1" hangingPunct="1">
              <a:lnSpc>
                <a:spcPct val="90000"/>
              </a:lnSpc>
              <a:buFont typeface="Arial" pitchFamily="34" charset="0"/>
              <a:buChar char="•"/>
            </a:pPr>
            <a:r>
              <a:rPr lang="en-US" sz="2000" dirty="0" smtClean="0">
                <a:latin typeface="Verdana" pitchFamily="34" charset="0"/>
              </a:rPr>
              <a:t>Abuse/Dependence/Addiction treatment services for children and adolescents were not comprehensive.</a:t>
            </a:r>
          </a:p>
          <a:p>
            <a:pPr lvl="1" eaLnBrk="1" hangingPunct="1">
              <a:lnSpc>
                <a:spcPct val="90000"/>
              </a:lnSpc>
              <a:buFont typeface="Arial" pitchFamily="34" charset="0"/>
              <a:buChar char="•"/>
            </a:pPr>
            <a:r>
              <a:rPr lang="en-US" sz="2000" dirty="0" smtClean="0">
                <a:latin typeface="Verdana" pitchFamily="34" charset="0"/>
              </a:rPr>
              <a:t>The fragmented system results in:</a:t>
            </a:r>
          </a:p>
          <a:p>
            <a:pPr lvl="5">
              <a:lnSpc>
                <a:spcPct val="90000"/>
              </a:lnSpc>
            </a:pPr>
            <a:r>
              <a:rPr lang="en-US" dirty="0" smtClean="0">
                <a:solidFill>
                  <a:schemeClr val="bg1"/>
                </a:solidFill>
                <a:latin typeface="Verdana" pitchFamily="34" charset="0"/>
              </a:rPr>
              <a:t>gaps in levels of care,</a:t>
            </a:r>
          </a:p>
          <a:p>
            <a:pPr lvl="5">
              <a:lnSpc>
                <a:spcPct val="90000"/>
              </a:lnSpc>
            </a:pPr>
            <a:r>
              <a:rPr lang="en-US" dirty="0" smtClean="0">
                <a:solidFill>
                  <a:schemeClr val="bg1"/>
                </a:solidFill>
                <a:latin typeface="Verdana" pitchFamily="34" charset="0"/>
              </a:rPr>
              <a:t>Inconsistent screening &amp; assessment</a:t>
            </a:r>
          </a:p>
          <a:p>
            <a:pPr lvl="5">
              <a:lnSpc>
                <a:spcPct val="90000"/>
              </a:lnSpc>
            </a:pPr>
            <a:r>
              <a:rPr lang="en-US" dirty="0" smtClean="0">
                <a:solidFill>
                  <a:schemeClr val="bg1"/>
                </a:solidFill>
                <a:latin typeface="Verdana" pitchFamily="34" charset="0"/>
              </a:rPr>
              <a:t>inconsistent service delivery,</a:t>
            </a:r>
          </a:p>
          <a:p>
            <a:pPr lvl="5">
              <a:lnSpc>
                <a:spcPct val="90000"/>
              </a:lnSpc>
            </a:pPr>
            <a:r>
              <a:rPr lang="en-US" dirty="0" smtClean="0">
                <a:solidFill>
                  <a:schemeClr val="bg1"/>
                </a:solidFill>
                <a:latin typeface="Verdana" pitchFamily="34" charset="0"/>
              </a:rPr>
              <a:t>inadequate dosages of care, &amp; general difficulty accessing care in a timely fashion.</a:t>
            </a:r>
          </a:p>
          <a:p>
            <a:pPr lvl="2" eaLnBrk="1" hangingPunct="1">
              <a:lnSpc>
                <a:spcPct val="90000"/>
              </a:lnSpc>
            </a:pPr>
            <a:endParaRPr lang="en-US" sz="2000" dirty="0" smtClean="0">
              <a:latin typeface="Verdana" pitchFamily="34" charset="0"/>
            </a:endParaRPr>
          </a:p>
        </p:txBody>
      </p:sp>
      <p:pic>
        <p:nvPicPr>
          <p:cNvPr id="32772" name="Picture 4" descr="man_jumping_hoops_lc"/>
          <p:cNvPicPr>
            <a:picLocks noChangeAspect="1" noChangeArrowheads="1" noCrop="1"/>
          </p:cNvPicPr>
          <p:nvPr/>
        </p:nvPicPr>
        <p:blipFill>
          <a:blip r:embed="rId3" cstate="print"/>
          <a:srcRect/>
          <a:stretch>
            <a:fillRect/>
          </a:stretch>
        </p:blipFill>
        <p:spPr bwMode="auto">
          <a:xfrm>
            <a:off x="1981200" y="3962400"/>
            <a:ext cx="2286000" cy="137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0"/>
            <a:ext cx="7239000" cy="1371600"/>
          </a:xfrm>
        </p:spPr>
        <p:txBody>
          <a:bodyPr>
            <a:noAutofit/>
          </a:bodyPr>
          <a:lstStyle/>
          <a:p>
            <a:pPr lvl="0">
              <a:spcBef>
                <a:spcPct val="20000"/>
              </a:spcBef>
            </a:pPr>
            <a:r>
              <a:rPr lang="en-US" sz="2400" b="1" dirty="0">
                <a:solidFill>
                  <a:prstClr val="black"/>
                </a:solidFill>
                <a:latin typeface="Tahoma"/>
                <a:ea typeface="+mn-ea"/>
                <a:cs typeface="+mn-cs"/>
              </a:rPr>
              <a:t>Survey: Ten Percent of American Adults Report Being in Recovery from Substance Abuse or Addiction</a:t>
            </a:r>
            <a:br>
              <a:rPr lang="en-US" sz="2400" b="1" dirty="0">
                <a:solidFill>
                  <a:prstClr val="black"/>
                </a:solidFill>
                <a:latin typeface="Tahoma"/>
                <a:ea typeface="+mn-ea"/>
                <a:cs typeface="+mn-cs"/>
              </a:rPr>
            </a:br>
            <a:r>
              <a:rPr lang="en-US" sz="2400" dirty="0">
                <a:solidFill>
                  <a:prstClr val="black"/>
                </a:solidFill>
                <a:latin typeface="Tahoma"/>
                <a:ea typeface="+mn-ea"/>
                <a:cs typeface="+mn-cs"/>
              </a:rPr>
              <a:t>By Josie </a:t>
            </a:r>
            <a:r>
              <a:rPr lang="en-US" sz="2400" dirty="0" err="1">
                <a:solidFill>
                  <a:prstClr val="black"/>
                </a:solidFill>
                <a:latin typeface="Tahoma"/>
                <a:ea typeface="+mn-ea"/>
                <a:cs typeface="+mn-cs"/>
              </a:rPr>
              <a:t>Feliz</a:t>
            </a:r>
            <a:r>
              <a:rPr lang="en-US" sz="2400" dirty="0">
                <a:solidFill>
                  <a:prstClr val="black"/>
                </a:solidFill>
                <a:latin typeface="Tahoma"/>
                <a:ea typeface="+mn-ea"/>
                <a:cs typeface="+mn-cs"/>
              </a:rPr>
              <a:t> | March 6, </a:t>
            </a:r>
            <a:r>
              <a:rPr lang="en-US" sz="2400" dirty="0" smtClean="0">
                <a:solidFill>
                  <a:prstClr val="black"/>
                </a:solidFill>
                <a:latin typeface="Tahoma"/>
                <a:ea typeface="+mn-ea"/>
                <a:cs typeface="+mn-cs"/>
              </a:rPr>
              <a:t>2012</a:t>
            </a:r>
            <a:endParaRPr lang="en-US" sz="2400" dirty="0">
              <a:solidFill>
                <a:prstClr val="black"/>
              </a:solidFill>
              <a:latin typeface="Tahoma"/>
              <a:ea typeface="+mn-ea"/>
              <a:cs typeface="+mn-cs"/>
            </a:endParaRPr>
          </a:p>
        </p:txBody>
      </p:sp>
      <p:sp>
        <p:nvSpPr>
          <p:cNvPr id="3" name="Content Placeholder 2"/>
          <p:cNvSpPr>
            <a:spLocks noGrp="1"/>
          </p:cNvSpPr>
          <p:nvPr>
            <p:ph idx="1"/>
          </p:nvPr>
        </p:nvSpPr>
        <p:spPr>
          <a:xfrm>
            <a:off x="2133600" y="2027237"/>
            <a:ext cx="6553200" cy="4830763"/>
          </a:xfrm>
        </p:spPr>
        <p:txBody>
          <a:bodyPr>
            <a:normAutofit fontScale="92500" lnSpcReduction="10000"/>
          </a:bodyPr>
          <a:lstStyle/>
          <a:p>
            <a:r>
              <a:rPr lang="en-US" b="1" i="1" dirty="0" smtClean="0"/>
              <a:t>Data </a:t>
            </a:r>
            <a:r>
              <a:rPr lang="en-US" b="1" i="1" dirty="0"/>
              <a:t>Show More Than 23 Million Adults Living in U.S. Once Had Drug or Alcohol Problems, But No Longer Do</a:t>
            </a:r>
            <a:endParaRPr lang="en-US" dirty="0"/>
          </a:p>
          <a:p>
            <a:r>
              <a:rPr lang="en-US" b="1" dirty="0"/>
              <a:t>New York, NY, March, 6 2012</a:t>
            </a:r>
            <a:r>
              <a:rPr lang="en-US" dirty="0"/>
              <a:t> – Survey data released today by The Partnership at Drugfree.org and The New York State Office of Alcoholism and Substance Abuse Services (OASAS) show that 10 percent of all American adults, ages 18 and older, consider themselves to be in recovery from drug or alcohol abuse problems. These nationally representative findings indicate that there are 23.5 million American adults who are overcoming an involvement with drugs or alcohol that they once considered to be problematic.</a:t>
            </a:r>
          </a:p>
          <a:p>
            <a:endParaRPr lang="en-US" dirty="0"/>
          </a:p>
        </p:txBody>
      </p:sp>
      <p:sp>
        <p:nvSpPr>
          <p:cNvPr id="4" name="Footer Placeholder 3"/>
          <p:cNvSpPr>
            <a:spLocks noGrp="1"/>
          </p:cNvSpPr>
          <p:nvPr>
            <p:ph type="ftr" sz="quarter" idx="11"/>
          </p:nvPr>
        </p:nvSpPr>
        <p:spPr/>
        <p:txBody>
          <a:bodyPr/>
          <a:lstStyle/>
          <a:p>
            <a:r>
              <a:rPr lang="en-US" smtClean="0"/>
              <a:t>DBHIDS - OAS</a:t>
            </a:r>
            <a:endParaRPr lang="en-US"/>
          </a:p>
        </p:txBody>
      </p:sp>
      <p:sp>
        <p:nvSpPr>
          <p:cNvPr id="5" name="Slide Number Placeholder 4"/>
          <p:cNvSpPr>
            <a:spLocks noGrp="1"/>
          </p:cNvSpPr>
          <p:nvPr>
            <p:ph type="sldNum" sz="quarter" idx="12"/>
          </p:nvPr>
        </p:nvSpPr>
        <p:spPr/>
        <p:txBody>
          <a:bodyPr/>
          <a:lstStyle/>
          <a:p>
            <a:fld id="{974C6331-6B6B-4E5F-8AD6-C2A95B77CB71}" type="slidenum">
              <a:rPr lang="en-US" smtClean="0"/>
              <a:pPr/>
              <a:t>130</a:t>
            </a:fld>
            <a:endParaRPr lang="en-US"/>
          </a:p>
        </p:txBody>
      </p:sp>
    </p:spTree>
    <p:extLst>
      <p:ext uri="{BB962C8B-B14F-4D97-AF65-F5344CB8AC3E}">
        <p14:creationId xmlns="" xmlns:p14="http://schemas.microsoft.com/office/powerpoint/2010/main" val="922154767"/>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body" idx="4294967295"/>
          </p:nvPr>
        </p:nvSpPr>
        <p:spPr>
          <a:xfrm>
            <a:off x="1981200" y="1371600"/>
            <a:ext cx="6248400" cy="4221163"/>
          </a:xfrm>
        </p:spPr>
        <p:txBody>
          <a:bodyPr lIns="91440" tIns="45720" rIns="91440" bIns="45720"/>
          <a:lstStyle/>
          <a:p>
            <a:pPr eaLnBrk="1" hangingPunct="1">
              <a:buFontTx/>
              <a:buNone/>
            </a:pPr>
            <a:r>
              <a:rPr lang="en-US" dirty="0" smtClean="0"/>
              <a:t>“I have one life and one chance to make it count for something….My faith demands…that I do whatever I can, wherever I am, whenever I can, for as long as I can with whatever I have to try to make a difference.”</a:t>
            </a:r>
          </a:p>
          <a:p>
            <a:pPr eaLnBrk="1" hangingPunct="1">
              <a:buFontTx/>
              <a:buNone/>
            </a:pPr>
            <a:r>
              <a:rPr lang="en-US" dirty="0" smtClean="0"/>
              <a:t>				</a:t>
            </a:r>
            <a:r>
              <a:rPr lang="en-US" sz="2400" dirty="0" smtClean="0"/>
              <a:t>-Jimmy Carter</a:t>
            </a:r>
          </a:p>
        </p:txBody>
      </p:sp>
    </p:spTree>
    <p:extLst>
      <p:ext uri="{BB962C8B-B14F-4D97-AF65-F5344CB8AC3E}">
        <p14:creationId xmlns="" xmlns:p14="http://schemas.microsoft.com/office/powerpoint/2010/main" val="965228651"/>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4"/>
          <p:cNvSpPr>
            <a:spLocks noGrp="1" noChangeArrowheads="1"/>
          </p:cNvSpPr>
          <p:nvPr>
            <p:ph type="title" idx="4294967295"/>
          </p:nvPr>
        </p:nvSpPr>
        <p:spPr>
          <a:xfrm>
            <a:off x="1905000" y="0"/>
            <a:ext cx="7239000" cy="3124200"/>
          </a:xfrm>
        </p:spPr>
        <p:txBody>
          <a:bodyPr lIns="91440" tIns="45720" rIns="91440" bIns="45720">
            <a:normAutofit/>
          </a:bodyPr>
          <a:lstStyle/>
          <a:p>
            <a:pPr eaLnBrk="1" hangingPunct="1"/>
            <a:r>
              <a:rPr lang="en-US" sz="4000" dirty="0" smtClean="0">
                <a:solidFill>
                  <a:schemeClr val="tx1"/>
                </a:solidFill>
              </a:rPr>
              <a:t>Transformation is trusting not knowing what it will look like only that we are seeking to make it better.</a:t>
            </a:r>
          </a:p>
        </p:txBody>
      </p:sp>
      <p:pic>
        <p:nvPicPr>
          <p:cNvPr id="92162" name="Picture 2" descr="F:\addiction resources\nubrella_umbrella.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971800" y="2895600"/>
            <a:ext cx="4800600" cy="33528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652512304"/>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5257800"/>
            <a:ext cx="7772400" cy="936625"/>
          </a:xfrm>
        </p:spPr>
        <p:txBody>
          <a:bodyPr>
            <a:normAutofit/>
          </a:bodyPr>
          <a:lstStyle/>
          <a:p>
            <a:pPr algn="r"/>
            <a:r>
              <a:rPr lang="en-US" sz="2800" dirty="0" smtClean="0"/>
              <a:t>Transforming</a:t>
            </a:r>
            <a:endParaRPr lang="en-US" sz="2800" dirty="0"/>
          </a:p>
        </p:txBody>
      </p:sp>
      <p:sp>
        <p:nvSpPr>
          <p:cNvPr id="3" name="Subtitle 2"/>
          <p:cNvSpPr>
            <a:spLocks noGrp="1"/>
          </p:cNvSpPr>
          <p:nvPr>
            <p:ph type="subTitle" idx="1"/>
          </p:nvPr>
        </p:nvSpPr>
        <p:spPr>
          <a:xfrm>
            <a:off x="2743200" y="6096000"/>
            <a:ext cx="6400800" cy="609600"/>
          </a:xfrm>
        </p:spPr>
        <p:txBody>
          <a:bodyPr>
            <a:normAutofit/>
          </a:bodyPr>
          <a:lstStyle/>
          <a:p>
            <a:pPr algn="r"/>
            <a:r>
              <a:rPr lang="en-US" sz="1800" b="1" dirty="0" smtClean="0">
                <a:solidFill>
                  <a:schemeClr val="bg1"/>
                </a:solidFill>
              </a:rPr>
              <a:t>One Day At A Time</a:t>
            </a:r>
            <a:endParaRPr lang="en-US" sz="1800" b="1" dirty="0">
              <a:solidFill>
                <a:schemeClr val="bg1"/>
              </a:solidFill>
            </a:endParaRPr>
          </a:p>
        </p:txBody>
      </p:sp>
      <p:pic>
        <p:nvPicPr>
          <p:cNvPr id="4" name="a_new_day.wmv">
            <a:hlinkClick r:id="" action="ppaction://media"/>
          </p:cNvPr>
          <p:cNvPicPr>
            <a:picLocks noChangeAspect="1"/>
          </p:cNvPicPr>
          <p:nvPr>
            <a:videoFile r:link="rId1"/>
            <p:extLst>
              <p:ext uri="{DAA4B4D4-6D71-4841-9C94-3DE7FCFB9230}">
                <p14:media xmlns="" xmlns:p14="http://schemas.microsoft.com/office/powerpoint/2010/main" r:embed="rId3"/>
              </p:ext>
            </p:extLst>
          </p:nvPr>
        </p:nvPicPr>
        <p:blipFill>
          <a:blip r:embed="rId4" cstate="print"/>
          <a:stretch>
            <a:fillRect/>
          </a:stretch>
        </p:blipFill>
        <p:spPr>
          <a:xfrm>
            <a:off x="0" y="0"/>
            <a:ext cx="9144000" cy="5143500"/>
          </a:xfrm>
          <a:prstGeom prst="rect">
            <a:avLst/>
          </a:prstGeom>
        </p:spPr>
      </p:pic>
    </p:spTree>
    <p:extLst>
      <p:ext uri="{BB962C8B-B14F-4D97-AF65-F5344CB8AC3E}">
        <p14:creationId xmlns="" xmlns:p14="http://schemas.microsoft.com/office/powerpoint/2010/main" val="3889571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1905000" y="0"/>
            <a:ext cx="7239000" cy="914400"/>
          </a:xfrm>
          <a:prstGeom prst="rect">
            <a:avLst/>
          </a:prstGeom>
          <a:noFill/>
          <a:ln w="9525">
            <a:noFill/>
            <a:miter lim="800000"/>
            <a:headEnd/>
            <a:tailEnd/>
          </a:ln>
        </p:spPr>
        <p:txBody>
          <a:bodyPr anchor="ctr"/>
          <a:lstStyle/>
          <a:p>
            <a:pPr eaLnBrk="1" hangingPunct="1"/>
            <a:endParaRPr lang="en-US" sz="3600" b="1" dirty="0" smtClean="0">
              <a:cs typeface="Times New Roman" pitchFamily="18" charset="0"/>
            </a:endParaRPr>
          </a:p>
          <a:p>
            <a:pPr eaLnBrk="1" hangingPunct="1"/>
            <a:r>
              <a:rPr lang="en-US" sz="3600" b="1" dirty="0" smtClean="0">
                <a:cs typeface="Times New Roman" pitchFamily="18" charset="0"/>
              </a:rPr>
              <a:t>Treatment Services (2004)</a:t>
            </a:r>
          </a:p>
          <a:p>
            <a:pPr eaLnBrk="1" hangingPunct="1"/>
            <a:r>
              <a:rPr lang="en-US" sz="2000" b="1" dirty="0" smtClean="0">
                <a:cs typeface="Times New Roman" pitchFamily="18" charset="0"/>
              </a:rPr>
              <a:t>In a city of what was then 1.4 mil:</a:t>
            </a:r>
            <a:r>
              <a:rPr lang="en-US" sz="3600" b="1" dirty="0" smtClean="0">
                <a:cs typeface="Times New Roman" pitchFamily="18" charset="0"/>
              </a:rPr>
              <a:t> </a:t>
            </a:r>
            <a:r>
              <a:rPr lang="en-US" sz="3600" b="1" dirty="0">
                <a:cs typeface="Times New Roman" pitchFamily="18" charset="0"/>
              </a:rPr>
              <a:t/>
            </a:r>
            <a:br>
              <a:rPr lang="en-US" sz="3600" b="1" dirty="0">
                <a:cs typeface="Times New Roman" pitchFamily="18" charset="0"/>
              </a:rPr>
            </a:br>
            <a:endParaRPr lang="en-US" sz="3600" b="1" dirty="0">
              <a:cs typeface="Times New Roman" pitchFamily="18" charset="0"/>
            </a:endParaRPr>
          </a:p>
        </p:txBody>
      </p:sp>
      <p:sp>
        <p:nvSpPr>
          <p:cNvPr id="33795" name="Rectangle 3"/>
          <p:cNvSpPr>
            <a:spLocks noChangeArrowheads="1"/>
          </p:cNvSpPr>
          <p:nvPr/>
        </p:nvSpPr>
        <p:spPr bwMode="auto">
          <a:xfrm>
            <a:off x="1905000" y="990600"/>
            <a:ext cx="7239000" cy="6096000"/>
          </a:xfrm>
          <a:prstGeom prst="rect">
            <a:avLst/>
          </a:prstGeom>
          <a:noFill/>
          <a:ln w="9525">
            <a:noFill/>
            <a:miter lim="800000"/>
            <a:headEnd/>
            <a:tailEnd/>
          </a:ln>
        </p:spPr>
        <p:txBody>
          <a:bodyPr/>
          <a:lstStyle/>
          <a:p>
            <a:pPr marL="342900" indent="-342900" eaLnBrk="1" hangingPunct="1">
              <a:lnSpc>
                <a:spcPct val="90000"/>
              </a:lnSpc>
              <a:spcBef>
                <a:spcPct val="20000"/>
              </a:spcBef>
              <a:buClr>
                <a:schemeClr val="tx1"/>
              </a:buClr>
              <a:buFont typeface="Wingdings" pitchFamily="2" charset="2"/>
              <a:buChar char="Ø"/>
            </a:pPr>
            <a:r>
              <a:rPr lang="en-US" sz="1600" b="1" dirty="0">
                <a:solidFill>
                  <a:schemeClr val="bg1"/>
                </a:solidFill>
                <a:latin typeface="Verdana" pitchFamily="34" charset="0"/>
                <a:cs typeface="Times New Roman" pitchFamily="18" charset="0"/>
              </a:rPr>
              <a:t>Detoxification (14 facilities /240 beds)</a:t>
            </a:r>
          </a:p>
          <a:p>
            <a:pPr marL="342900" indent="-342900" eaLnBrk="1" hangingPunct="1">
              <a:lnSpc>
                <a:spcPct val="90000"/>
              </a:lnSpc>
              <a:spcBef>
                <a:spcPct val="20000"/>
              </a:spcBef>
              <a:buClr>
                <a:schemeClr val="tx1"/>
              </a:buClr>
              <a:buFont typeface="Wingdings" pitchFamily="2" charset="2"/>
              <a:buChar char="Ø"/>
            </a:pPr>
            <a:endParaRPr lang="en-US" sz="1600" b="1" dirty="0">
              <a:solidFill>
                <a:schemeClr val="bg1"/>
              </a:solidFill>
              <a:latin typeface="Verdana" pitchFamily="34" charset="0"/>
              <a:cs typeface="Times New Roman" pitchFamily="18" charset="0"/>
            </a:endParaRPr>
          </a:p>
          <a:p>
            <a:pPr marL="342900" indent="-342900" eaLnBrk="1" hangingPunct="1">
              <a:lnSpc>
                <a:spcPct val="90000"/>
              </a:lnSpc>
              <a:spcBef>
                <a:spcPct val="20000"/>
              </a:spcBef>
              <a:buClr>
                <a:schemeClr val="tx1"/>
              </a:buClr>
              <a:buFont typeface="Wingdings" pitchFamily="2" charset="2"/>
              <a:buChar char="Ø"/>
            </a:pPr>
            <a:r>
              <a:rPr lang="en-US" sz="1600" b="1" dirty="0">
                <a:solidFill>
                  <a:schemeClr val="bg1"/>
                </a:solidFill>
                <a:latin typeface="Verdana" pitchFamily="34" charset="0"/>
                <a:cs typeface="Times New Roman" pitchFamily="18" charset="0"/>
              </a:rPr>
              <a:t>Hospital-Based Residential Rehabilitation (4 facilities / 20 beds)</a:t>
            </a:r>
          </a:p>
          <a:p>
            <a:pPr marL="342900" indent="-342900" eaLnBrk="1" hangingPunct="1">
              <a:lnSpc>
                <a:spcPct val="90000"/>
              </a:lnSpc>
              <a:spcBef>
                <a:spcPct val="20000"/>
              </a:spcBef>
              <a:buClr>
                <a:schemeClr val="tx1"/>
              </a:buClr>
              <a:buFont typeface="Wingdings" pitchFamily="2" charset="2"/>
              <a:buChar char="Ø"/>
            </a:pPr>
            <a:endParaRPr lang="en-US" sz="1600" b="1" dirty="0">
              <a:solidFill>
                <a:schemeClr val="bg1"/>
              </a:solidFill>
              <a:latin typeface="Verdana" pitchFamily="34" charset="0"/>
              <a:cs typeface="Times New Roman" pitchFamily="18" charset="0"/>
            </a:endParaRPr>
          </a:p>
          <a:p>
            <a:pPr marL="342900" indent="-342900" eaLnBrk="1" hangingPunct="1">
              <a:lnSpc>
                <a:spcPct val="90000"/>
              </a:lnSpc>
              <a:spcBef>
                <a:spcPct val="20000"/>
              </a:spcBef>
              <a:buClr>
                <a:schemeClr val="tx1"/>
              </a:buClr>
              <a:buFont typeface="Wingdings" pitchFamily="2" charset="2"/>
              <a:buChar char="Ø"/>
            </a:pPr>
            <a:r>
              <a:rPr lang="en-US" sz="1600" b="1" dirty="0">
                <a:solidFill>
                  <a:schemeClr val="bg1"/>
                </a:solidFill>
                <a:latin typeface="Verdana" pitchFamily="34" charset="0"/>
                <a:cs typeface="Times New Roman" pitchFamily="18" charset="0"/>
              </a:rPr>
              <a:t>Non-Hospital Residential Rehabilitation (62 facilities / 2058 beds)</a:t>
            </a:r>
          </a:p>
          <a:p>
            <a:pPr marL="342900" indent="-342900" eaLnBrk="1" hangingPunct="1">
              <a:lnSpc>
                <a:spcPct val="90000"/>
              </a:lnSpc>
              <a:spcBef>
                <a:spcPct val="20000"/>
              </a:spcBef>
              <a:buClr>
                <a:schemeClr val="tx1"/>
              </a:buClr>
              <a:buFont typeface="Wingdings" pitchFamily="2" charset="2"/>
              <a:buChar char="Ø"/>
            </a:pPr>
            <a:endParaRPr lang="en-US" sz="1600" b="1" dirty="0">
              <a:solidFill>
                <a:schemeClr val="bg1"/>
              </a:solidFill>
              <a:latin typeface="Verdana" pitchFamily="34" charset="0"/>
              <a:cs typeface="Times New Roman" pitchFamily="18" charset="0"/>
            </a:endParaRPr>
          </a:p>
          <a:p>
            <a:pPr marL="342900" indent="-342900" eaLnBrk="1" hangingPunct="1">
              <a:lnSpc>
                <a:spcPct val="90000"/>
              </a:lnSpc>
              <a:spcBef>
                <a:spcPct val="20000"/>
              </a:spcBef>
              <a:buClr>
                <a:schemeClr val="tx1"/>
              </a:buClr>
              <a:buFont typeface="Wingdings" pitchFamily="2" charset="2"/>
              <a:buChar char="Ø"/>
            </a:pPr>
            <a:r>
              <a:rPr lang="en-US" sz="1600" b="1" dirty="0">
                <a:solidFill>
                  <a:schemeClr val="bg1"/>
                </a:solidFill>
                <a:latin typeface="Verdana" pitchFamily="34" charset="0"/>
                <a:cs typeface="Times New Roman" pitchFamily="18" charset="0"/>
              </a:rPr>
              <a:t>Halfway House (4 facilities / 92 beds)</a:t>
            </a:r>
          </a:p>
          <a:p>
            <a:pPr marL="342900" indent="-342900" eaLnBrk="1" hangingPunct="1">
              <a:lnSpc>
                <a:spcPct val="90000"/>
              </a:lnSpc>
              <a:spcBef>
                <a:spcPct val="20000"/>
              </a:spcBef>
              <a:buClr>
                <a:schemeClr val="tx1"/>
              </a:buClr>
              <a:buFont typeface="Wingdings" pitchFamily="2" charset="2"/>
              <a:buChar char="Ø"/>
            </a:pPr>
            <a:endParaRPr lang="en-US" sz="1600" b="1" dirty="0">
              <a:solidFill>
                <a:schemeClr val="bg1"/>
              </a:solidFill>
              <a:latin typeface="Verdana" pitchFamily="34" charset="0"/>
              <a:cs typeface="Times New Roman" pitchFamily="18" charset="0"/>
            </a:endParaRPr>
          </a:p>
          <a:p>
            <a:pPr marL="342900" indent="-342900" eaLnBrk="1" hangingPunct="1">
              <a:lnSpc>
                <a:spcPct val="90000"/>
              </a:lnSpc>
              <a:spcBef>
                <a:spcPct val="20000"/>
              </a:spcBef>
              <a:buClr>
                <a:schemeClr val="tx1"/>
              </a:buClr>
              <a:buFont typeface="Wingdings" pitchFamily="2" charset="2"/>
              <a:buChar char="Ø"/>
            </a:pPr>
            <a:r>
              <a:rPr lang="en-US" sz="1600" b="1" dirty="0">
                <a:solidFill>
                  <a:schemeClr val="bg1"/>
                </a:solidFill>
                <a:latin typeface="Verdana" pitchFamily="34" charset="0"/>
                <a:cs typeface="Times New Roman" pitchFamily="18" charset="0"/>
              </a:rPr>
              <a:t>Outpatient – Drug Free (76/ 8,000 slots approx)</a:t>
            </a:r>
          </a:p>
          <a:p>
            <a:pPr marL="342900" indent="-342900" eaLnBrk="1" hangingPunct="1">
              <a:lnSpc>
                <a:spcPct val="90000"/>
              </a:lnSpc>
              <a:spcBef>
                <a:spcPct val="20000"/>
              </a:spcBef>
              <a:buClr>
                <a:schemeClr val="tx1"/>
              </a:buClr>
              <a:buFont typeface="Wingdings" pitchFamily="2" charset="2"/>
              <a:buChar char="Ø"/>
            </a:pPr>
            <a:r>
              <a:rPr lang="en-US" sz="1600" b="1" dirty="0">
                <a:solidFill>
                  <a:schemeClr val="bg1"/>
                </a:solidFill>
                <a:latin typeface="Verdana" pitchFamily="34" charset="0"/>
                <a:cs typeface="Times New Roman" pitchFamily="18" charset="0"/>
              </a:rPr>
              <a:t>Methadone (</a:t>
            </a:r>
            <a:r>
              <a:rPr lang="en-US" sz="1600" b="1" dirty="0" smtClean="0">
                <a:solidFill>
                  <a:schemeClr val="bg1"/>
                </a:solidFill>
                <a:latin typeface="Verdana" pitchFamily="34" charset="0"/>
                <a:cs typeface="Times New Roman" pitchFamily="18" charset="0"/>
              </a:rPr>
              <a:t>11 Providers </a:t>
            </a:r>
            <a:r>
              <a:rPr lang="en-US" sz="1600" b="1" dirty="0">
                <a:solidFill>
                  <a:schemeClr val="bg1"/>
                </a:solidFill>
                <a:latin typeface="Verdana" pitchFamily="34" charset="0"/>
                <a:cs typeface="Times New Roman" pitchFamily="18" charset="0"/>
              </a:rPr>
              <a:t>/ 4400 slots approx)</a:t>
            </a:r>
          </a:p>
          <a:p>
            <a:pPr marL="342900" indent="-342900" eaLnBrk="1" hangingPunct="1">
              <a:lnSpc>
                <a:spcPct val="90000"/>
              </a:lnSpc>
              <a:spcBef>
                <a:spcPct val="20000"/>
              </a:spcBef>
              <a:buClr>
                <a:schemeClr val="tx1"/>
              </a:buClr>
              <a:buFont typeface="Wingdings" pitchFamily="2" charset="2"/>
              <a:buChar char="Ø"/>
            </a:pPr>
            <a:endParaRPr lang="en-US" sz="1600" b="1" dirty="0">
              <a:solidFill>
                <a:schemeClr val="bg1"/>
              </a:solidFill>
              <a:latin typeface="Verdana" pitchFamily="34" charset="0"/>
              <a:cs typeface="Times New Roman" pitchFamily="18" charset="0"/>
            </a:endParaRPr>
          </a:p>
          <a:p>
            <a:pPr marL="342900" indent="-342900" eaLnBrk="1" hangingPunct="1">
              <a:lnSpc>
                <a:spcPct val="90000"/>
              </a:lnSpc>
              <a:spcBef>
                <a:spcPct val="20000"/>
              </a:spcBef>
              <a:buClr>
                <a:schemeClr val="tx1"/>
              </a:buClr>
              <a:buFont typeface="Wingdings" pitchFamily="2" charset="2"/>
              <a:buChar char="Ø"/>
            </a:pPr>
            <a:r>
              <a:rPr lang="en-US" sz="1600" b="1" dirty="0">
                <a:solidFill>
                  <a:schemeClr val="bg1"/>
                </a:solidFill>
                <a:latin typeface="Verdana" pitchFamily="34" charset="0"/>
                <a:cs typeface="Times New Roman" pitchFamily="18" charset="0"/>
              </a:rPr>
              <a:t>Intensive Outpatient (50 facilities /5,648 slots approx )</a:t>
            </a:r>
          </a:p>
          <a:p>
            <a:pPr marL="342900" indent="-342900" eaLnBrk="1" hangingPunct="1">
              <a:lnSpc>
                <a:spcPct val="90000"/>
              </a:lnSpc>
              <a:spcBef>
                <a:spcPct val="20000"/>
              </a:spcBef>
              <a:buClr>
                <a:schemeClr val="tx1"/>
              </a:buClr>
              <a:buFont typeface="Wingdings" pitchFamily="2" charset="2"/>
              <a:buChar char="Ø"/>
            </a:pPr>
            <a:endParaRPr lang="en-US" sz="1600" b="1" dirty="0">
              <a:solidFill>
                <a:schemeClr val="bg1"/>
              </a:solidFill>
              <a:latin typeface="Verdana" pitchFamily="34" charset="0"/>
              <a:cs typeface="Times New Roman" pitchFamily="18" charset="0"/>
            </a:endParaRPr>
          </a:p>
          <a:p>
            <a:pPr marL="342900" indent="-342900" algn="ctr" eaLnBrk="1" hangingPunct="1">
              <a:lnSpc>
                <a:spcPct val="90000"/>
              </a:lnSpc>
              <a:spcBef>
                <a:spcPct val="20000"/>
              </a:spcBef>
              <a:buClr>
                <a:schemeClr val="tx1"/>
              </a:buClr>
              <a:buFont typeface="Wingdings" pitchFamily="2" charset="2"/>
              <a:buNone/>
            </a:pPr>
            <a:r>
              <a:rPr lang="en-US" sz="1600" b="1" dirty="0">
                <a:solidFill>
                  <a:schemeClr val="bg1"/>
                </a:solidFill>
                <a:latin typeface="Verdana" pitchFamily="34" charset="0"/>
                <a:cs typeface="Times New Roman" pitchFamily="18" charset="0"/>
              </a:rPr>
              <a:t>All Level of Care determinations are made by using the Pennsylvania Client Placement Criteria (PCPC) for adults.  The American Society of Addiction Medicine (ASAM)  tool is used for adolescents. </a:t>
            </a:r>
          </a:p>
          <a:p>
            <a:pPr marL="342900" indent="-342900" algn="ctr" eaLnBrk="1" hangingPunct="1">
              <a:lnSpc>
                <a:spcPct val="90000"/>
              </a:lnSpc>
              <a:spcBef>
                <a:spcPct val="20000"/>
              </a:spcBef>
              <a:buClr>
                <a:schemeClr val="tx1"/>
              </a:buClr>
              <a:buFont typeface="Wingdings" pitchFamily="2" charset="2"/>
              <a:buNone/>
            </a:pPr>
            <a:r>
              <a:rPr lang="en-US" sz="1600" b="1" dirty="0">
                <a:solidFill>
                  <a:schemeClr val="bg1"/>
                </a:solidFill>
                <a:latin typeface="Verdana" pitchFamily="34" charset="0"/>
                <a:cs typeface="Times New Roman" pitchFamily="18" charset="0"/>
              </a:rPr>
              <a:t>Programs providing any level of treatment services are licensed by the Pennsylvania Department of Health, Division of Drug and Alcohol Program Licensure.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5257800"/>
            <a:ext cx="7772400" cy="936625"/>
          </a:xfrm>
        </p:spPr>
        <p:txBody>
          <a:bodyPr>
            <a:normAutofit/>
          </a:bodyPr>
          <a:lstStyle/>
          <a:p>
            <a:pPr algn="r"/>
            <a:r>
              <a:rPr lang="en-US" sz="2800" dirty="0" smtClean="0"/>
              <a:t>Despite Our Richness  Approaching Problems</a:t>
            </a:r>
            <a:endParaRPr lang="en-US" sz="2800" dirty="0"/>
          </a:p>
        </p:txBody>
      </p:sp>
      <p:pic>
        <p:nvPicPr>
          <p:cNvPr id="4" name="oncoming_traffic_source.wmv">
            <a:hlinkClick r:id="" action="ppaction://media"/>
          </p:cNvPr>
          <p:cNvPicPr>
            <a:picLocks noChangeAspect="1"/>
          </p:cNvPicPr>
          <p:nvPr>
            <a:videoFile r:link="rId1"/>
            <p:extLst>
              <p:ext uri="{DAA4B4D4-6D71-4841-9C94-3DE7FCFB9230}">
                <p14:media xmlns="" xmlns:p14="http://schemas.microsoft.com/office/powerpoint/2010/main" r:embed="rId3"/>
              </p:ext>
            </p:extLst>
          </p:nvPr>
        </p:nvPicPr>
        <p:blipFill>
          <a:blip r:embed="rId4" cstate="print"/>
          <a:stretch>
            <a:fillRect/>
          </a:stretch>
        </p:blipFill>
        <p:spPr>
          <a:xfrm>
            <a:off x="0" y="-11394"/>
            <a:ext cx="9144000" cy="5143500"/>
          </a:xfrm>
          <a:prstGeom prst="rect">
            <a:avLst/>
          </a:prstGeom>
        </p:spPr>
      </p:pic>
      <p:sp>
        <p:nvSpPr>
          <p:cNvPr id="5" name="Subtitle 4"/>
          <p:cNvSpPr>
            <a:spLocks noGrp="1"/>
          </p:cNvSpPr>
          <p:nvPr>
            <p:ph type="subTitle" idx="1"/>
          </p:nvPr>
        </p:nvSpPr>
        <p:spPr/>
        <p:txBody>
          <a:bodyPr/>
          <a:lstStyle/>
          <a:p>
            <a:endParaRPr lang="en-US" dirty="0"/>
          </a:p>
        </p:txBody>
      </p:sp>
    </p:spTree>
    <p:extLst>
      <p:ext uri="{BB962C8B-B14F-4D97-AF65-F5344CB8AC3E}">
        <p14:creationId xmlns="" xmlns:p14="http://schemas.microsoft.com/office/powerpoint/2010/main" val="3617606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Philadelphia Census Data</a:t>
            </a:r>
            <a:endParaRPr lang="en-US" dirty="0"/>
          </a:p>
        </p:txBody>
      </p:sp>
      <p:sp>
        <p:nvSpPr>
          <p:cNvPr id="5" name="Content Placeholder 4"/>
          <p:cNvSpPr>
            <a:spLocks noGrp="1"/>
          </p:cNvSpPr>
          <p:nvPr>
            <p:ph idx="1"/>
          </p:nvPr>
        </p:nvSpPr>
        <p:spPr>
          <a:xfrm>
            <a:off x="1905000" y="1295400"/>
            <a:ext cx="7239000" cy="5562600"/>
          </a:xfrm>
        </p:spPr>
        <p:txBody>
          <a:bodyPr>
            <a:normAutofit fontScale="92500" lnSpcReduction="10000"/>
          </a:bodyPr>
          <a:lstStyle/>
          <a:p>
            <a:pPr>
              <a:lnSpc>
                <a:spcPct val="90000"/>
              </a:lnSpc>
            </a:pPr>
            <a:r>
              <a:rPr lang="en-US" dirty="0" smtClean="0"/>
              <a:t>1,470,150 population (year 2004 update)</a:t>
            </a:r>
          </a:p>
          <a:p>
            <a:pPr>
              <a:lnSpc>
                <a:spcPct val="90000"/>
              </a:lnSpc>
            </a:pPr>
            <a:endParaRPr lang="en-US" dirty="0" smtClean="0"/>
          </a:p>
          <a:p>
            <a:pPr>
              <a:lnSpc>
                <a:spcPct val="90000"/>
              </a:lnSpc>
            </a:pPr>
            <a:r>
              <a:rPr lang="en-US" dirty="0" smtClean="0"/>
              <a:t>53.8 % female</a:t>
            </a:r>
          </a:p>
          <a:p>
            <a:pPr>
              <a:lnSpc>
                <a:spcPct val="90000"/>
              </a:lnSpc>
            </a:pPr>
            <a:endParaRPr lang="en-US" dirty="0" smtClean="0"/>
          </a:p>
          <a:p>
            <a:pPr>
              <a:lnSpc>
                <a:spcPct val="90000"/>
              </a:lnSpc>
            </a:pPr>
            <a:r>
              <a:rPr lang="en-US" dirty="0" smtClean="0"/>
              <a:t>47.0 %  White</a:t>
            </a:r>
          </a:p>
          <a:p>
            <a:pPr>
              <a:lnSpc>
                <a:spcPct val="90000"/>
              </a:lnSpc>
            </a:pPr>
            <a:r>
              <a:rPr lang="en-US" dirty="0" smtClean="0"/>
              <a:t>41.7 %  Black / African-American</a:t>
            </a:r>
          </a:p>
          <a:p>
            <a:pPr>
              <a:lnSpc>
                <a:spcPct val="90000"/>
              </a:lnSpc>
            </a:pPr>
            <a:r>
              <a:rPr lang="en-US" dirty="0" smtClean="0"/>
              <a:t>  4.4 %  Asian</a:t>
            </a:r>
          </a:p>
          <a:p>
            <a:pPr>
              <a:lnSpc>
                <a:spcPct val="90000"/>
              </a:lnSpc>
            </a:pPr>
            <a:r>
              <a:rPr lang="en-US" dirty="0" smtClean="0"/>
              <a:t>  5.0 %  Other Race</a:t>
            </a:r>
          </a:p>
          <a:p>
            <a:pPr>
              <a:lnSpc>
                <a:spcPct val="90000"/>
              </a:lnSpc>
            </a:pPr>
            <a:r>
              <a:rPr lang="en-US" dirty="0" smtClean="0"/>
              <a:t>  1.5 %  Two or more races</a:t>
            </a:r>
          </a:p>
          <a:p>
            <a:pPr>
              <a:lnSpc>
                <a:spcPct val="90000"/>
              </a:lnSpc>
            </a:pPr>
            <a:r>
              <a:rPr lang="en-US" dirty="0" smtClean="0"/>
              <a:t>  7.3 %  Hispanic or Latino origin (any race)</a:t>
            </a:r>
          </a:p>
          <a:p>
            <a:pPr>
              <a:lnSpc>
                <a:spcPct val="90000"/>
              </a:lnSpc>
            </a:pPr>
            <a:endParaRPr lang="en-US" dirty="0" smtClean="0"/>
          </a:p>
          <a:p>
            <a:pPr>
              <a:lnSpc>
                <a:spcPct val="90000"/>
              </a:lnSpc>
            </a:pPr>
            <a:r>
              <a:rPr lang="en-US" dirty="0" smtClean="0"/>
              <a:t>Families below poverty level - 2000 = 18.4 % </a:t>
            </a:r>
          </a:p>
          <a:p>
            <a:pPr>
              <a:lnSpc>
                <a:spcPct val="90000"/>
              </a:lnSpc>
            </a:pPr>
            <a:r>
              <a:rPr lang="en-US" dirty="0" smtClean="0"/>
              <a:t>Families below poverty level – 2004 = 24.2%</a:t>
            </a:r>
          </a:p>
          <a:p>
            <a:pPr>
              <a:lnSpc>
                <a:spcPct val="90000"/>
              </a:lnSpc>
            </a:pPr>
            <a:endParaRPr lang="en-US" dirty="0" smtClean="0">
              <a:solidFill>
                <a:srgbClr val="008080"/>
              </a:solidFill>
            </a:endParaRPr>
          </a:p>
          <a:p>
            <a:pPr>
              <a:lnSpc>
                <a:spcPct val="90000"/>
              </a:lnSpc>
            </a:pPr>
            <a:endParaRPr lang="en-US" dirty="0" smtClean="0">
              <a:solidFill>
                <a:srgbClr val="008080"/>
              </a:solidFill>
            </a:endParaRPr>
          </a:p>
          <a:p>
            <a:pPr>
              <a:lnSpc>
                <a:spcPct val="90000"/>
              </a:lnSpc>
            </a:pPr>
            <a:r>
              <a:rPr lang="en-US" sz="1600" dirty="0" smtClean="0">
                <a:latin typeface="Arial Black" pitchFamily="34" charset="0"/>
              </a:rPr>
              <a:t>Sources: U.S. Census Bureau</a:t>
            </a:r>
          </a:p>
          <a:p>
            <a:pPr>
              <a:lnSpc>
                <a:spcPct val="90000"/>
              </a:lnSpc>
            </a:pPr>
            <a:r>
              <a:rPr lang="en-US" sz="1600" dirty="0" smtClean="0">
                <a:latin typeface="Arial Black" pitchFamily="34" charset="0"/>
              </a:rPr>
              <a:t>               2004 American Community</a:t>
            </a:r>
            <a:endParaRPr lang="en-US" dirty="0"/>
          </a:p>
        </p:txBody>
      </p:sp>
      <p:sp>
        <p:nvSpPr>
          <p:cNvPr id="2" name="Footer Placeholder 1"/>
          <p:cNvSpPr>
            <a:spLocks noGrp="1"/>
          </p:cNvSpPr>
          <p:nvPr>
            <p:ph type="ftr" sz="quarter" idx="11"/>
          </p:nvPr>
        </p:nvSpPr>
        <p:spPr/>
        <p:txBody>
          <a:bodyPr/>
          <a:lstStyle/>
          <a:p>
            <a:r>
              <a:rPr lang="en-US" smtClean="0"/>
              <a:t>DBHIDS - OAS</a:t>
            </a:r>
            <a:endParaRPr lang="en-US"/>
          </a:p>
        </p:txBody>
      </p:sp>
      <p:sp>
        <p:nvSpPr>
          <p:cNvPr id="3" name="Slide Number Placeholder 2"/>
          <p:cNvSpPr>
            <a:spLocks noGrp="1"/>
          </p:cNvSpPr>
          <p:nvPr>
            <p:ph type="sldNum" sz="quarter" idx="12"/>
          </p:nvPr>
        </p:nvSpPr>
        <p:spPr/>
        <p:txBody>
          <a:bodyPr/>
          <a:lstStyle/>
          <a:p>
            <a:fld id="{974C6331-6B6B-4E5F-8AD6-C2A95B77CB71}" type="slidenum">
              <a:rPr lang="en-US" smtClean="0"/>
              <a:pPr/>
              <a:t>16</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0"/>
            <a:ext cx="6553200" cy="1143000"/>
          </a:xfrm>
        </p:spPr>
        <p:txBody>
          <a:bodyPr>
            <a:normAutofit/>
          </a:bodyPr>
          <a:lstStyle/>
          <a:p>
            <a:r>
              <a:rPr lang="en-US" sz="2400" dirty="0" smtClean="0"/>
              <a:t>Prevalence survey: dependence or abuse in the </a:t>
            </a:r>
            <a:br>
              <a:rPr lang="en-US" sz="2400" dirty="0" smtClean="0"/>
            </a:br>
            <a:r>
              <a:rPr lang="en-US" sz="2400" dirty="0" smtClean="0"/>
              <a:t>past year, age 12 and older</a:t>
            </a:r>
            <a:endParaRPr lang="en-US" sz="2400" dirty="0"/>
          </a:p>
        </p:txBody>
      </p:sp>
      <p:graphicFrame>
        <p:nvGraphicFramePr>
          <p:cNvPr id="6" name="Table Placeholder 5"/>
          <p:cNvGraphicFramePr>
            <a:graphicFrameLocks noGrp="1"/>
          </p:cNvGraphicFramePr>
          <p:nvPr>
            <p:ph type="tbl" idx="1"/>
          </p:nvPr>
        </p:nvGraphicFramePr>
        <p:xfrm>
          <a:off x="1905000" y="1143000"/>
          <a:ext cx="7086600" cy="4754880"/>
        </p:xfrm>
        <a:graphic>
          <a:graphicData uri="http://schemas.openxmlformats.org/drawingml/2006/table">
            <a:tbl>
              <a:tblPr firstRow="1" bandRow="1">
                <a:tableStyleId>{5C22544A-7EE6-4342-B048-85BDC9FD1C3A}</a:tableStyleId>
              </a:tblPr>
              <a:tblGrid>
                <a:gridCol w="1771650"/>
                <a:gridCol w="1771650"/>
                <a:gridCol w="1771650"/>
                <a:gridCol w="1771650"/>
              </a:tblGrid>
              <a:tr h="370840">
                <a:tc>
                  <a:txBody>
                    <a:bodyPr/>
                    <a:lstStyle/>
                    <a:p>
                      <a:pPr algn="ctr"/>
                      <a:r>
                        <a:rPr lang="en-US" sz="1600" dirty="0" smtClean="0"/>
                        <a:t>2004 -2005-2006</a:t>
                      </a:r>
                    </a:p>
                    <a:p>
                      <a:pPr algn="ctr"/>
                      <a:r>
                        <a:rPr lang="en-US" sz="1600" dirty="0" err="1" smtClean="0"/>
                        <a:t>Samhsa</a:t>
                      </a:r>
                      <a:r>
                        <a:rPr lang="en-US" sz="1600" dirty="0" smtClean="0"/>
                        <a:t>/OAS/NSDUH</a:t>
                      </a:r>
                    </a:p>
                    <a:p>
                      <a:pPr algn="ctr"/>
                      <a:endParaRPr lang="en-US" sz="1600" dirty="0"/>
                    </a:p>
                  </a:txBody>
                  <a:tcPr/>
                </a:tc>
                <a:tc>
                  <a:txBody>
                    <a:bodyPr/>
                    <a:lstStyle/>
                    <a:p>
                      <a:pPr algn="ctr"/>
                      <a:r>
                        <a:rPr lang="en-US" sz="1600" dirty="0" smtClean="0"/>
                        <a:t>Philadelphia</a:t>
                      </a:r>
                      <a:endParaRPr lang="en-US" sz="1600" dirty="0"/>
                    </a:p>
                  </a:txBody>
                  <a:tcPr/>
                </a:tc>
                <a:tc>
                  <a:txBody>
                    <a:bodyPr/>
                    <a:lstStyle/>
                    <a:p>
                      <a:pPr algn="ctr"/>
                      <a:r>
                        <a:rPr lang="en-US" sz="1600" dirty="0" smtClean="0"/>
                        <a:t>Pennsylvania</a:t>
                      </a:r>
                      <a:endParaRPr lang="en-US" sz="1600" dirty="0"/>
                    </a:p>
                  </a:txBody>
                  <a:tcPr/>
                </a:tc>
                <a:tc>
                  <a:txBody>
                    <a:bodyPr/>
                    <a:lstStyle/>
                    <a:p>
                      <a:pPr algn="ctr"/>
                      <a:r>
                        <a:rPr lang="en-US" sz="1600" dirty="0" smtClean="0"/>
                        <a:t>Total US</a:t>
                      </a:r>
                      <a:endParaRPr lang="en-US" sz="1600" dirty="0"/>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latin typeface="Arial" pitchFamily="34" charset="0"/>
                          <a:cs typeface="Arial" pitchFamily="34" charset="0"/>
                        </a:rPr>
                        <a:t>Illicit Drug  </a:t>
                      </a:r>
                      <a:r>
                        <a:rPr lang="en-US" sz="1600" b="1" dirty="0" err="1" smtClean="0">
                          <a:latin typeface="Arial" pitchFamily="34" charset="0"/>
                          <a:cs typeface="Arial" pitchFamily="34" charset="0"/>
                        </a:rPr>
                        <a:t>Dep</a:t>
                      </a:r>
                      <a:r>
                        <a:rPr lang="en-US" sz="1600" b="1" dirty="0" smtClean="0">
                          <a:latin typeface="Arial" pitchFamily="34" charset="0"/>
                          <a:cs typeface="Arial" pitchFamily="34" charset="0"/>
                        </a:rPr>
                        <a:t>/Abuse</a:t>
                      </a:r>
                      <a:r>
                        <a:rPr lang="en-US" sz="1600" b="1" baseline="0" dirty="0" smtClean="0">
                          <a:latin typeface="Arial" pitchFamily="34" charset="0"/>
                          <a:cs typeface="Arial" pitchFamily="34" charset="0"/>
                        </a:rPr>
                        <a:t> </a:t>
                      </a:r>
                      <a:r>
                        <a:rPr lang="en-US" sz="1600" b="1" dirty="0" smtClean="0">
                          <a:latin typeface="Arial" pitchFamily="34" charset="0"/>
                          <a:cs typeface="Arial" pitchFamily="34" charset="0"/>
                        </a:rPr>
                        <a:t>Past Year</a:t>
                      </a:r>
                    </a:p>
                    <a:p>
                      <a:pPr algn="ctr"/>
                      <a:endParaRPr lang="en-US" sz="1600" dirty="0"/>
                    </a:p>
                  </a:txBody>
                  <a:tcP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solidFill>
                            <a:srgbClr val="FF0000"/>
                          </a:solidFill>
                        </a:rPr>
                        <a:t>3.39</a:t>
                      </a:r>
                    </a:p>
                    <a:p>
                      <a:pPr algn="ctr"/>
                      <a:endParaRPr lang="en-US" sz="16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2.56</a:t>
                      </a:r>
                    </a:p>
                    <a:p>
                      <a:pPr algn="ctr"/>
                      <a:endParaRPr lang="en-US" sz="16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2.91</a:t>
                      </a:r>
                    </a:p>
                    <a:p>
                      <a:pPr algn="ctr"/>
                      <a:endParaRPr lang="en-US" sz="1600" dirty="0"/>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latin typeface="Arial" pitchFamily="34" charset="0"/>
                          <a:cs typeface="Arial" pitchFamily="34" charset="0"/>
                        </a:rPr>
                        <a:t>Alcohol </a:t>
                      </a:r>
                      <a:r>
                        <a:rPr lang="en-US" sz="1600" b="1" dirty="0" err="1" smtClean="0">
                          <a:latin typeface="Arial" pitchFamily="34" charset="0"/>
                          <a:cs typeface="Arial" pitchFamily="34" charset="0"/>
                        </a:rPr>
                        <a:t>Dep</a:t>
                      </a:r>
                      <a:r>
                        <a:rPr lang="en-US" sz="1600" b="1" dirty="0" smtClean="0">
                          <a:latin typeface="Arial" pitchFamily="34" charset="0"/>
                          <a:cs typeface="Arial" pitchFamily="34" charset="0"/>
                        </a:rPr>
                        <a:t>/Abuse</a:t>
                      </a:r>
                      <a:r>
                        <a:rPr lang="en-US" sz="1600" b="1" baseline="0" dirty="0" smtClean="0">
                          <a:latin typeface="Arial" pitchFamily="34" charset="0"/>
                          <a:cs typeface="Arial" pitchFamily="34" charset="0"/>
                        </a:rPr>
                        <a:t> Past Year</a:t>
                      </a:r>
                      <a:endParaRPr lang="en-US" sz="1600" b="1" dirty="0" smtClean="0">
                        <a:latin typeface="Arial" pitchFamily="34" charset="0"/>
                        <a:cs typeface="Arial" pitchFamily="34" charset="0"/>
                      </a:endParaRPr>
                    </a:p>
                    <a:p>
                      <a:pPr algn="ctr"/>
                      <a:endParaRPr lang="en-US" sz="1600" dirty="0"/>
                    </a:p>
                  </a:txBody>
                  <a:tcPr>
                    <a:solidFill>
                      <a:schemeClr val="accent1"/>
                    </a:solidFill>
                  </a:tcPr>
                </a:tc>
                <a:tc>
                  <a:txBody>
                    <a:bodyPr/>
                    <a:lstStyle/>
                    <a:p>
                      <a:pPr algn="ctr"/>
                      <a:r>
                        <a:rPr lang="en-US" sz="1600" dirty="0" smtClean="0"/>
                        <a:t>7.77</a:t>
                      </a:r>
                      <a:endParaRPr lang="en-US" sz="1600" dirty="0"/>
                    </a:p>
                  </a:txBody>
                  <a:tcP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7.13</a:t>
                      </a:r>
                    </a:p>
                    <a:p>
                      <a:pPr algn="ctr"/>
                      <a:endParaRPr lang="en-US" sz="1600" dirty="0"/>
                    </a:p>
                  </a:txBody>
                  <a:tcP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solidFill>
                            <a:srgbClr val="FF0000"/>
                          </a:solidFill>
                        </a:rPr>
                        <a:t>7.79</a:t>
                      </a:r>
                    </a:p>
                    <a:p>
                      <a:pPr algn="ctr"/>
                      <a:endParaRPr lang="en-US" sz="1600" dirty="0"/>
                    </a:p>
                  </a:txBody>
                  <a:tcPr>
                    <a:solidFill>
                      <a:schemeClr val="accent1"/>
                    </a:solidFill>
                  </a:tcPr>
                </a:tc>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cap="none" normalizeH="0" baseline="0" dirty="0" smtClean="0">
                          <a:ln>
                            <a:noFill/>
                          </a:ln>
                          <a:solidFill>
                            <a:schemeClr val="bg1"/>
                          </a:solidFill>
                          <a:effectLst/>
                          <a:latin typeface="Arial" charset="0"/>
                        </a:rPr>
                        <a:t>illicit drug or alcohol dependence or abuse</a:t>
                      </a:r>
                    </a:p>
                    <a:p>
                      <a:pPr algn="ctr"/>
                      <a:endParaRPr lang="en-US" sz="1600" dirty="0"/>
                    </a:p>
                  </a:txBody>
                  <a:tcPr>
                    <a:solidFill>
                      <a:schemeClr val="accent1"/>
                    </a:solidFill>
                  </a:tcPr>
                </a:tc>
                <a:tc>
                  <a:txBody>
                    <a:bodyPr/>
                    <a:lstStyle/>
                    <a:p>
                      <a:pPr algn="ctr"/>
                      <a:r>
                        <a:rPr lang="en-US" sz="1600" b="1" dirty="0" smtClean="0">
                          <a:solidFill>
                            <a:srgbClr val="FF0000"/>
                          </a:solidFill>
                        </a:rPr>
                        <a:t>9.78</a:t>
                      </a:r>
                      <a:endParaRPr lang="en-US" sz="1600" b="1" dirty="0">
                        <a:solidFill>
                          <a:srgbClr val="FF0000"/>
                        </a:solidFill>
                      </a:endParaRPr>
                    </a:p>
                  </a:txBody>
                  <a:tcPr/>
                </a:tc>
                <a:tc>
                  <a:txBody>
                    <a:bodyPr/>
                    <a:lstStyle/>
                    <a:p>
                      <a:pPr algn="ctr"/>
                      <a:r>
                        <a:rPr lang="en-US" sz="1600" dirty="0" smtClean="0"/>
                        <a:t>8.52</a:t>
                      </a:r>
                      <a:endParaRPr lang="en-US" sz="1600" dirty="0"/>
                    </a:p>
                  </a:txBody>
                  <a:tcPr/>
                </a:tc>
                <a:tc>
                  <a:txBody>
                    <a:bodyPr/>
                    <a:lstStyle/>
                    <a:p>
                      <a:pPr algn="ctr"/>
                      <a:r>
                        <a:rPr lang="en-US" sz="1600" dirty="0" smtClean="0"/>
                        <a:t>9.24</a:t>
                      </a:r>
                      <a:endParaRPr lang="en-US" sz="1600" dirty="0"/>
                    </a:p>
                  </a:txBody>
                  <a:tcPr/>
                </a:tc>
              </a:tr>
            </a:tbl>
          </a:graphicData>
        </a:graphic>
      </p:graphicFrame>
      <p:sp>
        <p:nvSpPr>
          <p:cNvPr id="4" name="Footer Placeholder 3"/>
          <p:cNvSpPr>
            <a:spLocks noGrp="1"/>
          </p:cNvSpPr>
          <p:nvPr>
            <p:ph type="ftr" sz="quarter" idx="11"/>
          </p:nvPr>
        </p:nvSpPr>
        <p:spPr/>
        <p:txBody>
          <a:bodyPr/>
          <a:lstStyle/>
          <a:p>
            <a:pPr>
              <a:defRPr/>
            </a:pPr>
            <a:r>
              <a:rPr lang="en-US" smtClean="0"/>
              <a:t>DBHIDS - Ofc. of Addiction Svcs.</a:t>
            </a:r>
            <a:endParaRPr lang="en-US"/>
          </a:p>
        </p:txBody>
      </p:sp>
      <p:sp>
        <p:nvSpPr>
          <p:cNvPr id="5" name="Slide Number Placeholder 4"/>
          <p:cNvSpPr>
            <a:spLocks noGrp="1"/>
          </p:cNvSpPr>
          <p:nvPr>
            <p:ph type="sldNum" sz="quarter" idx="12"/>
          </p:nvPr>
        </p:nvSpPr>
        <p:spPr/>
        <p:txBody>
          <a:bodyPr/>
          <a:lstStyle/>
          <a:p>
            <a:pPr>
              <a:defRPr/>
            </a:pPr>
            <a:fld id="{64332B9F-1287-4963-937D-7FD05016BC7C}" type="slidenum">
              <a:rPr lang="en-US" smtClean="0"/>
              <a:pPr>
                <a:defRPr/>
              </a:pPr>
              <a:t>17</a:t>
            </a:fld>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1905000" y="0"/>
            <a:ext cx="7239000" cy="1066800"/>
          </a:xfrm>
        </p:spPr>
        <p:txBody>
          <a:bodyPr>
            <a:normAutofit/>
          </a:bodyPr>
          <a:lstStyle/>
          <a:p>
            <a:r>
              <a:rPr lang="en-US" sz="2800" dirty="0">
                <a:latin typeface="Arial Black" pitchFamily="34" charset="0"/>
              </a:rPr>
              <a:t>Mortality with the</a:t>
            </a:r>
            <a:r>
              <a:rPr lang="en-US" dirty="0">
                <a:latin typeface="Arial Black" pitchFamily="34" charset="0"/>
              </a:rPr>
              <a:t> </a:t>
            </a:r>
            <a:r>
              <a:rPr lang="en-US" sz="2800" dirty="0">
                <a:latin typeface="Arial Black" pitchFamily="34" charset="0"/>
              </a:rPr>
              <a:t>presence of selected drugs </a:t>
            </a:r>
            <a:r>
              <a:rPr lang="en-US" sz="2800" dirty="0" smtClean="0">
                <a:latin typeface="Arial Black" pitchFamily="34" charset="0"/>
              </a:rPr>
              <a:t> 2000 </a:t>
            </a:r>
            <a:r>
              <a:rPr lang="en-US" sz="2800" dirty="0">
                <a:latin typeface="Arial Black" pitchFamily="34" charset="0"/>
              </a:rPr>
              <a:t>to 2005</a:t>
            </a:r>
          </a:p>
        </p:txBody>
      </p:sp>
      <p:graphicFrame>
        <p:nvGraphicFramePr>
          <p:cNvPr id="5" name="Object 2"/>
          <p:cNvGraphicFramePr>
            <a:graphicFrameLocks noGrp="1" noChangeAspect="1"/>
          </p:cNvGraphicFramePr>
          <p:nvPr>
            <p:ph type="chart" idx="1"/>
          </p:nvPr>
        </p:nvGraphicFramePr>
        <p:xfrm>
          <a:off x="1905000" y="990600"/>
          <a:ext cx="7086600" cy="5029200"/>
        </p:xfrm>
        <a:graphic>
          <a:graphicData uri="http://schemas.openxmlformats.org/drawingml/2006/chart">
            <c:chart xmlns:c="http://schemas.openxmlformats.org/drawingml/2006/chart" xmlns:r="http://schemas.openxmlformats.org/officeDocument/2006/relationships" r:id="rId2"/>
          </a:graphicData>
        </a:graphic>
      </p:graphicFrame>
      <p:sp>
        <p:nvSpPr>
          <p:cNvPr id="181252" name="Rectangle 4"/>
          <p:cNvSpPr>
            <a:spLocks noChangeArrowheads="1"/>
          </p:cNvSpPr>
          <p:nvPr/>
        </p:nvSpPr>
        <p:spPr bwMode="auto">
          <a:xfrm>
            <a:off x="1524000" y="6229350"/>
            <a:ext cx="4831515" cy="307777"/>
          </a:xfrm>
          <a:prstGeom prst="rect">
            <a:avLst/>
          </a:prstGeom>
          <a:noFill/>
          <a:ln w="9525">
            <a:noFill/>
            <a:miter lim="800000"/>
            <a:headEnd/>
            <a:tailEnd/>
          </a:ln>
          <a:effectLst/>
        </p:spPr>
        <p:txBody>
          <a:bodyPr wrap="none">
            <a:spAutoFit/>
          </a:bodyPr>
          <a:lstStyle/>
          <a:p>
            <a:r>
              <a:rPr lang="en-US" sz="1400">
                <a:solidFill>
                  <a:schemeClr val="tx1"/>
                </a:solidFill>
                <a:latin typeface="Arial Black" pitchFamily="34" charset="0"/>
              </a:rPr>
              <a:t>Source: Philadelphia Medical Examiner’s Office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graphicEl>
                                              <a:chart seriesIdx="0"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
                                            <p:graphicEl>
                                              <a:chart seriesIdx="1" categoryIdx="-4" bldStep="series"/>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
                                            <p:graphicEl>
                                              <a:chart seriesIdx="2" categoryIdx="-4" bldStep="series"/>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
                                            <p:graphicEl>
                                              <a:chart seriesIdx="3" categoryIdx="-4" bldStep="series"/>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
                                            <p:graphicEl>
                                              <a:chart seriesIdx="4"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series"/>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fld id="{FBFCA1C6-B13D-4E10-AEA3-5A0AE0D81015}" type="slidenum">
              <a:rPr lang="en-US"/>
              <a:pPr/>
              <a:t>19</a:t>
            </a:fld>
            <a:endParaRPr lang="en-US"/>
          </a:p>
        </p:txBody>
      </p:sp>
      <p:sp>
        <p:nvSpPr>
          <p:cNvPr id="280578" name="Rectangle 1026"/>
          <p:cNvSpPr>
            <a:spLocks noGrp="1" noChangeArrowheads="1"/>
          </p:cNvSpPr>
          <p:nvPr>
            <p:ph type="title"/>
          </p:nvPr>
        </p:nvSpPr>
        <p:spPr>
          <a:xfrm>
            <a:off x="1905000" y="0"/>
            <a:ext cx="7239000" cy="1543050"/>
          </a:xfrm>
        </p:spPr>
        <p:txBody>
          <a:bodyPr>
            <a:normAutofit fontScale="90000"/>
          </a:bodyPr>
          <a:lstStyle/>
          <a:p>
            <a:r>
              <a:rPr lang="en-US" sz="3200" b="1" dirty="0">
                <a:latin typeface="Arial" charset="0"/>
              </a:rPr>
              <a:t>Mortality with the </a:t>
            </a:r>
            <a:br>
              <a:rPr lang="en-US" sz="3200" b="1" dirty="0">
                <a:latin typeface="Arial" charset="0"/>
              </a:rPr>
            </a:br>
            <a:r>
              <a:rPr lang="en-US" sz="3200" b="1" dirty="0">
                <a:latin typeface="Arial" charset="0"/>
              </a:rPr>
              <a:t>Presence of Drugs</a:t>
            </a:r>
            <a:br>
              <a:rPr lang="en-US" sz="3200" b="1" dirty="0">
                <a:latin typeface="Arial" charset="0"/>
              </a:rPr>
            </a:br>
            <a:r>
              <a:rPr lang="en-US" sz="3200" b="1" dirty="0">
                <a:latin typeface="Arial" charset="0"/>
              </a:rPr>
              <a:t>1970 to 2006</a:t>
            </a:r>
          </a:p>
        </p:txBody>
      </p:sp>
      <p:graphicFrame>
        <p:nvGraphicFramePr>
          <p:cNvPr id="10" name="Object 2"/>
          <p:cNvGraphicFramePr>
            <a:graphicFrameLocks noGrp="1" noChangeAspect="1"/>
          </p:cNvGraphicFramePr>
          <p:nvPr>
            <p:ph type="chart" idx="1"/>
          </p:nvPr>
        </p:nvGraphicFramePr>
        <p:xfrm>
          <a:off x="1955800" y="1651000"/>
          <a:ext cx="6680200" cy="4184650"/>
        </p:xfrm>
        <a:graphic>
          <a:graphicData uri="http://schemas.openxmlformats.org/drawingml/2006/chart">
            <c:chart xmlns:c="http://schemas.openxmlformats.org/drawingml/2006/chart" xmlns:r="http://schemas.openxmlformats.org/officeDocument/2006/relationships" r:id="rId3"/>
          </a:graphicData>
        </a:graphic>
      </p:graphicFrame>
      <p:sp>
        <p:nvSpPr>
          <p:cNvPr id="280580" name="Rectangle 1028"/>
          <p:cNvSpPr>
            <a:spLocks noChangeArrowheads="1"/>
          </p:cNvSpPr>
          <p:nvPr/>
        </p:nvSpPr>
        <p:spPr bwMode="auto">
          <a:xfrm>
            <a:off x="3429000" y="6172200"/>
            <a:ext cx="4907049" cy="369332"/>
          </a:xfrm>
          <a:prstGeom prst="rect">
            <a:avLst/>
          </a:prstGeom>
          <a:noFill/>
          <a:ln w="9525">
            <a:noFill/>
            <a:miter lim="800000"/>
            <a:headEnd/>
            <a:tailEnd/>
          </a:ln>
          <a:effectLst/>
        </p:spPr>
        <p:txBody>
          <a:bodyPr wrap="none">
            <a:spAutoFit/>
          </a:bodyPr>
          <a:lstStyle/>
          <a:p>
            <a:pPr>
              <a:spcBef>
                <a:spcPct val="50000"/>
              </a:spcBef>
            </a:pPr>
            <a:r>
              <a:rPr lang="en-US" dirty="0">
                <a:solidFill>
                  <a:schemeClr val="bg1"/>
                </a:solidFill>
              </a:rPr>
              <a:t>Source: Philadelphia Medical Examiner’s Office</a:t>
            </a:r>
          </a:p>
        </p:txBody>
      </p:sp>
      <p:sp>
        <p:nvSpPr>
          <p:cNvPr id="280581" name="Text Box 1029"/>
          <p:cNvSpPr txBox="1">
            <a:spLocks noChangeArrowheads="1"/>
          </p:cNvSpPr>
          <p:nvPr/>
        </p:nvSpPr>
        <p:spPr bwMode="auto">
          <a:xfrm>
            <a:off x="7620000" y="2114551"/>
            <a:ext cx="1016000" cy="400110"/>
          </a:xfrm>
          <a:prstGeom prst="rect">
            <a:avLst/>
          </a:prstGeom>
          <a:noFill/>
          <a:ln w="9525">
            <a:noFill/>
            <a:miter lim="800000"/>
            <a:headEnd/>
            <a:tailEnd/>
          </a:ln>
          <a:effectLst/>
        </p:spPr>
        <p:txBody>
          <a:bodyPr>
            <a:spAutoFit/>
          </a:bodyPr>
          <a:lstStyle/>
          <a:p>
            <a:pPr>
              <a:spcBef>
                <a:spcPct val="50000"/>
              </a:spcBef>
            </a:pPr>
            <a:r>
              <a:rPr lang="en-US" sz="2000" dirty="0">
                <a:solidFill>
                  <a:schemeClr val="bg1"/>
                </a:solidFill>
              </a:rPr>
              <a:t>1153</a:t>
            </a:r>
          </a:p>
        </p:txBody>
      </p:sp>
      <p:sp>
        <p:nvSpPr>
          <p:cNvPr id="280582" name="Text Box 1030"/>
          <p:cNvSpPr txBox="1">
            <a:spLocks noChangeArrowheads="1"/>
          </p:cNvSpPr>
          <p:nvPr/>
        </p:nvSpPr>
        <p:spPr bwMode="auto">
          <a:xfrm>
            <a:off x="7924800" y="3086101"/>
            <a:ext cx="914400" cy="400110"/>
          </a:xfrm>
          <a:prstGeom prst="rect">
            <a:avLst/>
          </a:prstGeom>
          <a:noFill/>
          <a:ln w="9525">
            <a:noFill/>
            <a:miter lim="800000"/>
            <a:headEnd/>
            <a:tailEnd/>
          </a:ln>
          <a:effectLst/>
        </p:spPr>
        <p:txBody>
          <a:bodyPr>
            <a:spAutoFit/>
          </a:bodyPr>
          <a:lstStyle/>
          <a:p>
            <a:pPr>
              <a:spcBef>
                <a:spcPct val="50000"/>
              </a:spcBef>
            </a:pPr>
            <a:r>
              <a:rPr lang="en-US" sz="2000" dirty="0">
                <a:solidFill>
                  <a:schemeClr val="bg1"/>
                </a:solidFill>
              </a:rPr>
              <a:t>904</a:t>
            </a:r>
          </a:p>
        </p:txBody>
      </p:sp>
      <p:sp>
        <p:nvSpPr>
          <p:cNvPr id="280583" name="Rectangle 1031"/>
          <p:cNvSpPr>
            <a:spLocks noChangeArrowheads="1"/>
          </p:cNvSpPr>
          <p:nvPr/>
        </p:nvSpPr>
        <p:spPr bwMode="auto">
          <a:xfrm>
            <a:off x="4114800" y="4953000"/>
            <a:ext cx="603050" cy="400110"/>
          </a:xfrm>
          <a:prstGeom prst="rect">
            <a:avLst/>
          </a:prstGeom>
          <a:noFill/>
          <a:ln w="9525">
            <a:noFill/>
            <a:miter lim="800000"/>
            <a:headEnd/>
            <a:tailEnd/>
          </a:ln>
          <a:effectLst/>
        </p:spPr>
        <p:txBody>
          <a:bodyPr wrap="none">
            <a:spAutoFit/>
          </a:bodyPr>
          <a:lstStyle/>
          <a:p>
            <a:r>
              <a:rPr lang="en-US" sz="2000" dirty="0">
                <a:solidFill>
                  <a:schemeClr val="bg1"/>
                </a:solidFill>
              </a:rPr>
              <a:t>129</a:t>
            </a:r>
          </a:p>
        </p:txBody>
      </p:sp>
      <p:sp>
        <p:nvSpPr>
          <p:cNvPr id="280584" name="Rectangle 1032"/>
          <p:cNvSpPr>
            <a:spLocks noChangeArrowheads="1"/>
          </p:cNvSpPr>
          <p:nvPr/>
        </p:nvSpPr>
        <p:spPr bwMode="auto">
          <a:xfrm>
            <a:off x="3048000" y="4800600"/>
            <a:ext cx="603050" cy="400110"/>
          </a:xfrm>
          <a:prstGeom prst="rect">
            <a:avLst/>
          </a:prstGeom>
          <a:noFill/>
          <a:ln w="9525">
            <a:noFill/>
            <a:miter lim="800000"/>
            <a:headEnd/>
            <a:tailEnd/>
          </a:ln>
          <a:effectLst/>
        </p:spPr>
        <p:txBody>
          <a:bodyPr wrap="none">
            <a:spAutoFit/>
          </a:bodyPr>
          <a:lstStyle/>
          <a:p>
            <a:r>
              <a:rPr lang="en-US" sz="2000" dirty="0">
                <a:solidFill>
                  <a:schemeClr val="bg1"/>
                </a:solidFill>
              </a:rPr>
              <a:t>158</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solidFill>
                  <a:schemeClr val="bg1"/>
                </a:solidFill>
              </a:rPr>
              <a:t>DBHIDS - OAS</a:t>
            </a:r>
            <a:endParaRPr lang="en-US" dirty="0">
              <a:solidFill>
                <a:schemeClr val="bg1"/>
              </a:solidFill>
            </a:endParaRPr>
          </a:p>
        </p:txBody>
      </p:sp>
      <p:sp>
        <p:nvSpPr>
          <p:cNvPr id="3" name="Slide Number Placeholder 2"/>
          <p:cNvSpPr>
            <a:spLocks noGrp="1"/>
          </p:cNvSpPr>
          <p:nvPr>
            <p:ph type="sldNum" sz="quarter" idx="12"/>
          </p:nvPr>
        </p:nvSpPr>
        <p:spPr/>
        <p:txBody>
          <a:bodyPr/>
          <a:lstStyle/>
          <a:p>
            <a:fld id="{974C6331-6B6B-4E5F-8AD6-C2A95B77CB71}" type="slidenum">
              <a:rPr lang="en-US" smtClean="0"/>
              <a:pPr/>
              <a:t>2</a:t>
            </a:fld>
            <a:endParaRPr lang="en-US" dirty="0"/>
          </a:p>
        </p:txBody>
      </p:sp>
      <p:sp>
        <p:nvSpPr>
          <p:cNvPr id="4" name="Rectangle 2"/>
          <p:cNvSpPr txBox="1">
            <a:spLocks noChangeArrowheads="1"/>
          </p:cNvSpPr>
          <p:nvPr/>
        </p:nvSpPr>
        <p:spPr>
          <a:xfrm>
            <a:off x="1890486" y="-20782"/>
            <a:ext cx="5594108" cy="609600"/>
          </a:xfrm>
          <a:prstGeom prst="rect">
            <a:avLst/>
          </a:prstGeom>
        </p:spPr>
        <p:txBody>
          <a:bodyPr vert="horz" lIns="91440" tIns="45720" rIns="91440" bIns="45720" rtlCol="0" anchor="b">
            <a:normAutofit fontScale="8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1" u="none" strike="noStrike" kern="1200" cap="none" spc="0" normalizeH="0" baseline="0" noProof="0" dirty="0" smtClean="0">
                <a:ln>
                  <a:noFill/>
                </a:ln>
                <a:solidFill>
                  <a:schemeClr val="bg1"/>
                </a:solidFill>
                <a:effectLst/>
                <a:uLnTx/>
                <a:uFillTx/>
                <a:ea typeface="+mj-ea"/>
                <a:cs typeface="+mj-cs"/>
              </a:rPr>
              <a:t>Welcome to Philadelphia A City of Innovation</a:t>
            </a:r>
            <a:endParaRPr kumimoji="0" lang="en-US" sz="2400" b="1" i="1" u="none" strike="noStrike" kern="1200" cap="none" spc="0" normalizeH="0" baseline="0" noProof="0" dirty="0">
              <a:ln>
                <a:noFill/>
              </a:ln>
              <a:solidFill>
                <a:schemeClr val="bg1"/>
              </a:solidFill>
              <a:effectLst/>
              <a:uLnTx/>
              <a:uFillTx/>
              <a:ea typeface="+mj-ea"/>
              <a:cs typeface="+mj-cs"/>
            </a:endParaRPr>
          </a:p>
        </p:txBody>
      </p:sp>
      <p:pic>
        <p:nvPicPr>
          <p:cNvPr id="5" name="Picture 5" descr="1823 facsimile of the engrossed copy">
            <a:hlinkClick r:id="rId2" tooltip="1823 facsimile of the engrossed copy"/>
          </p:cNvPr>
          <p:cNvPicPr>
            <a:picLocks noChangeAspect="1" noChangeArrowheads="1"/>
          </p:cNvPicPr>
          <p:nvPr/>
        </p:nvPicPr>
        <p:blipFill>
          <a:blip r:embed="rId3" cstate="print"/>
          <a:srcRect/>
          <a:stretch>
            <a:fillRect/>
          </a:stretch>
        </p:blipFill>
        <p:spPr>
          <a:xfrm>
            <a:off x="1918195" y="552667"/>
            <a:ext cx="3429000" cy="2514600"/>
          </a:xfrm>
          <a:prstGeom prst="rect">
            <a:avLst/>
          </a:prstGeom>
        </p:spPr>
      </p:pic>
      <p:pic>
        <p:nvPicPr>
          <p:cNvPr id="6" name="Picture 9" descr="BW 0008 - Benjamin Rush"/>
          <p:cNvPicPr>
            <a:picLocks noChangeAspect="1" noChangeArrowheads="1"/>
          </p:cNvPicPr>
          <p:nvPr/>
        </p:nvPicPr>
        <p:blipFill>
          <a:blip r:embed="rId4" cstate="print"/>
          <a:srcRect/>
          <a:stretch>
            <a:fillRect/>
          </a:stretch>
        </p:blipFill>
        <p:spPr bwMode="auto">
          <a:xfrm>
            <a:off x="7239000" y="588818"/>
            <a:ext cx="1752600" cy="1728788"/>
          </a:xfrm>
          <a:prstGeom prst="rect">
            <a:avLst/>
          </a:prstGeom>
          <a:noFill/>
          <a:ln w="9525">
            <a:noFill/>
            <a:miter lim="800000"/>
            <a:headEnd/>
            <a:tailEnd/>
          </a:ln>
        </p:spPr>
      </p:pic>
      <p:sp>
        <p:nvSpPr>
          <p:cNvPr id="7" name="Text Box 8"/>
          <p:cNvSpPr txBox="1">
            <a:spLocks noChangeArrowheads="1"/>
          </p:cNvSpPr>
          <p:nvPr/>
        </p:nvSpPr>
        <p:spPr bwMode="auto">
          <a:xfrm>
            <a:off x="1905000" y="4800600"/>
            <a:ext cx="5083470" cy="1661993"/>
          </a:xfrm>
          <a:prstGeom prst="rect">
            <a:avLst/>
          </a:prstGeom>
          <a:noFill/>
          <a:ln w="9525">
            <a:noFill/>
            <a:miter lim="800000"/>
            <a:headEnd/>
            <a:tailEnd/>
          </a:ln>
        </p:spPr>
        <p:txBody>
          <a:bodyPr wrap="square">
            <a:spAutoFit/>
          </a:bodyPr>
          <a:lstStyle/>
          <a:p>
            <a:pPr algn="ctr" eaLnBrk="1" hangingPunct="1">
              <a:spcBef>
                <a:spcPct val="50000"/>
              </a:spcBef>
            </a:pPr>
            <a:r>
              <a:rPr lang="en-US" sz="2400" b="1" i="1" dirty="0">
                <a:solidFill>
                  <a:schemeClr val="bg1"/>
                </a:solidFill>
                <a:latin typeface="Arial" charset="0"/>
                <a:cs typeface="Times New Roman" pitchFamily="18" charset="0"/>
              </a:rPr>
              <a:t>COMMUNITY BEHAVIORAL HEALTH</a:t>
            </a:r>
          </a:p>
          <a:p>
            <a:pPr algn="ctr" eaLnBrk="1" hangingPunct="1">
              <a:spcBef>
                <a:spcPct val="50000"/>
              </a:spcBef>
            </a:pPr>
            <a:r>
              <a:rPr lang="en-US" sz="1200" b="1" i="1" dirty="0">
                <a:solidFill>
                  <a:schemeClr val="bg1"/>
                </a:solidFill>
                <a:latin typeface="Arial" charset="0"/>
                <a:cs typeface="Times New Roman" pitchFamily="18" charset="0"/>
              </a:rPr>
              <a:t>received the 1999 Innovations in American Government Award, presented by the Ford Foundation and the John F. Kennedy School of Government at Harvard University.</a:t>
            </a:r>
            <a:br>
              <a:rPr lang="en-US" sz="1200" b="1" i="1" dirty="0">
                <a:solidFill>
                  <a:schemeClr val="bg1"/>
                </a:solidFill>
                <a:latin typeface="Arial" charset="0"/>
                <a:cs typeface="Times New Roman" pitchFamily="18" charset="0"/>
              </a:rPr>
            </a:br>
            <a:endParaRPr lang="en-US" sz="1200" b="1" i="1" dirty="0">
              <a:solidFill>
                <a:schemeClr val="bg1"/>
              </a:solidFill>
              <a:latin typeface="Arial" charset="0"/>
              <a:cs typeface="Times New Roman" pitchFamily="18" charset="0"/>
            </a:endParaRPr>
          </a:p>
        </p:txBody>
      </p:sp>
      <p:pic>
        <p:nvPicPr>
          <p:cNvPr id="8" name="Picture 3" descr="PatsCheesesteak.jpg">
            <a:hlinkClick r:id="rId5"/>
          </p:cNvPr>
          <p:cNvPicPr>
            <a:picLocks noChangeAspect="1" noChangeArrowheads="1"/>
          </p:cNvPicPr>
          <p:nvPr/>
        </p:nvPicPr>
        <p:blipFill>
          <a:blip r:embed="rId6" cstate="print"/>
          <a:srcRect/>
          <a:stretch>
            <a:fillRect/>
          </a:stretch>
        </p:blipFill>
        <p:spPr bwMode="auto">
          <a:xfrm>
            <a:off x="7203192" y="2735811"/>
            <a:ext cx="1804737" cy="1143000"/>
          </a:xfrm>
          <a:prstGeom prst="rect">
            <a:avLst/>
          </a:prstGeom>
          <a:noFill/>
          <a:ln w="9525">
            <a:noFill/>
            <a:miter lim="800000"/>
            <a:headEnd/>
            <a:tailEnd/>
          </a:ln>
        </p:spPr>
      </p:pic>
      <p:pic>
        <p:nvPicPr>
          <p:cNvPr id="9" name="Picture 7" descr="hess_160"/>
          <p:cNvPicPr>
            <a:picLocks noChangeAspect="1" noChangeArrowheads="1"/>
          </p:cNvPicPr>
          <p:nvPr/>
        </p:nvPicPr>
        <p:blipFill>
          <a:blip r:embed="rId7" cstate="print"/>
          <a:srcRect/>
          <a:stretch>
            <a:fillRect/>
          </a:stretch>
        </p:blipFill>
        <p:spPr bwMode="auto">
          <a:xfrm>
            <a:off x="6996545" y="3999112"/>
            <a:ext cx="2073729" cy="1944488"/>
          </a:xfrm>
          <a:prstGeom prst="rect">
            <a:avLst/>
          </a:prstGeom>
          <a:noFill/>
          <a:ln w="9525">
            <a:noFill/>
            <a:miter lim="800000"/>
            <a:headEnd/>
            <a:tailEnd/>
          </a:ln>
        </p:spPr>
      </p:pic>
      <p:pic>
        <p:nvPicPr>
          <p:cNvPr id="10" name="Picture 4" descr="Hoagie Hero Sub Sandwich.jpg">
            <a:hlinkClick r:id="rId8"/>
          </p:cNvPr>
          <p:cNvPicPr>
            <a:picLocks noChangeAspect="1" noChangeArrowheads="1"/>
          </p:cNvPicPr>
          <p:nvPr/>
        </p:nvPicPr>
        <p:blipFill>
          <a:blip r:embed="rId9" cstate="print"/>
          <a:srcRect/>
          <a:stretch>
            <a:fillRect/>
          </a:stretch>
        </p:blipFill>
        <p:spPr bwMode="auto">
          <a:xfrm>
            <a:off x="5486400" y="2735811"/>
            <a:ext cx="1716792" cy="1143000"/>
          </a:xfrm>
          <a:prstGeom prst="rect">
            <a:avLst/>
          </a:prstGeom>
          <a:noFill/>
          <a:ln w="9525">
            <a:noFill/>
            <a:miter lim="800000"/>
            <a:headEnd/>
            <a:tailEnd/>
          </a:ln>
        </p:spPr>
      </p:pic>
      <p:sp>
        <p:nvSpPr>
          <p:cNvPr id="11" name="Text Box 6"/>
          <p:cNvSpPr txBox="1">
            <a:spLocks noChangeArrowheads="1"/>
          </p:cNvSpPr>
          <p:nvPr/>
        </p:nvSpPr>
        <p:spPr bwMode="auto">
          <a:xfrm>
            <a:off x="7010400" y="5943600"/>
            <a:ext cx="2133600" cy="523220"/>
          </a:xfrm>
          <a:prstGeom prst="rect">
            <a:avLst/>
          </a:prstGeom>
          <a:solidFill>
            <a:schemeClr val="bg1"/>
          </a:solidFill>
          <a:ln w="9525">
            <a:noFill/>
            <a:miter lim="800000"/>
            <a:headEnd/>
            <a:tailEnd/>
          </a:ln>
        </p:spPr>
        <p:txBody>
          <a:bodyPr wrap="square">
            <a:spAutoFit/>
          </a:bodyPr>
          <a:lstStyle/>
          <a:p>
            <a:pPr algn="ctr" eaLnBrk="1" hangingPunct="1">
              <a:spcBef>
                <a:spcPct val="50000"/>
              </a:spcBef>
            </a:pPr>
            <a:r>
              <a:rPr lang="en-US" sz="1400" dirty="0">
                <a:latin typeface="Arial" charset="0"/>
                <a:cs typeface="Times New Roman" pitchFamily="18" charset="0"/>
              </a:rPr>
              <a:t>Philadelphia’s School of the Future </a:t>
            </a:r>
          </a:p>
        </p:txBody>
      </p:sp>
      <p:sp>
        <p:nvSpPr>
          <p:cNvPr id="12" name="Text Box 10"/>
          <p:cNvSpPr txBox="1">
            <a:spLocks noChangeArrowheads="1"/>
          </p:cNvSpPr>
          <p:nvPr/>
        </p:nvSpPr>
        <p:spPr bwMode="auto">
          <a:xfrm>
            <a:off x="5390332" y="551152"/>
            <a:ext cx="1679534" cy="2400657"/>
          </a:xfrm>
          <a:prstGeom prst="rect">
            <a:avLst/>
          </a:prstGeom>
          <a:noFill/>
          <a:ln w="9525">
            <a:noFill/>
            <a:miter lim="800000"/>
            <a:headEnd/>
            <a:tailEnd/>
          </a:ln>
        </p:spPr>
        <p:txBody>
          <a:bodyPr wrap="square">
            <a:spAutoFit/>
          </a:bodyPr>
          <a:lstStyle/>
          <a:p>
            <a:pPr algn="ctr" eaLnBrk="1" hangingPunct="1">
              <a:spcBef>
                <a:spcPct val="20000"/>
              </a:spcBef>
              <a:buFontTx/>
              <a:buChar char="•"/>
            </a:pPr>
            <a:r>
              <a:rPr lang="en-US" sz="1200" b="1" i="1" dirty="0">
                <a:solidFill>
                  <a:schemeClr val="bg1"/>
                </a:solidFill>
                <a:latin typeface="Arial" charset="0"/>
                <a:cs typeface="Times New Roman" pitchFamily="18" charset="0"/>
              </a:rPr>
              <a:t>We hold these truths to be self-evident, that all are created equal, that they are endowed by their Creator with certain unalienable Rights, that among these are Life, Liberty and the pursuit of Recovery.</a:t>
            </a:r>
            <a:r>
              <a:rPr lang="en-US" sz="1200" dirty="0">
                <a:solidFill>
                  <a:schemeClr val="bg1"/>
                </a:solidFill>
                <a:latin typeface="Arial" charset="0"/>
                <a:cs typeface="Times New Roman" pitchFamily="18" charset="0"/>
              </a:rPr>
              <a:t> </a:t>
            </a:r>
          </a:p>
          <a:p>
            <a:pPr algn="ctr" eaLnBrk="1" hangingPunct="1">
              <a:spcBef>
                <a:spcPct val="50000"/>
              </a:spcBef>
            </a:pPr>
            <a:endParaRPr lang="en-US" sz="1200" dirty="0">
              <a:solidFill>
                <a:schemeClr val="bg1"/>
              </a:solidFill>
              <a:latin typeface="Arial" charset="0"/>
              <a:cs typeface="Times New Roman" pitchFamily="18" charset="0"/>
            </a:endParaRPr>
          </a:p>
        </p:txBody>
      </p:sp>
      <p:pic>
        <p:nvPicPr>
          <p:cNvPr id="66562" name="Picture 1" descr="DBHIDS"/>
          <p:cNvPicPr>
            <a:picLocks noChangeAspect="1" noChangeArrowheads="1"/>
          </p:cNvPicPr>
          <p:nvPr/>
        </p:nvPicPr>
        <p:blipFill>
          <a:blip r:embed="rId10" cstate="print"/>
          <a:srcRect/>
          <a:stretch>
            <a:fillRect/>
          </a:stretch>
        </p:blipFill>
        <p:spPr bwMode="auto">
          <a:xfrm>
            <a:off x="1905000" y="3200400"/>
            <a:ext cx="3456709" cy="1623088"/>
          </a:xfrm>
          <a:prstGeom prst="rect">
            <a:avLst/>
          </a:prstGeom>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lin ang="2700000" scaled="1"/>
            <a:tileRect/>
          </a:grad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5"/>
          <p:cNvSpPr txBox="1">
            <a:spLocks noGrp="1"/>
          </p:cNvSpPr>
          <p:nvPr/>
        </p:nvSpPr>
        <p:spPr bwMode="auto">
          <a:xfrm>
            <a:off x="3556000" y="6248400"/>
            <a:ext cx="2895600" cy="457200"/>
          </a:xfrm>
          <a:prstGeom prst="rect">
            <a:avLst/>
          </a:prstGeom>
          <a:noFill/>
          <a:ln>
            <a:miter lim="800000"/>
            <a:headEnd/>
            <a:tailEnd/>
          </a:ln>
        </p:spPr>
        <p:txBody>
          <a:bodyPr anchor="b"/>
          <a:lstStyle/>
          <a:p>
            <a:pPr algn="ctr" eaLnBrk="1" hangingPunct="1">
              <a:defRPr/>
            </a:pPr>
            <a:r>
              <a:rPr lang="en-US" sz="1000" dirty="0">
                <a:latin typeface="+mn-lt"/>
                <a:cs typeface="Times New Roman" pitchFamily="18" charset="0"/>
              </a:rPr>
              <a:t>Office of Addiction Services</a:t>
            </a:r>
          </a:p>
        </p:txBody>
      </p:sp>
      <p:sp>
        <p:nvSpPr>
          <p:cNvPr id="25603" name="Rectangle 2"/>
          <p:cNvSpPr>
            <a:spLocks noGrp="1" noChangeArrowheads="1"/>
          </p:cNvSpPr>
          <p:nvPr>
            <p:ph type="title" idx="4294967295"/>
          </p:nvPr>
        </p:nvSpPr>
        <p:spPr>
          <a:xfrm>
            <a:off x="1905000" y="152400"/>
            <a:ext cx="7239000" cy="609600"/>
          </a:xfrm>
          <a:noFill/>
        </p:spPr>
        <p:txBody>
          <a:bodyPr lIns="91440" tIns="45720" rIns="91440" bIns="45720" anchor="b">
            <a:normAutofit fontScale="90000"/>
          </a:bodyPr>
          <a:lstStyle/>
          <a:p>
            <a:r>
              <a:rPr lang="en-US" sz="3600" dirty="0">
                <a:latin typeface="Verdana" pitchFamily="34" charset="0"/>
              </a:rPr>
              <a:t>Rational For Transformation</a:t>
            </a:r>
          </a:p>
        </p:txBody>
      </p:sp>
      <p:sp>
        <p:nvSpPr>
          <p:cNvPr id="25604" name="Rectangle 3"/>
          <p:cNvSpPr>
            <a:spLocks noGrp="1" noChangeArrowheads="1"/>
          </p:cNvSpPr>
          <p:nvPr>
            <p:ph type="body" sz="half" idx="4294967295"/>
          </p:nvPr>
        </p:nvSpPr>
        <p:spPr>
          <a:xfrm>
            <a:off x="1905000" y="1219200"/>
            <a:ext cx="3124200" cy="4648200"/>
          </a:xfrm>
          <a:noFill/>
        </p:spPr>
        <p:txBody>
          <a:bodyPr lIns="91440" tIns="45720" rIns="91440" bIns="45720">
            <a:normAutofit fontScale="92500"/>
          </a:bodyPr>
          <a:lstStyle/>
          <a:p>
            <a:pPr eaLnBrk="1" hangingPunct="1"/>
            <a:r>
              <a:rPr lang="en-US" sz="2800" dirty="0"/>
              <a:t>The system provides access on demand, but movement through the continuum is fragmented.</a:t>
            </a:r>
          </a:p>
          <a:p>
            <a:pPr eaLnBrk="1" hangingPunct="1"/>
            <a:r>
              <a:rPr lang="en-US" sz="2800" dirty="0"/>
              <a:t>Treatment though improved, still does not adequately address long term recovery needs. </a:t>
            </a:r>
          </a:p>
          <a:p>
            <a:endParaRPr lang="en-US" sz="2800" dirty="0"/>
          </a:p>
          <a:p>
            <a:endParaRPr lang="en-US" sz="2800" dirty="0"/>
          </a:p>
        </p:txBody>
      </p:sp>
      <p:graphicFrame>
        <p:nvGraphicFramePr>
          <p:cNvPr id="11" name="Object 2"/>
          <p:cNvGraphicFramePr>
            <a:graphicFrameLocks noGrp="1" noChangeAspect="1"/>
          </p:cNvGraphicFramePr>
          <p:nvPr>
            <p:ph sz="half" idx="4294967295"/>
          </p:nvPr>
        </p:nvGraphicFramePr>
        <p:xfrm>
          <a:off x="5156200" y="1270000"/>
          <a:ext cx="3937000" cy="4749799"/>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5181600" y="6019800"/>
            <a:ext cx="3962400" cy="646331"/>
          </a:xfrm>
          <a:prstGeom prst="rect">
            <a:avLst/>
          </a:prstGeom>
          <a:noFill/>
        </p:spPr>
        <p:txBody>
          <a:bodyPr wrap="square" rtlCol="0">
            <a:spAutoFit/>
          </a:bodyPr>
          <a:lstStyle/>
          <a:p>
            <a:r>
              <a:rPr lang="en-US" dirty="0" smtClean="0">
                <a:solidFill>
                  <a:schemeClr val="bg1"/>
                </a:solidFill>
              </a:rPr>
              <a:t>Recidivism within 60 days of discharge in detox and residential</a:t>
            </a:r>
            <a:endParaRPr lang="en-US" dirty="0">
              <a:solidFill>
                <a:schemeClr val="bg1"/>
              </a:solidFill>
            </a:endParaRPr>
          </a:p>
        </p:txBody>
      </p:sp>
      <p:sp>
        <p:nvSpPr>
          <p:cNvPr id="9" name="Footer Placeholder 3"/>
          <p:cNvSpPr>
            <a:spLocks noGrp="1"/>
          </p:cNvSpPr>
          <p:nvPr>
            <p:ph type="ftr" sz="quarter" idx="11"/>
          </p:nvPr>
        </p:nvSpPr>
        <p:spPr>
          <a:xfrm>
            <a:off x="2209800" y="6492875"/>
            <a:ext cx="2895600" cy="365125"/>
          </a:xfrm>
        </p:spPr>
        <p:txBody>
          <a:bodyPr/>
          <a:lstStyle/>
          <a:p>
            <a:r>
              <a:rPr lang="en-US" dirty="0" smtClean="0"/>
              <a:t>DBHIDS - OAS</a:t>
            </a:r>
            <a:endParaRPr lang="en-US" dirty="0"/>
          </a:p>
        </p:txBody>
      </p:sp>
      <p:sp>
        <p:nvSpPr>
          <p:cNvPr id="10" name="Text Box 4"/>
          <p:cNvSpPr txBox="1">
            <a:spLocks noChangeArrowheads="1"/>
          </p:cNvSpPr>
          <p:nvPr/>
        </p:nvSpPr>
        <p:spPr bwMode="auto">
          <a:xfrm>
            <a:off x="1981200" y="7162800"/>
            <a:ext cx="7162800" cy="646331"/>
          </a:xfrm>
          <a:prstGeom prst="rect">
            <a:avLst/>
          </a:prstGeom>
          <a:noFill/>
          <a:ln w="9525">
            <a:noFill/>
            <a:miter lim="800000"/>
            <a:headEnd/>
            <a:tailEnd/>
          </a:ln>
        </p:spPr>
        <p:txBody>
          <a:bodyPr wrap="square">
            <a:spAutoFit/>
          </a:bodyPr>
          <a:lstStyle/>
          <a:p>
            <a:pPr eaLnBrk="1" hangingPunct="1"/>
            <a:r>
              <a:rPr lang="en-US" dirty="0">
                <a:solidFill>
                  <a:schemeClr val="bg1"/>
                </a:solidFill>
              </a:rPr>
              <a:t>Source: City of Philadelphia, Department of Behavioral Health </a:t>
            </a:r>
            <a:r>
              <a:rPr lang="en-US" dirty="0" smtClean="0">
                <a:solidFill>
                  <a:schemeClr val="bg1"/>
                </a:solidFill>
              </a:rPr>
              <a:t>Intellectual </a:t>
            </a:r>
            <a:r>
              <a:rPr lang="en-US" dirty="0" err="1" smtClean="0">
                <a:solidFill>
                  <a:schemeClr val="bg1"/>
                </a:solidFill>
              </a:rPr>
              <a:t>disABILITY</a:t>
            </a:r>
            <a:r>
              <a:rPr lang="en-US" dirty="0" smtClean="0">
                <a:solidFill>
                  <a:schemeClr val="bg1"/>
                </a:solidFill>
              </a:rPr>
              <a:t> services</a:t>
            </a:r>
            <a:endParaRPr lang="en-US" dirty="0">
              <a:solidFill>
                <a:schemeClr val="bg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A Rational For Transformation</a:t>
            </a:r>
            <a:br>
              <a:rPr lang="en-US" dirty="0" smtClean="0"/>
            </a:br>
            <a:r>
              <a:rPr lang="en-US" sz="1800" dirty="0" smtClean="0"/>
              <a:t>Those seeking care are culturally and experientially diverse and the challenge they present are not sustainable in our traditional systems of care</a:t>
            </a:r>
            <a:endParaRPr lang="en-US" dirty="0"/>
          </a:p>
        </p:txBody>
      </p:sp>
      <p:graphicFrame>
        <p:nvGraphicFramePr>
          <p:cNvPr id="6" name="Content Placeholder 5"/>
          <p:cNvGraphicFramePr>
            <a:graphicFrameLocks noGrp="1"/>
          </p:cNvGraphicFramePr>
          <p:nvPr>
            <p:ph idx="1"/>
          </p:nvPr>
        </p:nvGraphicFramePr>
        <p:xfrm>
          <a:off x="2133600" y="1524000"/>
          <a:ext cx="6553200" cy="5334000"/>
        </p:xfrm>
        <a:graphic>
          <a:graphicData uri="http://schemas.openxmlformats.org/drawingml/2006/chart">
            <c:chart xmlns:c="http://schemas.openxmlformats.org/drawingml/2006/chart" xmlns:r="http://schemas.openxmlformats.org/officeDocument/2006/relationships" r:id="rId2"/>
          </a:graphicData>
        </a:graphic>
      </p:graphicFrame>
      <p:sp>
        <p:nvSpPr>
          <p:cNvPr id="2" name="Footer Placeholder 1"/>
          <p:cNvSpPr>
            <a:spLocks noGrp="1"/>
          </p:cNvSpPr>
          <p:nvPr>
            <p:ph type="ftr" sz="quarter" idx="11"/>
          </p:nvPr>
        </p:nvSpPr>
        <p:spPr/>
        <p:txBody>
          <a:bodyPr/>
          <a:lstStyle/>
          <a:p>
            <a:r>
              <a:rPr lang="en-US" smtClean="0"/>
              <a:t>DBHIDS - OAS</a:t>
            </a:r>
            <a:endParaRPr lang="en-US"/>
          </a:p>
        </p:txBody>
      </p:sp>
      <p:sp>
        <p:nvSpPr>
          <p:cNvPr id="3" name="Slide Number Placeholder 2"/>
          <p:cNvSpPr>
            <a:spLocks noGrp="1"/>
          </p:cNvSpPr>
          <p:nvPr>
            <p:ph type="sldNum" sz="quarter" idx="12"/>
          </p:nvPr>
        </p:nvSpPr>
        <p:spPr/>
        <p:txBody>
          <a:bodyPr/>
          <a:lstStyle/>
          <a:p>
            <a:fld id="{974C6331-6B6B-4E5F-8AD6-C2A95B77CB71}" type="slidenum">
              <a:rPr lang="en-US" smtClean="0"/>
              <a:pPr/>
              <a:t>21</a:t>
            </a:fld>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Rational For Transformation</a:t>
            </a:r>
            <a:endParaRPr lang="en-US" dirty="0"/>
          </a:p>
        </p:txBody>
      </p:sp>
      <p:graphicFrame>
        <p:nvGraphicFramePr>
          <p:cNvPr id="7" name="Content Placeholder 6"/>
          <p:cNvGraphicFramePr>
            <a:graphicFrameLocks noGrp="1"/>
          </p:cNvGraphicFramePr>
          <p:nvPr>
            <p:ph idx="1"/>
          </p:nvPr>
        </p:nvGraphicFramePr>
        <p:xfrm>
          <a:off x="2133600" y="1295400"/>
          <a:ext cx="6553200" cy="4830763"/>
        </p:xfrm>
        <a:graphic>
          <a:graphicData uri="http://schemas.openxmlformats.org/drawingml/2006/chart">
            <c:chart xmlns:c="http://schemas.openxmlformats.org/drawingml/2006/chart" xmlns:r="http://schemas.openxmlformats.org/officeDocument/2006/relationships" r:id="rId2"/>
          </a:graphicData>
        </a:graphic>
      </p:graphicFrame>
      <p:sp>
        <p:nvSpPr>
          <p:cNvPr id="4" name="Footer Placeholder 3"/>
          <p:cNvSpPr>
            <a:spLocks noGrp="1"/>
          </p:cNvSpPr>
          <p:nvPr>
            <p:ph type="ftr" sz="quarter" idx="11"/>
          </p:nvPr>
        </p:nvSpPr>
        <p:spPr/>
        <p:txBody>
          <a:bodyPr/>
          <a:lstStyle/>
          <a:p>
            <a:r>
              <a:rPr lang="en-US" smtClean="0"/>
              <a:t>DBHIDS - OAS</a:t>
            </a:r>
            <a:endParaRPr lang="en-US"/>
          </a:p>
        </p:txBody>
      </p:sp>
      <p:sp>
        <p:nvSpPr>
          <p:cNvPr id="5" name="Slide Number Placeholder 4"/>
          <p:cNvSpPr>
            <a:spLocks noGrp="1"/>
          </p:cNvSpPr>
          <p:nvPr>
            <p:ph type="sldNum" sz="quarter" idx="12"/>
          </p:nvPr>
        </p:nvSpPr>
        <p:spPr/>
        <p:txBody>
          <a:bodyPr/>
          <a:lstStyle/>
          <a:p>
            <a:fld id="{974C6331-6B6B-4E5F-8AD6-C2A95B77CB71}" type="slidenum">
              <a:rPr lang="en-US" smtClean="0"/>
              <a:pPr/>
              <a:t>22</a:t>
            </a:fld>
            <a:endParaRPr lang="en-US"/>
          </a:p>
        </p:txBody>
      </p:sp>
      <p:sp>
        <p:nvSpPr>
          <p:cNvPr id="8" name="Text Placeholder 10"/>
          <p:cNvSpPr txBox="1">
            <a:spLocks/>
          </p:cNvSpPr>
          <p:nvPr/>
        </p:nvSpPr>
        <p:spPr>
          <a:xfrm>
            <a:off x="1905000" y="5715000"/>
            <a:ext cx="7239000" cy="830263"/>
          </a:xfrm>
          <a:prstGeom prst="rect">
            <a:avLst/>
          </a:prstGeom>
        </p:spPr>
        <p:txBody>
          <a:bodyPr vert="horz" lIns="91440" tIns="45720" rIns="91440" bIns="45720" rtlCol="0">
            <a:normAutofit/>
          </a:body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1600" b="1" i="0" u="none" strike="noStrike" kern="1200" cap="none" spc="0" normalizeH="0" baseline="0" noProof="0" dirty="0" smtClean="0">
                <a:ln>
                  <a:noFill/>
                </a:ln>
                <a:solidFill>
                  <a:schemeClr val="bg1"/>
                </a:solidFill>
                <a:effectLst/>
                <a:uLnTx/>
                <a:uFillTx/>
                <a:latin typeface="+mn-lt"/>
                <a:ea typeface="+mn-ea"/>
                <a:cs typeface="+mn-cs"/>
              </a:rPr>
              <a:t>The cost of not managing from a recovery perspective is unsustainable. For example the Co-Occurring are: </a:t>
            </a:r>
          </a:p>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1600" b="1" i="0" u="none" strike="noStrike" kern="1200" cap="none" spc="0" normalizeH="0" baseline="0" noProof="0" dirty="0" smtClean="0">
                <a:ln>
                  <a:noFill/>
                </a:ln>
                <a:solidFill>
                  <a:schemeClr val="bg1"/>
                </a:solidFill>
                <a:effectLst/>
                <a:uLnTx/>
                <a:uFillTx/>
                <a:latin typeface="+mn-lt"/>
                <a:ea typeface="+mn-ea"/>
                <a:cs typeface="+mn-cs"/>
              </a:rPr>
              <a:t>32% of the Numbers But 65% of the Dollars</a:t>
            </a:r>
            <a:endParaRPr kumimoji="0" lang="en-US" sz="1600" b="1"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DBHIDS - OAS</a:t>
            </a:r>
            <a:endParaRPr lang="en-US"/>
          </a:p>
        </p:txBody>
      </p:sp>
      <p:sp>
        <p:nvSpPr>
          <p:cNvPr id="6" name="Slide Number Placeholder 5"/>
          <p:cNvSpPr>
            <a:spLocks noGrp="1"/>
          </p:cNvSpPr>
          <p:nvPr>
            <p:ph type="sldNum" sz="quarter" idx="12"/>
          </p:nvPr>
        </p:nvSpPr>
        <p:spPr/>
        <p:txBody>
          <a:bodyPr/>
          <a:lstStyle/>
          <a:p>
            <a:fld id="{974C6331-6B6B-4E5F-8AD6-C2A95B77CB71}" type="slidenum">
              <a:rPr lang="en-US" smtClean="0"/>
              <a:pPr/>
              <a:t>23</a:t>
            </a:fld>
            <a:endParaRPr lang="en-US"/>
          </a:p>
        </p:txBody>
      </p:sp>
      <p:sp>
        <p:nvSpPr>
          <p:cNvPr id="10" name="Rectangle 2"/>
          <p:cNvSpPr>
            <a:spLocks noGrp="1" noChangeArrowheads="1"/>
          </p:cNvSpPr>
          <p:nvPr>
            <p:ph type="title"/>
          </p:nvPr>
        </p:nvSpPr>
        <p:spPr>
          <a:xfrm>
            <a:off x="1905000" y="0"/>
            <a:ext cx="6781800" cy="1143000"/>
          </a:xfrm>
        </p:spPr>
        <p:txBody>
          <a:bodyPr>
            <a:normAutofit fontScale="90000"/>
          </a:bodyPr>
          <a:lstStyle/>
          <a:p>
            <a:r>
              <a:rPr lang="en-US" sz="3600" dirty="0" smtClean="0"/>
              <a:t>Adult Inpatient Psychiatric Admissions </a:t>
            </a:r>
            <a:br>
              <a:rPr lang="en-US" sz="3600" dirty="0" smtClean="0"/>
            </a:br>
            <a:r>
              <a:rPr lang="en-US" sz="2800" dirty="0" smtClean="0"/>
              <a:t>Drug Screen Results</a:t>
            </a:r>
          </a:p>
        </p:txBody>
      </p:sp>
      <p:graphicFrame>
        <p:nvGraphicFramePr>
          <p:cNvPr id="13" name="Object 2"/>
          <p:cNvGraphicFramePr>
            <a:graphicFrameLocks noGrp="1" noChangeAspect="1"/>
          </p:cNvGraphicFramePr>
          <p:nvPr>
            <p:ph idx="1"/>
          </p:nvPr>
        </p:nvGraphicFramePr>
        <p:xfrm>
          <a:off x="1955800" y="1270000"/>
          <a:ext cx="6931738" cy="42418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 Box 4"/>
          <p:cNvSpPr txBox="1">
            <a:spLocks noChangeArrowheads="1"/>
          </p:cNvSpPr>
          <p:nvPr/>
        </p:nvSpPr>
        <p:spPr bwMode="auto">
          <a:xfrm>
            <a:off x="1828800" y="6172200"/>
            <a:ext cx="7086600" cy="646331"/>
          </a:xfrm>
          <a:prstGeom prst="rect">
            <a:avLst/>
          </a:prstGeom>
          <a:noFill/>
          <a:ln w="9525">
            <a:noFill/>
            <a:miter lim="800000"/>
            <a:headEnd/>
            <a:tailEnd/>
          </a:ln>
        </p:spPr>
        <p:txBody>
          <a:bodyPr wrap="square">
            <a:spAutoFit/>
          </a:bodyPr>
          <a:lstStyle/>
          <a:p>
            <a:pPr eaLnBrk="1" hangingPunct="1"/>
            <a:r>
              <a:rPr lang="en-US" dirty="0">
                <a:solidFill>
                  <a:schemeClr val="bg1"/>
                </a:solidFill>
              </a:rPr>
              <a:t>Source: City of Philadelphia, Department of Behavioral Health </a:t>
            </a:r>
            <a:r>
              <a:rPr lang="en-US" dirty="0" smtClean="0">
                <a:solidFill>
                  <a:schemeClr val="bg1"/>
                </a:solidFill>
              </a:rPr>
              <a:t>Intellectual </a:t>
            </a:r>
            <a:r>
              <a:rPr lang="en-US" dirty="0" err="1" smtClean="0">
                <a:solidFill>
                  <a:schemeClr val="bg1"/>
                </a:solidFill>
              </a:rPr>
              <a:t>disAbility</a:t>
            </a:r>
            <a:r>
              <a:rPr lang="en-US" dirty="0" smtClean="0">
                <a:solidFill>
                  <a:schemeClr val="bg1"/>
                </a:solidFill>
              </a:rPr>
              <a:t> Services</a:t>
            </a:r>
            <a:endParaRPr lang="en-US" dirty="0">
              <a:solidFill>
                <a:schemeClr val="bg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2"/>
          <p:cNvSpPr txBox="1">
            <a:spLocks noGrp="1"/>
          </p:cNvSpPr>
          <p:nvPr/>
        </p:nvSpPr>
        <p:spPr bwMode="auto">
          <a:xfrm>
            <a:off x="3048000" y="6508750"/>
            <a:ext cx="3636963" cy="349250"/>
          </a:xfrm>
          <a:prstGeom prst="rect">
            <a:avLst/>
          </a:prstGeom>
          <a:noFill/>
          <a:ln>
            <a:miter lim="800000"/>
            <a:headEnd/>
            <a:tailEnd/>
          </a:ln>
        </p:spPr>
        <p:txBody>
          <a:bodyPr anchor="b"/>
          <a:lstStyle/>
          <a:p>
            <a:pPr algn="ctr" eaLnBrk="1" hangingPunct="1">
              <a:defRPr/>
            </a:pPr>
            <a:r>
              <a:rPr lang="en-US" sz="1000">
                <a:solidFill>
                  <a:schemeClr val="bg1"/>
                </a:solidFill>
                <a:latin typeface="+mn-lt"/>
                <a:cs typeface="Times New Roman" pitchFamily="18" charset="0"/>
              </a:rPr>
              <a:t>Office of Addiction Services</a:t>
            </a:r>
          </a:p>
        </p:txBody>
      </p:sp>
      <p:pic>
        <p:nvPicPr>
          <p:cNvPr id="24579" name="Picture 2"/>
          <p:cNvPicPr>
            <a:picLocks noChangeAspect="1" noChangeArrowheads="1"/>
          </p:cNvPicPr>
          <p:nvPr/>
        </p:nvPicPr>
        <p:blipFill>
          <a:blip r:embed="rId2" cstate="print"/>
          <a:srcRect/>
          <a:stretch>
            <a:fillRect/>
          </a:stretch>
        </p:blipFill>
        <p:spPr bwMode="auto">
          <a:xfrm>
            <a:off x="1905000" y="1219200"/>
            <a:ext cx="7239000" cy="5257800"/>
          </a:xfrm>
          <a:prstGeom prst="rect">
            <a:avLst/>
          </a:prstGeom>
          <a:noFill/>
          <a:ln w="9525">
            <a:noFill/>
            <a:miter lim="800000"/>
            <a:headEnd/>
            <a:tailEnd/>
          </a:ln>
        </p:spPr>
      </p:pic>
      <p:sp>
        <p:nvSpPr>
          <p:cNvPr id="24580" name="TextBox 2"/>
          <p:cNvSpPr txBox="1">
            <a:spLocks noChangeArrowheads="1"/>
          </p:cNvSpPr>
          <p:nvPr/>
        </p:nvSpPr>
        <p:spPr bwMode="auto">
          <a:xfrm>
            <a:off x="1752600" y="0"/>
            <a:ext cx="7391400" cy="1138773"/>
          </a:xfrm>
          <a:prstGeom prst="rect">
            <a:avLst/>
          </a:prstGeom>
          <a:noFill/>
          <a:ln w="9525">
            <a:noFill/>
            <a:miter lim="800000"/>
            <a:headEnd/>
            <a:tailEnd/>
          </a:ln>
        </p:spPr>
        <p:txBody>
          <a:bodyPr wrap="square">
            <a:spAutoFit/>
          </a:bodyPr>
          <a:lstStyle/>
          <a:p>
            <a:pPr algn="ctr" eaLnBrk="1" hangingPunct="1"/>
            <a:r>
              <a:rPr lang="en-US" sz="3600" dirty="0">
                <a:solidFill>
                  <a:schemeClr val="bg1"/>
                </a:solidFill>
                <a:latin typeface="Verdana" pitchFamily="34" charset="0"/>
                <a:cs typeface="Times New Roman" pitchFamily="18" charset="0"/>
              </a:rPr>
              <a:t>Rational For Transformation</a:t>
            </a:r>
            <a:r>
              <a:rPr lang="en-US" sz="3200" dirty="0">
                <a:solidFill>
                  <a:schemeClr val="bg1"/>
                </a:solidFill>
                <a:latin typeface="Verdana" pitchFamily="34" charset="0"/>
                <a:cs typeface="Times New Roman" pitchFamily="18" charset="0"/>
              </a:rPr>
              <a:t> </a:t>
            </a:r>
            <a:r>
              <a:rPr lang="en-US" sz="3200" dirty="0" err="1" smtClean="0">
                <a:solidFill>
                  <a:schemeClr val="bg1"/>
                </a:solidFill>
                <a:latin typeface="Verdana" pitchFamily="34" charset="0"/>
                <a:cs typeface="Times New Roman" pitchFamily="18" charset="0"/>
              </a:rPr>
              <a:t>Phila</a:t>
            </a:r>
            <a:r>
              <a:rPr lang="en-US" sz="3200" dirty="0" smtClean="0">
                <a:solidFill>
                  <a:schemeClr val="bg1"/>
                </a:solidFill>
                <a:latin typeface="Verdana" pitchFamily="34" charset="0"/>
                <a:cs typeface="Times New Roman" pitchFamily="18" charset="0"/>
              </a:rPr>
              <a:t>. </a:t>
            </a:r>
            <a:r>
              <a:rPr lang="en-US" sz="3200" dirty="0">
                <a:solidFill>
                  <a:schemeClr val="bg1"/>
                </a:solidFill>
                <a:latin typeface="Verdana" pitchFamily="34" charset="0"/>
                <a:cs typeface="Times New Roman" pitchFamily="18" charset="0"/>
              </a:rPr>
              <a:t>Prison System </a:t>
            </a:r>
            <a:r>
              <a:rPr lang="en-US" sz="2000" dirty="0">
                <a:solidFill>
                  <a:schemeClr val="bg1"/>
                </a:solidFill>
                <a:latin typeface="Verdana" pitchFamily="34" charset="0"/>
                <a:cs typeface="Times New Roman" pitchFamily="18" charset="0"/>
              </a:rPr>
              <a:t>(FY 2005: 9000/5800)</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2"/>
          <p:cNvSpPr txBox="1">
            <a:spLocks noGrp="1"/>
          </p:cNvSpPr>
          <p:nvPr/>
        </p:nvSpPr>
        <p:spPr bwMode="auto">
          <a:xfrm>
            <a:off x="3054350" y="6308725"/>
            <a:ext cx="3636963" cy="349250"/>
          </a:xfrm>
          <a:prstGeom prst="rect">
            <a:avLst/>
          </a:prstGeom>
          <a:noFill/>
          <a:ln>
            <a:miter lim="800000"/>
            <a:headEnd/>
            <a:tailEnd/>
          </a:ln>
        </p:spPr>
        <p:txBody>
          <a:bodyPr anchor="b"/>
          <a:lstStyle/>
          <a:p>
            <a:pPr algn="ctr" eaLnBrk="1" hangingPunct="1">
              <a:defRPr/>
            </a:pPr>
            <a:r>
              <a:rPr lang="en-US" sz="1000">
                <a:latin typeface="+mn-lt"/>
                <a:cs typeface="Times New Roman" pitchFamily="18" charset="0"/>
              </a:rPr>
              <a:t>Office of Addiction Services</a:t>
            </a:r>
          </a:p>
        </p:txBody>
      </p:sp>
      <p:pic>
        <p:nvPicPr>
          <p:cNvPr id="22531" name="Picture 3" descr="scan0002_017"/>
          <p:cNvPicPr>
            <a:picLocks noChangeAspect="1" noChangeArrowheads="1"/>
          </p:cNvPicPr>
          <p:nvPr/>
        </p:nvPicPr>
        <p:blipFill>
          <a:blip r:embed="rId2" cstate="print"/>
          <a:srcRect/>
          <a:stretch>
            <a:fillRect/>
          </a:stretch>
        </p:blipFill>
        <p:spPr bwMode="auto">
          <a:xfrm>
            <a:off x="1905000" y="685800"/>
            <a:ext cx="7239000" cy="5638800"/>
          </a:xfrm>
          <a:prstGeom prst="rect">
            <a:avLst/>
          </a:prstGeom>
          <a:noFill/>
          <a:ln w="9525">
            <a:noFill/>
            <a:miter lim="800000"/>
            <a:headEnd/>
            <a:tailEnd/>
          </a:ln>
        </p:spPr>
      </p:pic>
      <p:sp>
        <p:nvSpPr>
          <p:cNvPr id="22532" name="Rectangle 3"/>
          <p:cNvSpPr>
            <a:spLocks noChangeArrowheads="1"/>
          </p:cNvSpPr>
          <p:nvPr/>
        </p:nvSpPr>
        <p:spPr bwMode="auto">
          <a:xfrm>
            <a:off x="1905000" y="0"/>
            <a:ext cx="7239000" cy="685800"/>
          </a:xfrm>
          <a:prstGeom prst="rect">
            <a:avLst/>
          </a:prstGeom>
          <a:noFill/>
          <a:ln w="9525">
            <a:noFill/>
            <a:miter lim="800000"/>
            <a:headEnd/>
            <a:tailEnd/>
          </a:ln>
        </p:spPr>
        <p:txBody>
          <a:bodyPr/>
          <a:lstStyle/>
          <a:p>
            <a:pPr algn="ctr" eaLnBrk="1" hangingPunct="1"/>
            <a:r>
              <a:rPr lang="en-US" sz="3600" dirty="0">
                <a:solidFill>
                  <a:schemeClr val="bg1"/>
                </a:solidFill>
                <a:latin typeface="Verdana" pitchFamily="34" charset="0"/>
                <a:cs typeface="Times New Roman" pitchFamily="18" charset="0"/>
              </a:rPr>
              <a:t>Rational For Transformation</a:t>
            </a:r>
          </a:p>
        </p:txBody>
      </p:sp>
      <p:sp>
        <p:nvSpPr>
          <p:cNvPr id="6" name="Footer Placeholder 3"/>
          <p:cNvSpPr>
            <a:spLocks noGrp="1"/>
          </p:cNvSpPr>
          <p:nvPr>
            <p:ph type="ftr" sz="quarter" idx="11"/>
          </p:nvPr>
        </p:nvSpPr>
        <p:spPr>
          <a:xfrm>
            <a:off x="3886200" y="6492875"/>
            <a:ext cx="2895600" cy="365125"/>
          </a:xfrm>
        </p:spPr>
        <p:txBody>
          <a:bodyPr/>
          <a:lstStyle/>
          <a:p>
            <a:r>
              <a:rPr lang="en-US" dirty="0" smtClean="0"/>
              <a:t>DBHIDS - OAS</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2"/>
          <p:cNvSpPr txBox="1">
            <a:spLocks noGrp="1"/>
          </p:cNvSpPr>
          <p:nvPr/>
        </p:nvSpPr>
        <p:spPr bwMode="auto">
          <a:xfrm>
            <a:off x="3124200" y="6508750"/>
            <a:ext cx="3636963" cy="349250"/>
          </a:xfrm>
          <a:prstGeom prst="rect">
            <a:avLst/>
          </a:prstGeom>
          <a:noFill/>
          <a:ln>
            <a:miter lim="800000"/>
            <a:headEnd/>
            <a:tailEnd/>
          </a:ln>
        </p:spPr>
        <p:txBody>
          <a:bodyPr anchor="b"/>
          <a:lstStyle/>
          <a:p>
            <a:pPr algn="ctr" eaLnBrk="1" hangingPunct="1">
              <a:defRPr/>
            </a:pPr>
            <a:r>
              <a:rPr lang="en-US" sz="1000">
                <a:solidFill>
                  <a:schemeClr val="bg1"/>
                </a:solidFill>
                <a:latin typeface="+mn-lt"/>
                <a:cs typeface="Times New Roman" pitchFamily="18" charset="0"/>
              </a:rPr>
              <a:t>Office of Addiction Services</a:t>
            </a:r>
          </a:p>
        </p:txBody>
      </p:sp>
      <p:pic>
        <p:nvPicPr>
          <p:cNvPr id="23555" name="Picture 2" descr="scan0002_016.jpg"/>
          <p:cNvPicPr>
            <a:picLocks noChangeAspect="1"/>
          </p:cNvPicPr>
          <p:nvPr/>
        </p:nvPicPr>
        <p:blipFill>
          <a:blip r:embed="rId2" cstate="print"/>
          <a:srcRect/>
          <a:stretch>
            <a:fillRect/>
          </a:stretch>
        </p:blipFill>
        <p:spPr bwMode="auto">
          <a:xfrm>
            <a:off x="1905000" y="609600"/>
            <a:ext cx="7239000" cy="5791200"/>
          </a:xfrm>
          <a:prstGeom prst="rect">
            <a:avLst/>
          </a:prstGeom>
          <a:noFill/>
          <a:ln w="9525">
            <a:noFill/>
            <a:miter lim="800000"/>
            <a:headEnd/>
            <a:tailEnd/>
          </a:ln>
        </p:spPr>
      </p:pic>
      <p:sp>
        <p:nvSpPr>
          <p:cNvPr id="23556" name="Rectangle 3"/>
          <p:cNvSpPr>
            <a:spLocks noChangeArrowheads="1"/>
          </p:cNvSpPr>
          <p:nvPr/>
        </p:nvSpPr>
        <p:spPr bwMode="auto">
          <a:xfrm>
            <a:off x="1905000" y="0"/>
            <a:ext cx="7239000" cy="838200"/>
          </a:xfrm>
          <a:prstGeom prst="rect">
            <a:avLst/>
          </a:prstGeom>
          <a:noFill/>
          <a:ln w="9525">
            <a:noFill/>
            <a:miter lim="800000"/>
            <a:headEnd/>
            <a:tailEnd/>
          </a:ln>
        </p:spPr>
        <p:txBody>
          <a:bodyPr/>
          <a:lstStyle/>
          <a:p>
            <a:pPr algn="ctr" eaLnBrk="1" hangingPunct="1"/>
            <a:r>
              <a:rPr lang="en-US" sz="3600" dirty="0">
                <a:solidFill>
                  <a:schemeClr val="bg1"/>
                </a:solidFill>
                <a:latin typeface="Verdana" pitchFamily="34" charset="0"/>
                <a:cs typeface="Times New Roman" pitchFamily="18" charset="0"/>
              </a:rPr>
              <a:t>Rational For Transformation</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8600"/>
            <a:ext cx="6553200" cy="685800"/>
          </a:xfrm>
        </p:spPr>
        <p:txBody>
          <a:bodyPr>
            <a:normAutofit fontScale="90000"/>
          </a:bodyPr>
          <a:lstStyle/>
          <a:p>
            <a:pPr algn="ctr"/>
            <a:r>
              <a:rPr lang="en-US" dirty="0" smtClean="0">
                <a:latin typeface="Verdana" pitchFamily="34" charset="0"/>
                <a:cs typeface="Times New Roman" pitchFamily="18" charset="0"/>
              </a:rPr>
              <a:t>Stigma Driven Care</a:t>
            </a:r>
            <a:br>
              <a:rPr lang="en-US" dirty="0" smtClean="0">
                <a:latin typeface="Verdana" pitchFamily="34" charset="0"/>
                <a:cs typeface="Times New Roman" pitchFamily="18" charset="0"/>
              </a:rPr>
            </a:br>
            <a:endParaRPr lang="en-US" dirty="0"/>
          </a:p>
        </p:txBody>
      </p:sp>
      <p:sp>
        <p:nvSpPr>
          <p:cNvPr id="6" name="Content Placeholder 5"/>
          <p:cNvSpPr>
            <a:spLocks noGrp="1"/>
          </p:cNvSpPr>
          <p:nvPr>
            <p:ph sz="half" idx="1"/>
          </p:nvPr>
        </p:nvSpPr>
        <p:spPr>
          <a:xfrm>
            <a:off x="2133600" y="1524000"/>
            <a:ext cx="2971800" cy="4602163"/>
          </a:xfrm>
        </p:spPr>
        <p:txBody>
          <a:bodyPr/>
          <a:lstStyle/>
          <a:p>
            <a:pPr lvl="0"/>
            <a:r>
              <a:rPr lang="en-US" dirty="0" smtClean="0"/>
              <a:t>In our traditional systems of care we seek to cure, rehabilitate, rid people of their problems as we have assessed them.</a:t>
            </a:r>
          </a:p>
          <a:p>
            <a:endParaRPr lang="en-US" dirty="0"/>
          </a:p>
        </p:txBody>
      </p:sp>
      <p:sp>
        <p:nvSpPr>
          <p:cNvPr id="4" name="Footer Placeholder 3"/>
          <p:cNvSpPr>
            <a:spLocks noGrp="1"/>
          </p:cNvSpPr>
          <p:nvPr>
            <p:ph type="ftr" sz="quarter" idx="11"/>
          </p:nvPr>
        </p:nvSpPr>
        <p:spPr/>
        <p:txBody>
          <a:bodyPr/>
          <a:lstStyle/>
          <a:p>
            <a:r>
              <a:rPr lang="en-US" dirty="0" smtClean="0"/>
              <a:t>DBHIDS - OAS</a:t>
            </a:r>
            <a:endParaRPr lang="en-US" dirty="0"/>
          </a:p>
        </p:txBody>
      </p:sp>
      <p:sp>
        <p:nvSpPr>
          <p:cNvPr id="5" name="Slide Number Placeholder 4"/>
          <p:cNvSpPr>
            <a:spLocks noGrp="1"/>
          </p:cNvSpPr>
          <p:nvPr>
            <p:ph type="sldNum" sz="quarter" idx="12"/>
          </p:nvPr>
        </p:nvSpPr>
        <p:spPr/>
        <p:txBody>
          <a:bodyPr/>
          <a:lstStyle/>
          <a:p>
            <a:fld id="{974C6331-6B6B-4E5F-8AD6-C2A95B77CB71}" type="slidenum">
              <a:rPr lang="en-US" smtClean="0"/>
              <a:pPr/>
              <a:t>27</a:t>
            </a:fld>
            <a:endParaRPr lang="en-US"/>
          </a:p>
        </p:txBody>
      </p:sp>
      <p:pic>
        <p:nvPicPr>
          <p:cNvPr id="8" name="Picture 3" descr="gja0239h"/>
          <p:cNvPicPr>
            <a:picLocks noGrp="1" noChangeAspect="1" noChangeArrowheads="1"/>
          </p:cNvPicPr>
          <p:nvPr>
            <p:ph sz="half" idx="2"/>
          </p:nvPr>
        </p:nvPicPr>
        <p:blipFill>
          <a:blip r:embed="rId2" cstate="print"/>
          <a:srcRect/>
          <a:stretch>
            <a:fillRect/>
          </a:stretch>
        </p:blipFill>
        <p:spPr>
          <a:xfrm>
            <a:off x="4953000" y="1295400"/>
            <a:ext cx="3962400" cy="4876800"/>
          </a:xfr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DBHIDS - OAS</a:t>
            </a:r>
            <a:endParaRPr lang="en-US"/>
          </a:p>
        </p:txBody>
      </p:sp>
      <p:sp>
        <p:nvSpPr>
          <p:cNvPr id="6" name="Slide Number Placeholder 5"/>
          <p:cNvSpPr>
            <a:spLocks noGrp="1"/>
          </p:cNvSpPr>
          <p:nvPr>
            <p:ph type="sldNum" sz="quarter" idx="12"/>
          </p:nvPr>
        </p:nvSpPr>
        <p:spPr/>
        <p:txBody>
          <a:bodyPr/>
          <a:lstStyle/>
          <a:p>
            <a:fld id="{974C6331-6B6B-4E5F-8AD6-C2A95B77CB71}" type="slidenum">
              <a:rPr lang="en-US" smtClean="0"/>
              <a:pPr/>
              <a:t>28</a:t>
            </a:fld>
            <a:endParaRPr lang="en-US"/>
          </a:p>
        </p:txBody>
      </p:sp>
      <p:sp>
        <p:nvSpPr>
          <p:cNvPr id="9" name="Title 6"/>
          <p:cNvSpPr>
            <a:spLocks noGrp="1"/>
          </p:cNvSpPr>
          <p:nvPr>
            <p:ph type="title"/>
          </p:nvPr>
        </p:nvSpPr>
        <p:spPr>
          <a:xfrm>
            <a:off x="1905000" y="274638"/>
            <a:ext cx="7239000" cy="1143000"/>
          </a:xfrm>
        </p:spPr>
        <p:txBody>
          <a:bodyPr/>
          <a:lstStyle/>
          <a:p>
            <a:pPr algn="ctr"/>
            <a:r>
              <a:rPr lang="en-US" dirty="0" smtClean="0"/>
              <a:t>Impact of Stigma</a:t>
            </a:r>
            <a:endParaRPr lang="en-US" dirty="0"/>
          </a:p>
        </p:txBody>
      </p:sp>
      <p:pic>
        <p:nvPicPr>
          <p:cNvPr id="72706" name="Picture 2"/>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1905000" y="1371600"/>
            <a:ext cx="7010400" cy="487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7096676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smtClean="0">
                <a:latin typeface="Verdana" pitchFamily="34" charset="0"/>
                <a:cs typeface="Times New Roman" pitchFamily="18" charset="0"/>
              </a:rPr>
              <a:t>We hold these truths to be self-evident, that all are created equal,</a:t>
            </a:r>
            <a:br>
              <a:rPr lang="en-US" sz="2800" b="1" dirty="0" smtClean="0">
                <a:latin typeface="Verdana" pitchFamily="34" charset="0"/>
                <a:cs typeface="Times New Roman" pitchFamily="18" charset="0"/>
              </a:rPr>
            </a:br>
            <a:endParaRPr lang="en-US" sz="2800" dirty="0"/>
          </a:p>
        </p:txBody>
      </p:sp>
      <p:sp>
        <p:nvSpPr>
          <p:cNvPr id="5" name="Footer Placeholder 4"/>
          <p:cNvSpPr>
            <a:spLocks noGrp="1"/>
          </p:cNvSpPr>
          <p:nvPr>
            <p:ph type="ftr" sz="quarter" idx="11"/>
          </p:nvPr>
        </p:nvSpPr>
        <p:spPr/>
        <p:txBody>
          <a:bodyPr/>
          <a:lstStyle/>
          <a:p>
            <a:r>
              <a:rPr lang="en-US" smtClean="0"/>
              <a:t>DBHIDS - OAS</a:t>
            </a:r>
            <a:endParaRPr lang="en-US"/>
          </a:p>
        </p:txBody>
      </p:sp>
      <p:sp>
        <p:nvSpPr>
          <p:cNvPr id="6" name="Slide Number Placeholder 5"/>
          <p:cNvSpPr>
            <a:spLocks noGrp="1"/>
          </p:cNvSpPr>
          <p:nvPr>
            <p:ph type="sldNum" sz="quarter" idx="12"/>
          </p:nvPr>
        </p:nvSpPr>
        <p:spPr/>
        <p:txBody>
          <a:bodyPr/>
          <a:lstStyle/>
          <a:p>
            <a:fld id="{974C6331-6B6B-4E5F-8AD6-C2A95B77CB71}" type="slidenum">
              <a:rPr lang="en-US" smtClean="0"/>
              <a:pPr/>
              <a:t>29</a:t>
            </a:fld>
            <a:endParaRPr lang="en-US"/>
          </a:p>
        </p:txBody>
      </p:sp>
      <p:sp>
        <p:nvSpPr>
          <p:cNvPr id="8" name="Rectangle 2"/>
          <p:cNvSpPr txBox="1">
            <a:spLocks noChangeArrowheads="1"/>
          </p:cNvSpPr>
          <p:nvPr/>
        </p:nvSpPr>
        <p:spPr>
          <a:xfrm>
            <a:off x="1905000" y="1219200"/>
            <a:ext cx="7086600" cy="762000"/>
          </a:xfrm>
          <a:prstGeom prst="rect">
            <a:avLst/>
          </a:prstGeom>
        </p:spPr>
        <p:txBody>
          <a:bodyPr vert="horz" lIns="91440" tIns="45720" rIns="91440" bIns="45720" rtlCol="0" anchor="b">
            <a:normAutofit fontScale="90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smtClean="0">
                <a:ln>
                  <a:noFill/>
                </a:ln>
                <a:solidFill>
                  <a:schemeClr val="bg1"/>
                </a:solidFill>
                <a:effectLst/>
                <a:uLnTx/>
                <a:uFillTx/>
                <a:latin typeface="Verdana" pitchFamily="34" charset="0"/>
                <a:ea typeface="+mj-ea"/>
                <a:cs typeface="+mj-cs"/>
              </a:rPr>
              <a:t>Perception vs. Reality</a:t>
            </a:r>
            <a:endParaRPr kumimoji="0" lang="en-US" sz="5400" b="0" i="0" u="none" strike="noStrike" kern="1200" cap="none" spc="0" normalizeH="0" baseline="0" noProof="0" dirty="0">
              <a:ln>
                <a:noFill/>
              </a:ln>
              <a:solidFill>
                <a:schemeClr val="bg1"/>
              </a:solidFill>
              <a:effectLst/>
              <a:uLnTx/>
              <a:uFillTx/>
              <a:latin typeface="Verdana" pitchFamily="34" charset="0"/>
              <a:ea typeface="+mj-ea"/>
              <a:cs typeface="+mj-cs"/>
            </a:endParaRPr>
          </a:p>
        </p:txBody>
      </p:sp>
      <p:pic>
        <p:nvPicPr>
          <p:cNvPr id="9" name="Picture 3" descr="epl0225h"/>
          <p:cNvPicPr>
            <a:picLocks noGrp="1" noChangeAspect="1" noChangeArrowheads="1"/>
          </p:cNvPicPr>
          <p:nvPr>
            <p:ph idx="1"/>
          </p:nvPr>
        </p:nvPicPr>
        <p:blipFill>
          <a:blip r:embed="rId2" cstate="print"/>
          <a:srcRect/>
          <a:stretch>
            <a:fillRect/>
          </a:stretch>
        </p:blipFill>
        <p:spPr>
          <a:xfrm>
            <a:off x="1905000" y="2133600"/>
            <a:ext cx="7481729" cy="4267200"/>
          </a:xfrm>
          <a:noFill/>
        </p:spPr>
      </p:pic>
      <p:sp>
        <p:nvSpPr>
          <p:cNvPr id="10" name="Text Box 6"/>
          <p:cNvSpPr txBox="1">
            <a:spLocks noChangeArrowheads="1"/>
          </p:cNvSpPr>
          <p:nvPr/>
        </p:nvSpPr>
        <p:spPr bwMode="auto">
          <a:xfrm>
            <a:off x="2895600" y="3352800"/>
            <a:ext cx="2819400" cy="646331"/>
          </a:xfrm>
          <a:prstGeom prst="rect">
            <a:avLst/>
          </a:prstGeom>
          <a:solidFill>
            <a:schemeClr val="tx2"/>
          </a:solidFill>
          <a:ln w="9525">
            <a:noFill/>
            <a:miter lim="800000"/>
            <a:headEnd/>
            <a:tailEnd/>
          </a:ln>
        </p:spPr>
        <p:txBody>
          <a:bodyPr wrap="square">
            <a:spAutoFit/>
          </a:bodyPr>
          <a:lstStyle/>
          <a:p>
            <a:pPr algn="ctr" eaLnBrk="1" hangingPunct="1">
              <a:spcBef>
                <a:spcPct val="50000"/>
              </a:spcBef>
            </a:pPr>
            <a:r>
              <a:rPr lang="en-US" b="1" dirty="0">
                <a:solidFill>
                  <a:schemeClr val="bg1"/>
                </a:solidFill>
                <a:latin typeface="Arial" charset="0"/>
                <a:cs typeface="Times New Roman" pitchFamily="18" charset="0"/>
              </a:rPr>
              <a:t>Fix the client and send </a:t>
            </a:r>
            <a:r>
              <a:rPr lang="en-US" b="1" dirty="0" smtClean="0">
                <a:solidFill>
                  <a:schemeClr val="bg1"/>
                </a:solidFill>
                <a:latin typeface="Arial" charset="0"/>
                <a:cs typeface="Times New Roman" pitchFamily="18" charset="0"/>
              </a:rPr>
              <a:t>them home</a:t>
            </a:r>
            <a:endParaRPr lang="en-US" b="1" dirty="0">
              <a:solidFill>
                <a:schemeClr val="bg1"/>
              </a:solidFill>
              <a:latin typeface="Arial" charset="0"/>
              <a:cs typeface="Times New Roman" pitchFamily="18" charset="0"/>
            </a:endParaRPr>
          </a:p>
        </p:txBody>
      </p:sp>
      <p:sp>
        <p:nvSpPr>
          <p:cNvPr id="11" name="Text Box 8"/>
          <p:cNvSpPr txBox="1">
            <a:spLocks noChangeArrowheads="1"/>
          </p:cNvSpPr>
          <p:nvPr/>
        </p:nvSpPr>
        <p:spPr bwMode="auto">
          <a:xfrm>
            <a:off x="6324600" y="3352800"/>
            <a:ext cx="2819400" cy="615553"/>
          </a:xfrm>
          <a:prstGeom prst="rect">
            <a:avLst/>
          </a:prstGeom>
          <a:solidFill>
            <a:schemeClr val="tx2"/>
          </a:solidFill>
          <a:ln w="9525">
            <a:noFill/>
            <a:miter lim="800000"/>
            <a:headEnd/>
            <a:tailEnd/>
          </a:ln>
        </p:spPr>
        <p:txBody>
          <a:bodyPr wrap="square">
            <a:spAutoFit/>
          </a:bodyPr>
          <a:lstStyle/>
          <a:p>
            <a:pPr eaLnBrk="1" hangingPunct="1">
              <a:spcBef>
                <a:spcPct val="50000"/>
              </a:spcBef>
            </a:pPr>
            <a:r>
              <a:rPr lang="en-US" sz="1600" b="1" dirty="0">
                <a:solidFill>
                  <a:schemeClr val="bg1"/>
                </a:solidFill>
                <a:latin typeface="Arial" charset="0"/>
                <a:cs typeface="Times New Roman" pitchFamily="18" charset="0"/>
              </a:rPr>
              <a:t>But </a:t>
            </a:r>
            <a:r>
              <a:rPr lang="en-US" b="1" dirty="0">
                <a:solidFill>
                  <a:schemeClr val="bg1"/>
                </a:solidFill>
                <a:latin typeface="Arial" charset="0"/>
                <a:cs typeface="Times New Roman" pitchFamily="18" charset="0"/>
              </a:rPr>
              <a:t>estranged</a:t>
            </a:r>
            <a:r>
              <a:rPr lang="en-US" sz="1600" b="1" dirty="0">
                <a:solidFill>
                  <a:schemeClr val="bg1"/>
                </a:solidFill>
                <a:latin typeface="Arial" charset="0"/>
                <a:cs typeface="Times New Roman" pitchFamily="18" charset="0"/>
              </a:rPr>
              <a:t> from </a:t>
            </a:r>
            <a:r>
              <a:rPr lang="en-US" sz="1600" b="1" dirty="0" smtClean="0">
                <a:solidFill>
                  <a:schemeClr val="bg1"/>
                </a:solidFill>
                <a:latin typeface="Arial" charset="0"/>
                <a:cs typeface="Times New Roman" pitchFamily="18" charset="0"/>
              </a:rPr>
              <a:t>recovery supports</a:t>
            </a:r>
            <a:endParaRPr lang="en-US" sz="1600" b="1" dirty="0">
              <a:solidFill>
                <a:schemeClr val="bg1"/>
              </a:solidFill>
              <a:latin typeface="Arial" charset="0"/>
              <a:cs typeface="Times New Roman"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smtClean="0"/>
              <a:t>DBHIDS - OAS</a:t>
            </a:r>
            <a:endParaRPr lang="en-US" dirty="0"/>
          </a:p>
        </p:txBody>
      </p:sp>
      <p:sp>
        <p:nvSpPr>
          <p:cNvPr id="6" name="Slide Number Placeholder 5"/>
          <p:cNvSpPr>
            <a:spLocks noGrp="1"/>
          </p:cNvSpPr>
          <p:nvPr>
            <p:ph type="sldNum" sz="quarter" idx="12"/>
          </p:nvPr>
        </p:nvSpPr>
        <p:spPr/>
        <p:txBody>
          <a:bodyPr/>
          <a:lstStyle/>
          <a:p>
            <a:fld id="{974C6331-6B6B-4E5F-8AD6-C2A95B77CB71}" type="slidenum">
              <a:rPr lang="en-US" smtClean="0"/>
              <a:pPr/>
              <a:t>3</a:t>
            </a:fld>
            <a:endParaRPr lang="en-US"/>
          </a:p>
        </p:txBody>
      </p:sp>
      <p:sp>
        <p:nvSpPr>
          <p:cNvPr id="8" name="Content Placeholder 7"/>
          <p:cNvSpPr>
            <a:spLocks noGrp="1"/>
          </p:cNvSpPr>
          <p:nvPr>
            <p:ph idx="4294967295"/>
          </p:nvPr>
        </p:nvSpPr>
        <p:spPr>
          <a:xfrm>
            <a:off x="2590800" y="1295400"/>
            <a:ext cx="6553200" cy="4830763"/>
          </a:xfrm>
        </p:spPr>
        <p:txBody>
          <a:bodyPr/>
          <a:lstStyle/>
          <a:p>
            <a:r>
              <a:rPr lang="en-US" dirty="0" smtClean="0"/>
              <a:t>We will stand as a people with a shared past and a shared destiny declaring to all: “If we can heal, you can heal. If we and our families can heal, then neighborhoods and communities can heal. And if communities can heal, then the wounds of our country and the world can also heal.” </a:t>
            </a:r>
          </a:p>
          <a:p>
            <a:r>
              <a:rPr lang="en-US" dirty="0" smtClean="0"/>
              <a:t>William White </a:t>
            </a:r>
          </a:p>
          <a:p>
            <a:r>
              <a:rPr lang="en-US" dirty="0" smtClean="0"/>
              <a:t>Author, </a:t>
            </a:r>
            <a:r>
              <a:rPr lang="en-US" i="1" dirty="0" smtClean="0"/>
              <a:t>Slaying the Dragon: The History of Addiction Treatment and Recovery in America </a:t>
            </a:r>
          </a:p>
          <a:p>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DBHIDS - OAS</a:t>
            </a:r>
            <a:endParaRPr lang="en-US"/>
          </a:p>
        </p:txBody>
      </p:sp>
      <p:sp>
        <p:nvSpPr>
          <p:cNvPr id="5" name="Slide Number Placeholder 4"/>
          <p:cNvSpPr>
            <a:spLocks noGrp="1"/>
          </p:cNvSpPr>
          <p:nvPr>
            <p:ph type="sldNum" sz="quarter" idx="12"/>
          </p:nvPr>
        </p:nvSpPr>
        <p:spPr/>
        <p:txBody>
          <a:bodyPr/>
          <a:lstStyle/>
          <a:p>
            <a:fld id="{974C6331-6B6B-4E5F-8AD6-C2A95B77CB71}" type="slidenum">
              <a:rPr lang="en-US" smtClean="0"/>
              <a:pPr/>
              <a:t>30</a:t>
            </a:fld>
            <a:endParaRPr lang="en-US"/>
          </a:p>
        </p:txBody>
      </p:sp>
      <p:pic>
        <p:nvPicPr>
          <p:cNvPr id="6" name="Picture 2" descr="SuperiorityofTherapist"/>
          <p:cNvPicPr>
            <a:picLocks noGrp="1" noChangeAspect="1" noChangeArrowheads="1"/>
          </p:cNvPicPr>
          <p:nvPr>
            <p:ph idx="4294967295"/>
          </p:nvPr>
        </p:nvPicPr>
        <p:blipFill>
          <a:blip r:embed="rId2" cstate="print"/>
          <a:srcRect/>
          <a:stretch>
            <a:fillRect/>
          </a:stretch>
        </p:blipFill>
        <p:spPr bwMode="auto">
          <a:xfrm>
            <a:off x="1905000" y="31320"/>
            <a:ext cx="7239001" cy="614087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Surviving Addiction</a:t>
            </a:r>
          </a:p>
        </p:txBody>
      </p:sp>
      <p:sp>
        <p:nvSpPr>
          <p:cNvPr id="5" name="Footer Placeholder 4"/>
          <p:cNvSpPr>
            <a:spLocks noGrp="1"/>
          </p:cNvSpPr>
          <p:nvPr>
            <p:ph type="ftr" sz="quarter" idx="11"/>
          </p:nvPr>
        </p:nvSpPr>
        <p:spPr/>
        <p:txBody>
          <a:bodyPr/>
          <a:lstStyle/>
          <a:p>
            <a:r>
              <a:rPr lang="en-US" dirty="0" smtClean="0"/>
              <a:t>DBHIDS - OAS</a:t>
            </a:r>
            <a:endParaRPr lang="en-US" dirty="0"/>
          </a:p>
        </p:txBody>
      </p:sp>
      <p:sp>
        <p:nvSpPr>
          <p:cNvPr id="6" name="Slide Number Placeholder 5"/>
          <p:cNvSpPr>
            <a:spLocks noGrp="1"/>
          </p:cNvSpPr>
          <p:nvPr>
            <p:ph type="sldNum" sz="quarter" idx="12"/>
          </p:nvPr>
        </p:nvSpPr>
        <p:spPr/>
        <p:txBody>
          <a:bodyPr/>
          <a:lstStyle/>
          <a:p>
            <a:fld id="{974C6331-6B6B-4E5F-8AD6-C2A95B77CB71}" type="slidenum">
              <a:rPr lang="en-US" smtClean="0"/>
              <a:pPr/>
              <a:t>31</a:t>
            </a:fld>
            <a:endParaRPr lang="en-US" dirty="0"/>
          </a:p>
        </p:txBody>
      </p:sp>
      <p:sp>
        <p:nvSpPr>
          <p:cNvPr id="7" name="Content Placeholder 2"/>
          <p:cNvSpPr>
            <a:spLocks noGrp="1"/>
          </p:cNvSpPr>
          <p:nvPr>
            <p:ph sz="half" idx="1"/>
          </p:nvPr>
        </p:nvSpPr>
        <p:spPr/>
        <p:txBody>
          <a:bodyPr>
            <a:normAutofit fontScale="92500"/>
          </a:bodyPr>
          <a:lstStyle/>
          <a:p>
            <a:pPr eaLnBrk="1" hangingPunct="1"/>
            <a:r>
              <a:rPr lang="en-US" dirty="0" smtClean="0"/>
              <a:t>The traditional umbrella of services and supports that are our systems of care are often fragmented and inaccessible.</a:t>
            </a:r>
          </a:p>
          <a:p>
            <a:pPr eaLnBrk="1" hangingPunct="1"/>
            <a:r>
              <a:rPr lang="en-US" dirty="0" smtClean="0"/>
              <a:t>In many ways when we are seen to be broken we cease to be seen as a person</a:t>
            </a:r>
          </a:p>
        </p:txBody>
      </p:sp>
      <p:pic>
        <p:nvPicPr>
          <p:cNvPr id="77826" name="Picture 2"/>
          <p:cNvPicPr>
            <a:picLocks noGrp="1" noChangeAspect="1" noChangeArrowheads="1"/>
          </p:cNvPicPr>
          <p:nvPr>
            <p:ph sz="half" idx="2"/>
          </p:nvPr>
        </p:nvPicPr>
        <p:blipFill>
          <a:blip r:embed="rId2" cstate="print">
            <a:extLst>
              <a:ext uri="{28A0092B-C50C-407E-A947-70E740481C1C}">
                <a14:useLocalDpi xmlns="" xmlns:a14="http://schemas.microsoft.com/office/drawing/2010/main" val="0"/>
              </a:ext>
            </a:extLst>
          </a:blip>
          <a:srcRect/>
          <a:stretch>
            <a:fillRect/>
          </a:stretch>
        </p:blipFill>
        <p:spPr bwMode="auto">
          <a:xfrm>
            <a:off x="5486400" y="1835926"/>
            <a:ext cx="3200400" cy="39783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9788517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Traditional systems of care are like draw bridges constructed with the bridge up</a:t>
            </a:r>
            <a:endParaRPr lang="en-US" dirty="0"/>
          </a:p>
        </p:txBody>
      </p:sp>
      <p:sp>
        <p:nvSpPr>
          <p:cNvPr id="6" name="Content Placeholder 5"/>
          <p:cNvSpPr>
            <a:spLocks noGrp="1"/>
          </p:cNvSpPr>
          <p:nvPr>
            <p:ph sz="half" idx="1"/>
          </p:nvPr>
        </p:nvSpPr>
        <p:spPr>
          <a:xfrm>
            <a:off x="1981200" y="1752600"/>
            <a:ext cx="3505200" cy="4373563"/>
          </a:xfrm>
        </p:spPr>
        <p:txBody>
          <a:bodyPr/>
          <a:lstStyle/>
          <a:p>
            <a:r>
              <a:rPr lang="en-US" dirty="0" smtClean="0"/>
              <a:t>Disconnects between:</a:t>
            </a:r>
          </a:p>
          <a:p>
            <a:pPr lvl="1"/>
            <a:r>
              <a:rPr lang="en-US" dirty="0" smtClean="0"/>
              <a:t>long term recovery &amp; treatment</a:t>
            </a:r>
          </a:p>
          <a:p>
            <a:pPr lvl="1"/>
            <a:r>
              <a:rPr lang="en-US" dirty="0" smtClean="0"/>
              <a:t>individual/family &amp; professional</a:t>
            </a:r>
          </a:p>
          <a:p>
            <a:pPr lvl="1"/>
            <a:r>
              <a:rPr lang="en-US" dirty="0" smtClean="0"/>
              <a:t>community &amp; care</a:t>
            </a:r>
          </a:p>
          <a:p>
            <a:pPr lvl="1"/>
            <a:r>
              <a:rPr lang="en-US" dirty="0" smtClean="0"/>
              <a:t>self help &amp; service</a:t>
            </a:r>
          </a:p>
          <a:p>
            <a:endParaRPr lang="en-US" dirty="0"/>
          </a:p>
        </p:txBody>
      </p:sp>
      <p:sp>
        <p:nvSpPr>
          <p:cNvPr id="4" name="Footer Placeholder 3"/>
          <p:cNvSpPr>
            <a:spLocks noGrp="1"/>
          </p:cNvSpPr>
          <p:nvPr>
            <p:ph type="ftr" sz="quarter" idx="11"/>
          </p:nvPr>
        </p:nvSpPr>
        <p:spPr/>
        <p:txBody>
          <a:bodyPr/>
          <a:lstStyle/>
          <a:p>
            <a:r>
              <a:rPr lang="en-US" smtClean="0"/>
              <a:t>DBHIDS - OAS</a:t>
            </a:r>
            <a:endParaRPr lang="en-US"/>
          </a:p>
        </p:txBody>
      </p:sp>
      <p:sp>
        <p:nvSpPr>
          <p:cNvPr id="5" name="Slide Number Placeholder 4"/>
          <p:cNvSpPr>
            <a:spLocks noGrp="1"/>
          </p:cNvSpPr>
          <p:nvPr>
            <p:ph type="sldNum" sz="quarter" idx="12"/>
          </p:nvPr>
        </p:nvSpPr>
        <p:spPr/>
        <p:txBody>
          <a:bodyPr/>
          <a:lstStyle/>
          <a:p>
            <a:fld id="{974C6331-6B6B-4E5F-8AD6-C2A95B77CB71}" type="slidenum">
              <a:rPr lang="en-US" smtClean="0"/>
              <a:pPr/>
              <a:t>32</a:t>
            </a:fld>
            <a:endParaRPr lang="en-US"/>
          </a:p>
        </p:txBody>
      </p:sp>
      <p:pic>
        <p:nvPicPr>
          <p:cNvPr id="9" name="Content Placeholder 8" descr="downtown-chicago-il736.jpg"/>
          <p:cNvPicPr>
            <a:picLocks noGrp="1" noChangeAspect="1"/>
          </p:cNvPicPr>
          <p:nvPr>
            <p:ph sz="half" idx="2"/>
          </p:nvPr>
        </p:nvPicPr>
        <p:blipFill>
          <a:blip r:embed="rId2" cstate="print"/>
          <a:stretch>
            <a:fillRect/>
          </a:stretch>
        </p:blipFill>
        <p:spPr>
          <a:xfrm>
            <a:off x="5347740" y="1905000"/>
            <a:ext cx="3318018" cy="4038600"/>
          </a:xfr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dirty="0" smtClean="0"/>
              <a:t>THE STRUGGLE</a:t>
            </a:r>
            <a:endParaRPr lang="en-US" dirty="0"/>
          </a:p>
        </p:txBody>
      </p:sp>
      <p:sp>
        <p:nvSpPr>
          <p:cNvPr id="5" name="Footer Placeholder 4"/>
          <p:cNvSpPr>
            <a:spLocks noGrp="1"/>
          </p:cNvSpPr>
          <p:nvPr>
            <p:ph type="ftr" sz="quarter" idx="11"/>
          </p:nvPr>
        </p:nvSpPr>
        <p:spPr>
          <a:xfrm>
            <a:off x="0" y="5562600"/>
            <a:ext cx="1905000" cy="365125"/>
          </a:xfrm>
        </p:spPr>
        <p:txBody>
          <a:bodyPr/>
          <a:lstStyle/>
          <a:p>
            <a:r>
              <a:rPr lang="en-US" dirty="0" smtClean="0"/>
              <a:t>DBHIDS - OAS</a:t>
            </a:r>
            <a:endParaRPr lang="en-US" dirty="0"/>
          </a:p>
        </p:txBody>
      </p:sp>
      <p:sp>
        <p:nvSpPr>
          <p:cNvPr id="6" name="Slide Number Placeholder 5"/>
          <p:cNvSpPr>
            <a:spLocks noGrp="1"/>
          </p:cNvSpPr>
          <p:nvPr>
            <p:ph type="sldNum" sz="quarter" idx="12"/>
          </p:nvPr>
        </p:nvSpPr>
        <p:spPr/>
        <p:txBody>
          <a:bodyPr/>
          <a:lstStyle/>
          <a:p>
            <a:fld id="{974C6331-6B6B-4E5F-8AD6-C2A95B77CB71}" type="slidenum">
              <a:rPr lang="en-US" smtClean="0"/>
              <a:pPr/>
              <a:t>33</a:t>
            </a:fld>
            <a:endParaRPr lang="en-US"/>
          </a:p>
        </p:txBody>
      </p:sp>
      <p:sp>
        <p:nvSpPr>
          <p:cNvPr id="9" name="Rectangle 3"/>
          <p:cNvSpPr>
            <a:spLocks noGrp="1" noChangeArrowheads="1"/>
          </p:cNvSpPr>
          <p:nvPr>
            <p:ph idx="1"/>
          </p:nvPr>
        </p:nvSpPr>
        <p:spPr>
          <a:xfrm>
            <a:off x="2133600" y="1295400"/>
            <a:ext cx="6553200" cy="5105400"/>
          </a:xfrm>
          <a:noFill/>
        </p:spPr>
        <p:txBody>
          <a:bodyPr lIns="92075" tIns="46038" rIns="92075" bIns="46038"/>
          <a:lstStyle/>
          <a:p>
            <a:pPr algn="ctr" eaLnBrk="1" hangingPunct="1"/>
            <a:r>
              <a:rPr lang="en-US" dirty="0" smtClean="0"/>
              <a:t>22 million need treatment 3 million get it</a:t>
            </a:r>
          </a:p>
        </p:txBody>
      </p:sp>
      <p:graphicFrame>
        <p:nvGraphicFramePr>
          <p:cNvPr id="65538" name="Object 4"/>
          <p:cNvGraphicFramePr>
            <a:graphicFrameLocks/>
          </p:cNvGraphicFramePr>
          <p:nvPr/>
        </p:nvGraphicFramePr>
        <p:xfrm>
          <a:off x="1905000" y="1981200"/>
          <a:ext cx="6934200" cy="4572000"/>
        </p:xfrm>
        <a:graphic>
          <a:graphicData uri="http://schemas.openxmlformats.org/presentationml/2006/ole">
            <p:oleObj spid="_x0000_s266242" name="Clip" r:id="rId3" imgW="3659903" imgH="2349340" progId="">
              <p:embed/>
            </p:oleObj>
          </a:graphicData>
        </a:graphic>
      </p:graphicFrame>
      <p:sp>
        <p:nvSpPr>
          <p:cNvPr id="11" name="Rectangle 5"/>
          <p:cNvSpPr>
            <a:spLocks noChangeArrowheads="1"/>
          </p:cNvSpPr>
          <p:nvPr/>
        </p:nvSpPr>
        <p:spPr bwMode="auto">
          <a:xfrm>
            <a:off x="3048000" y="1752600"/>
            <a:ext cx="897682" cy="308419"/>
          </a:xfrm>
          <a:prstGeom prst="rect">
            <a:avLst/>
          </a:prstGeom>
          <a:noFill/>
          <a:ln w="9525">
            <a:noFill/>
            <a:miter lim="800000"/>
            <a:headEnd/>
            <a:tailEnd/>
          </a:ln>
        </p:spPr>
        <p:txBody>
          <a:bodyPr wrap="none" lIns="92075" tIns="46038" rIns="92075" bIns="46038">
            <a:spAutoFit/>
          </a:bodyPr>
          <a:lstStyle/>
          <a:p>
            <a:r>
              <a:rPr lang="en-US" sz="1400" b="1" dirty="0">
                <a:solidFill>
                  <a:schemeClr val="bg1"/>
                </a:solidFill>
              </a:rPr>
              <a:t>TO  USE</a:t>
            </a:r>
          </a:p>
        </p:txBody>
      </p:sp>
      <p:sp>
        <p:nvSpPr>
          <p:cNvPr id="12" name="Rectangle 6"/>
          <p:cNvSpPr>
            <a:spLocks noChangeArrowheads="1"/>
          </p:cNvSpPr>
          <p:nvPr/>
        </p:nvSpPr>
        <p:spPr bwMode="auto">
          <a:xfrm>
            <a:off x="5334000" y="1828800"/>
            <a:ext cx="453650" cy="308419"/>
          </a:xfrm>
          <a:prstGeom prst="rect">
            <a:avLst/>
          </a:prstGeom>
          <a:noFill/>
          <a:ln w="9525">
            <a:noFill/>
            <a:miter lim="800000"/>
            <a:headEnd/>
            <a:tailEnd/>
          </a:ln>
        </p:spPr>
        <p:txBody>
          <a:bodyPr wrap="none" lIns="92075" tIns="46038" rIns="92075" bIns="46038">
            <a:spAutoFit/>
          </a:bodyPr>
          <a:lstStyle/>
          <a:p>
            <a:r>
              <a:rPr lang="en-US" sz="1400" b="1" dirty="0">
                <a:solidFill>
                  <a:schemeClr val="bg1"/>
                </a:solidFill>
              </a:rPr>
              <a:t>OR</a:t>
            </a:r>
          </a:p>
        </p:txBody>
      </p:sp>
      <p:sp>
        <p:nvSpPr>
          <p:cNvPr id="13" name="Rectangle 7"/>
          <p:cNvSpPr>
            <a:spLocks noChangeArrowheads="1"/>
          </p:cNvSpPr>
          <p:nvPr/>
        </p:nvSpPr>
        <p:spPr bwMode="auto">
          <a:xfrm>
            <a:off x="6934200" y="1752600"/>
            <a:ext cx="1389804" cy="308419"/>
          </a:xfrm>
          <a:prstGeom prst="rect">
            <a:avLst/>
          </a:prstGeom>
          <a:noFill/>
          <a:ln w="9525">
            <a:noFill/>
            <a:miter lim="800000"/>
            <a:headEnd/>
            <a:tailEnd/>
          </a:ln>
        </p:spPr>
        <p:txBody>
          <a:bodyPr wrap="none" lIns="92075" tIns="46038" rIns="92075" bIns="46038">
            <a:spAutoFit/>
          </a:bodyPr>
          <a:lstStyle/>
          <a:p>
            <a:r>
              <a:rPr lang="en-US" sz="1400" b="1" dirty="0">
                <a:solidFill>
                  <a:schemeClr val="bg1"/>
                </a:solidFill>
              </a:rPr>
              <a:t>NOT  TO  USE</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Object 2"/>
          <p:cNvGraphicFramePr>
            <a:graphicFrameLocks noChangeAspect="1"/>
          </p:cNvGraphicFramePr>
          <p:nvPr>
            <p:extLst>
              <p:ext uri="{D42A27DB-BD31-4B8C-83A1-F6EECF244321}">
                <p14:modId xmlns="" xmlns:p14="http://schemas.microsoft.com/office/powerpoint/2010/main" val="3494390691"/>
              </p:ext>
            </p:extLst>
          </p:nvPr>
        </p:nvGraphicFramePr>
        <p:xfrm>
          <a:off x="1905000" y="1371600"/>
          <a:ext cx="7239000" cy="4648200"/>
        </p:xfrm>
        <a:graphic>
          <a:graphicData uri="http://schemas.openxmlformats.org/presentationml/2006/ole">
            <p:oleObj spid="_x0000_s262146" name="Visio" r:id="rId4" imgW="9672440" imgH="7552566" progId="Visio.Drawing.11">
              <p:embed/>
            </p:oleObj>
          </a:graphicData>
        </a:graphic>
      </p:graphicFrame>
      <p:sp>
        <p:nvSpPr>
          <p:cNvPr id="20483" name="Rectangle 3"/>
          <p:cNvSpPr>
            <a:spLocks noChangeArrowheads="1"/>
          </p:cNvSpPr>
          <p:nvPr/>
        </p:nvSpPr>
        <p:spPr bwMode="auto">
          <a:xfrm>
            <a:off x="1905000" y="152400"/>
            <a:ext cx="7239000" cy="762000"/>
          </a:xfrm>
          <a:prstGeom prst="rect">
            <a:avLst/>
          </a:prstGeom>
          <a:noFill/>
          <a:ln w="9525">
            <a:noFill/>
            <a:miter lim="800000"/>
            <a:headEnd/>
            <a:tailEnd/>
          </a:ln>
        </p:spPr>
        <p:txBody>
          <a:bodyPr anchor="ctr"/>
          <a:lstStyle/>
          <a:p>
            <a:pPr eaLnBrk="1" hangingPunct="1"/>
            <a:r>
              <a:rPr lang="en-US" sz="3600" dirty="0" smtClean="0">
                <a:solidFill>
                  <a:schemeClr val="bg1"/>
                </a:solidFill>
                <a:latin typeface="Verdana" pitchFamily="34" charset="0"/>
                <a:cs typeface="Times New Roman" pitchFamily="18" charset="0"/>
              </a:rPr>
              <a:t>The Struggle </a:t>
            </a:r>
            <a:r>
              <a:rPr lang="en-US" sz="1600" dirty="0" smtClean="0">
                <a:solidFill>
                  <a:schemeClr val="bg1"/>
                </a:solidFill>
                <a:latin typeface="Verdana" pitchFamily="34" charset="0"/>
                <a:cs typeface="Times New Roman" pitchFamily="18" charset="0"/>
              </a:rPr>
              <a:t>(Rethinking our use of resources)</a:t>
            </a:r>
            <a:endParaRPr lang="en-US" sz="1600" dirty="0">
              <a:solidFill>
                <a:schemeClr val="bg1"/>
              </a:solidFill>
              <a:latin typeface="Verdana" pitchFamily="34" charset="0"/>
              <a:cs typeface="Times New Roman" pitchFamily="18" charset="0"/>
            </a:endParaRPr>
          </a:p>
        </p:txBody>
      </p:sp>
      <p:sp>
        <p:nvSpPr>
          <p:cNvPr id="20484" name="Text Box 4"/>
          <p:cNvSpPr txBox="1">
            <a:spLocks noChangeArrowheads="1"/>
          </p:cNvSpPr>
          <p:nvPr/>
        </p:nvSpPr>
        <p:spPr bwMode="auto">
          <a:xfrm>
            <a:off x="1905000" y="914400"/>
            <a:ext cx="7239000" cy="400110"/>
          </a:xfrm>
          <a:prstGeom prst="rect">
            <a:avLst/>
          </a:prstGeom>
          <a:noFill/>
          <a:ln w="9525">
            <a:noFill/>
            <a:miter lim="800000"/>
            <a:headEnd/>
            <a:tailEnd/>
          </a:ln>
        </p:spPr>
        <p:txBody>
          <a:bodyPr wrap="square">
            <a:spAutoFit/>
          </a:bodyPr>
          <a:lstStyle/>
          <a:p>
            <a:pPr algn="ctr" eaLnBrk="1" hangingPunct="1">
              <a:spcBef>
                <a:spcPct val="50000"/>
              </a:spcBef>
            </a:pPr>
            <a:r>
              <a:rPr lang="en-US" sz="2000" b="1" dirty="0">
                <a:solidFill>
                  <a:schemeClr val="bg1"/>
                </a:solidFill>
                <a:latin typeface="Verdana" pitchFamily="34" charset="0"/>
                <a:cs typeface="Times New Roman" pitchFamily="18" charset="0"/>
              </a:rPr>
              <a:t>Spending in an Acute Care Model</a:t>
            </a:r>
          </a:p>
        </p:txBody>
      </p:sp>
      <p:sp>
        <p:nvSpPr>
          <p:cNvPr id="5" name="Footer Placeholder 3"/>
          <p:cNvSpPr>
            <a:spLocks noGrp="1"/>
          </p:cNvSpPr>
          <p:nvPr>
            <p:ph type="ftr" sz="quarter" idx="11"/>
          </p:nvPr>
        </p:nvSpPr>
        <p:spPr>
          <a:xfrm>
            <a:off x="3810000" y="6492875"/>
            <a:ext cx="2895600" cy="365125"/>
          </a:xfrm>
        </p:spPr>
        <p:txBody>
          <a:bodyPr/>
          <a:lstStyle/>
          <a:p>
            <a:r>
              <a:rPr lang="en-US" dirty="0" smtClean="0"/>
              <a:t>DBHIDS - OAS</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5257801"/>
            <a:ext cx="7772400" cy="533400"/>
          </a:xfrm>
        </p:spPr>
        <p:txBody>
          <a:bodyPr>
            <a:normAutofit/>
          </a:bodyPr>
          <a:lstStyle/>
          <a:p>
            <a:pPr algn="r"/>
            <a:r>
              <a:rPr lang="en-US" sz="2800" dirty="0" smtClean="0"/>
              <a:t>Responding to warning signs</a:t>
            </a:r>
            <a:endParaRPr lang="en-US" sz="2800" dirty="0"/>
          </a:p>
        </p:txBody>
      </p:sp>
      <p:sp>
        <p:nvSpPr>
          <p:cNvPr id="3" name="Subtitle 2"/>
          <p:cNvSpPr>
            <a:spLocks noGrp="1"/>
          </p:cNvSpPr>
          <p:nvPr>
            <p:ph type="subTitle" idx="1"/>
          </p:nvPr>
        </p:nvSpPr>
        <p:spPr>
          <a:xfrm>
            <a:off x="304800" y="5867400"/>
            <a:ext cx="8686800" cy="914400"/>
          </a:xfrm>
        </p:spPr>
        <p:txBody>
          <a:bodyPr>
            <a:normAutofit/>
          </a:bodyPr>
          <a:lstStyle/>
          <a:p>
            <a:pPr algn="r"/>
            <a:r>
              <a:rPr lang="en-US" sz="1800" dirty="0" smtClean="0">
                <a:solidFill>
                  <a:schemeClr val="bg1"/>
                </a:solidFill>
              </a:rPr>
              <a:t>Disconnects Between Community Based Supports &amp; Professional Treatment &gt; Stigma Driven Deficit Based Care &gt; High Rates Of Recidivism &gt; The Effectiveness Of Treatment Questioned &gt; Cultures Of Helping  vs. Serving   </a:t>
            </a:r>
          </a:p>
          <a:p>
            <a:pPr algn="r">
              <a:buFont typeface="Arial" pitchFamily="34" charset="0"/>
              <a:buChar char="•"/>
            </a:pPr>
            <a:endParaRPr lang="en-US" sz="1800" dirty="0">
              <a:solidFill>
                <a:schemeClr val="bg1"/>
              </a:solidFill>
            </a:endParaRPr>
          </a:p>
        </p:txBody>
      </p:sp>
      <p:pic>
        <p:nvPicPr>
          <p:cNvPr id="4" name="stormy_road_ahead.wmv">
            <a:hlinkClick r:id="" action="ppaction://media"/>
          </p:cNvPr>
          <p:cNvPicPr>
            <a:picLocks noChangeAspect="1"/>
          </p:cNvPicPr>
          <p:nvPr>
            <a:videoFile r:link="rId1"/>
            <p:extLst>
              <p:ext uri="{DAA4B4D4-6D71-4841-9C94-3DE7FCFB9230}">
                <p14:media xmlns="" xmlns:p14="http://schemas.microsoft.com/office/powerpoint/2010/main" r:embed="rId3"/>
              </p:ext>
            </p:extLst>
          </p:nvPr>
        </p:nvPicPr>
        <p:blipFill>
          <a:blip r:embed="rId4" cstate="print"/>
          <a:stretch>
            <a:fillRect/>
          </a:stretch>
        </p:blipFill>
        <p:spPr>
          <a:xfrm>
            <a:off x="0" y="0"/>
            <a:ext cx="9144000" cy="5143500"/>
          </a:xfrm>
          <a:prstGeom prst="rect">
            <a:avLst/>
          </a:prstGeom>
        </p:spPr>
      </p:pic>
    </p:spTree>
    <p:extLst>
      <p:ext uri="{BB962C8B-B14F-4D97-AF65-F5344CB8AC3E}">
        <p14:creationId xmlns="" xmlns:p14="http://schemas.microsoft.com/office/powerpoint/2010/main" val="3889571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nasadadlogo.jpg"/>
          <p:cNvPicPr>
            <a:picLocks noGrp="1" noChangeAspect="1"/>
          </p:cNvPicPr>
          <p:nvPr>
            <p:ph idx="1"/>
          </p:nvPr>
        </p:nvPicPr>
        <p:blipFill>
          <a:blip r:embed="rId3" cstate="print"/>
          <a:stretch>
            <a:fillRect/>
          </a:stretch>
        </p:blipFill>
        <p:spPr>
          <a:xfrm>
            <a:off x="3810000" y="152400"/>
            <a:ext cx="1797990" cy="838200"/>
          </a:xfrm>
        </p:spPr>
      </p:pic>
      <p:sp>
        <p:nvSpPr>
          <p:cNvPr id="4" name="Footer Placeholder 3"/>
          <p:cNvSpPr>
            <a:spLocks noGrp="1"/>
          </p:cNvSpPr>
          <p:nvPr>
            <p:ph type="ftr" sz="quarter" idx="11"/>
          </p:nvPr>
        </p:nvSpPr>
        <p:spPr/>
        <p:txBody>
          <a:bodyPr/>
          <a:lstStyle/>
          <a:p>
            <a:r>
              <a:rPr lang="en-US" smtClean="0"/>
              <a:t>DBHIDS - OAS</a:t>
            </a:r>
            <a:endParaRPr lang="en-US"/>
          </a:p>
        </p:txBody>
      </p:sp>
      <p:sp>
        <p:nvSpPr>
          <p:cNvPr id="5" name="Slide Number Placeholder 4"/>
          <p:cNvSpPr>
            <a:spLocks noGrp="1"/>
          </p:cNvSpPr>
          <p:nvPr>
            <p:ph type="sldNum" sz="quarter" idx="12"/>
          </p:nvPr>
        </p:nvSpPr>
        <p:spPr/>
        <p:txBody>
          <a:bodyPr/>
          <a:lstStyle/>
          <a:p>
            <a:fld id="{974C6331-6B6B-4E5F-8AD6-C2A95B77CB71}" type="slidenum">
              <a:rPr lang="en-US" smtClean="0"/>
              <a:pPr/>
              <a:t>36</a:t>
            </a:fld>
            <a:endParaRPr lang="en-US"/>
          </a:p>
        </p:txBody>
      </p:sp>
      <p:pic>
        <p:nvPicPr>
          <p:cNvPr id="8" name="Picture 7" descr="SAAS_logo.jpg"/>
          <p:cNvPicPr>
            <a:picLocks noChangeAspect="1"/>
          </p:cNvPicPr>
          <p:nvPr/>
        </p:nvPicPr>
        <p:blipFill>
          <a:blip r:embed="rId4" cstate="print"/>
          <a:stretch>
            <a:fillRect/>
          </a:stretch>
        </p:blipFill>
        <p:spPr>
          <a:xfrm>
            <a:off x="5638800" y="152400"/>
            <a:ext cx="880578" cy="838199"/>
          </a:xfrm>
          <a:prstGeom prst="rect">
            <a:avLst/>
          </a:prstGeom>
        </p:spPr>
      </p:pic>
      <p:pic>
        <p:nvPicPr>
          <p:cNvPr id="9" name="Picture 8" descr="High_Resolution_Faces_Logo.jpg"/>
          <p:cNvPicPr>
            <a:picLocks noChangeAspect="1"/>
          </p:cNvPicPr>
          <p:nvPr/>
        </p:nvPicPr>
        <p:blipFill>
          <a:blip r:embed="rId5" cstate="print"/>
          <a:stretch>
            <a:fillRect/>
          </a:stretch>
        </p:blipFill>
        <p:spPr>
          <a:xfrm>
            <a:off x="6629400" y="152400"/>
            <a:ext cx="1838103" cy="838200"/>
          </a:xfrm>
          <a:prstGeom prst="rect">
            <a:avLst/>
          </a:prstGeom>
        </p:spPr>
      </p:pic>
      <p:pic>
        <p:nvPicPr>
          <p:cNvPr id="11" name="Picture 10" descr="NCSL_logo.jpg"/>
          <p:cNvPicPr>
            <a:picLocks noChangeAspect="1"/>
          </p:cNvPicPr>
          <p:nvPr/>
        </p:nvPicPr>
        <p:blipFill>
          <a:blip r:embed="rId6" cstate="print"/>
          <a:stretch>
            <a:fillRect/>
          </a:stretch>
        </p:blipFill>
        <p:spPr>
          <a:xfrm>
            <a:off x="1981200" y="152400"/>
            <a:ext cx="1816724" cy="838200"/>
          </a:xfrm>
          <a:prstGeom prst="rect">
            <a:avLst/>
          </a:prstGeom>
        </p:spPr>
      </p:pic>
      <p:sp>
        <p:nvSpPr>
          <p:cNvPr id="13" name="Content Placeholder 2"/>
          <p:cNvSpPr txBox="1">
            <a:spLocks/>
          </p:cNvSpPr>
          <p:nvPr/>
        </p:nvSpPr>
        <p:spPr>
          <a:xfrm>
            <a:off x="1981200" y="1295400"/>
            <a:ext cx="7162800" cy="5562600"/>
          </a:xfrm>
          <a:prstGeom prst="rect">
            <a:avLst/>
          </a:prstGeom>
        </p:spPr>
        <p:txBody>
          <a:bodyPr vert="horz" lIns="91440" tIns="45720" rIns="91440" bIns="45720" rtlCol="0">
            <a:normAutofit fontScale="70000" lnSpcReduction="20000"/>
          </a:bodyPr>
          <a:lstStyle/>
          <a:p>
            <a:pPr marL="0" marR="0" lvl="0" indent="0" algn="l" defTabSz="914400" rtl="0" eaLnBrk="1" fontAlgn="auto" latinLnBrk="0" hangingPunct="1">
              <a:lnSpc>
                <a:spcPct val="12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smtClean="0">
                <a:ln>
                  <a:noFill/>
                </a:ln>
                <a:solidFill>
                  <a:schemeClr val="bg1"/>
                </a:solidFill>
                <a:effectLst/>
                <a:uLnTx/>
                <a:uFillTx/>
                <a:latin typeface="+mn-lt"/>
                <a:ea typeface="+mn-ea"/>
                <a:cs typeface="+mn-cs"/>
              </a:rPr>
              <a:t>The goal for individuals with substance use disorders is long-term recovery from addiction, getting their lives back on track, improving their health, wellness and quality of life. </a:t>
            </a:r>
          </a:p>
          <a:p>
            <a:pPr marL="0" marR="0" lvl="0" indent="0" algn="l" defTabSz="914400" rtl="0" eaLnBrk="1" fontAlgn="auto" latinLnBrk="0" hangingPunct="1">
              <a:lnSpc>
                <a:spcPct val="12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smtClean="0">
              <a:ln>
                <a:noFill/>
              </a:ln>
              <a:solidFill>
                <a:schemeClr val="bg1"/>
              </a:solidFill>
              <a:effectLst/>
              <a:uLnTx/>
              <a:uFillTx/>
              <a:latin typeface="+mn-lt"/>
              <a:ea typeface="+mn-ea"/>
              <a:cs typeface="+mn-cs"/>
            </a:endParaRPr>
          </a:p>
          <a:p>
            <a:pPr marL="0" marR="0" lvl="0" indent="0" algn="l" defTabSz="914400" rtl="0" eaLnBrk="1" fontAlgn="auto" latinLnBrk="0" hangingPunct="1">
              <a:lnSpc>
                <a:spcPct val="12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smtClean="0">
                <a:ln>
                  <a:noFill/>
                </a:ln>
                <a:solidFill>
                  <a:schemeClr val="bg1"/>
                </a:solidFill>
                <a:effectLst/>
                <a:uLnTx/>
                <a:uFillTx/>
                <a:latin typeface="+mn-lt"/>
                <a:ea typeface="+mn-ea"/>
                <a:cs typeface="+mn-cs"/>
              </a:rPr>
              <a:t>Systems that support recovery-based care provide individuals receiving care with a variety of services and options tailored to their specific needs to aid them in their process. </a:t>
            </a:r>
          </a:p>
          <a:p>
            <a:pPr marL="0" marR="0" lvl="0" indent="0" algn="l" defTabSz="914400" rtl="0" eaLnBrk="1" fontAlgn="auto" latinLnBrk="0" hangingPunct="1">
              <a:lnSpc>
                <a:spcPct val="12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smtClean="0">
              <a:ln>
                <a:noFill/>
              </a:ln>
              <a:solidFill>
                <a:schemeClr val="bg1"/>
              </a:solidFill>
              <a:effectLst/>
              <a:uLnTx/>
              <a:uFillTx/>
              <a:latin typeface="+mn-lt"/>
              <a:ea typeface="+mn-ea"/>
              <a:cs typeface="+mn-cs"/>
            </a:endParaRPr>
          </a:p>
          <a:p>
            <a:pPr marL="0" marR="0" lvl="0" indent="0" algn="l" defTabSz="914400" rtl="0" eaLnBrk="1" fontAlgn="auto" latinLnBrk="0" hangingPunct="1">
              <a:lnSpc>
                <a:spcPct val="12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smtClean="0">
                <a:ln>
                  <a:noFill/>
                </a:ln>
                <a:solidFill>
                  <a:schemeClr val="bg1"/>
                </a:solidFill>
                <a:effectLst/>
                <a:uLnTx/>
                <a:uFillTx/>
                <a:latin typeface="+mn-lt"/>
                <a:ea typeface="+mn-ea"/>
                <a:cs typeface="+mn-cs"/>
              </a:rPr>
              <a:t>Multiple systems are engaged in coordination with traditional drug and alcohol treatment services. Some of these complementary services include education, housing, child care, financial planning, employment assistance, health care and legal assistance. </a:t>
            </a:r>
          </a:p>
          <a:p>
            <a:pPr marL="0" marR="0" lvl="0" indent="0" algn="l" defTabSz="914400" rtl="0" eaLnBrk="1" fontAlgn="auto" latinLnBrk="0" hangingPunct="1">
              <a:lnSpc>
                <a:spcPct val="12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smtClean="0">
              <a:ln>
                <a:noFill/>
              </a:ln>
              <a:solidFill>
                <a:schemeClr val="bg1"/>
              </a:solidFill>
              <a:effectLst/>
              <a:uLnTx/>
              <a:uFillTx/>
              <a:latin typeface="+mn-lt"/>
              <a:ea typeface="+mn-ea"/>
              <a:cs typeface="+mn-cs"/>
            </a:endParaRPr>
          </a:p>
          <a:p>
            <a:pPr marL="0" marR="0" lvl="0" indent="0" algn="l" defTabSz="914400" rtl="0" eaLnBrk="1" fontAlgn="auto" latinLnBrk="0" hangingPunct="1">
              <a:lnSpc>
                <a:spcPct val="12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smtClean="0">
                <a:ln>
                  <a:noFill/>
                </a:ln>
                <a:solidFill>
                  <a:schemeClr val="bg1"/>
                </a:solidFill>
                <a:effectLst/>
                <a:uLnTx/>
                <a:uFillTx/>
                <a:latin typeface="+mn-lt"/>
                <a:ea typeface="+mn-ea"/>
                <a:cs typeface="+mn-cs"/>
              </a:rPr>
              <a:t>The person seeking help’s family and support network are also engaged in these various systems, frequently in the decision-making process. </a:t>
            </a:r>
          </a:p>
          <a:p>
            <a:pPr marL="0" marR="0" lvl="0" indent="0" algn="l" defTabSz="914400" rtl="0" eaLnBrk="1" fontAlgn="auto" latinLnBrk="0" hangingPunct="1">
              <a:lnSpc>
                <a:spcPct val="120000"/>
              </a:lnSpc>
              <a:spcBef>
                <a:spcPct val="20000"/>
              </a:spcBef>
              <a:spcAft>
                <a:spcPts val="0"/>
              </a:spcAft>
              <a:buClrTx/>
              <a:buSzTx/>
              <a:buFontTx/>
              <a:buNone/>
              <a:tabLst/>
              <a:defRPr/>
            </a:pPr>
            <a:endParaRPr kumimoji="0" lang="en-US" sz="2400" b="0" i="0" u="none" strike="noStrike" kern="1200" cap="none" spc="0" normalizeH="0" baseline="0" noProof="0" smtClean="0">
              <a:ln>
                <a:noFill/>
              </a:ln>
              <a:solidFill>
                <a:schemeClr val="bg1"/>
              </a:solidFill>
              <a:effectLst/>
              <a:uLnTx/>
              <a:uFillTx/>
              <a:latin typeface="+mn-lt"/>
              <a:ea typeface="+mn-ea"/>
              <a:cs typeface="+mn-cs"/>
            </a:endParaRPr>
          </a:p>
          <a:p>
            <a:pPr marL="0" marR="0" lvl="0" indent="0" algn="l" defTabSz="914400" rtl="0" eaLnBrk="1" fontAlgn="auto" latinLnBrk="0" hangingPunct="1">
              <a:lnSpc>
                <a:spcPct val="12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smtClean="0">
                <a:ln>
                  <a:noFill/>
                </a:ln>
                <a:solidFill>
                  <a:schemeClr val="bg1"/>
                </a:solidFill>
                <a:effectLst/>
                <a:uLnTx/>
                <a:uFillTx/>
                <a:latin typeface="+mn-lt"/>
                <a:ea typeface="+mn-ea"/>
                <a:cs typeface="+mn-cs"/>
              </a:rPr>
              <a:t>Public policies are also in place to assist—not hinder—individuals seeking jobs, housing and education once they are no longer using alcohol or drugs.</a:t>
            </a:r>
          </a:p>
          <a:p>
            <a:pPr marL="0" marR="0" lvl="0" indent="0" algn="l" defTabSz="914400" rtl="0" eaLnBrk="1" fontAlgn="auto" latinLnBrk="0" hangingPunct="1">
              <a:lnSpc>
                <a:spcPct val="12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Values of Recovery-Oriented Mental Health and Addictions Systems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The values of recovery-oriented mental health and addiction systems are based on the recognition that each person must either lead or be the central participant in his or her own recovery. All services need to be organized to support the developmental stages of this recovery process. Person-centered services that offer choice, honor each person’s potential for growth, focus on a person’s strengths, and attend to the overall health and wellness of a person with mental illness and/or addiction play a central role in a recovery-oriented system of care. These values can operate in all services for people in recovery from mental illness and/or addiction, regardless of the service type (i.e., treatment, peer support, family education). </a:t>
            </a:r>
          </a:p>
          <a:p>
            <a:endParaRPr lang="en-US" dirty="0"/>
          </a:p>
        </p:txBody>
      </p:sp>
      <p:sp>
        <p:nvSpPr>
          <p:cNvPr id="4" name="Footer Placeholder 3"/>
          <p:cNvSpPr>
            <a:spLocks noGrp="1"/>
          </p:cNvSpPr>
          <p:nvPr>
            <p:ph type="ftr" sz="quarter" idx="11"/>
          </p:nvPr>
        </p:nvSpPr>
        <p:spPr/>
        <p:txBody>
          <a:bodyPr/>
          <a:lstStyle/>
          <a:p>
            <a:r>
              <a:rPr lang="en-US" dirty="0" smtClean="0"/>
              <a:t>DBHIDS - OAS</a:t>
            </a:r>
            <a:endParaRPr lang="en-US" dirty="0"/>
          </a:p>
        </p:txBody>
      </p:sp>
      <p:sp>
        <p:nvSpPr>
          <p:cNvPr id="5" name="Slide Number Placeholder 4"/>
          <p:cNvSpPr>
            <a:spLocks noGrp="1"/>
          </p:cNvSpPr>
          <p:nvPr>
            <p:ph type="sldNum" sz="quarter" idx="12"/>
          </p:nvPr>
        </p:nvSpPr>
        <p:spPr/>
        <p:txBody>
          <a:bodyPr/>
          <a:lstStyle/>
          <a:p>
            <a:fld id="{974C6331-6B6B-4E5F-8AD6-C2A95B77CB71}" type="slidenum">
              <a:rPr lang="en-US" smtClean="0"/>
              <a:pPr/>
              <a:t>37</a:t>
            </a:fld>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5000" y="0"/>
            <a:ext cx="7239000" cy="914400"/>
          </a:xfrm>
        </p:spPr>
        <p:txBody>
          <a:bodyPr/>
          <a:lstStyle/>
          <a:p>
            <a:pPr marL="342900" indent="-342900" algn="ctr"/>
            <a:r>
              <a:rPr lang="en-US" dirty="0" smtClean="0"/>
              <a:t>(White, Boyle, &amp; Loveland, 2002). </a:t>
            </a:r>
            <a:endParaRPr lang="en-US" dirty="0"/>
          </a:p>
        </p:txBody>
      </p:sp>
      <p:sp>
        <p:nvSpPr>
          <p:cNvPr id="5" name="Content Placeholder 4"/>
          <p:cNvSpPr>
            <a:spLocks noGrp="1"/>
          </p:cNvSpPr>
          <p:nvPr>
            <p:ph idx="1"/>
          </p:nvPr>
        </p:nvSpPr>
        <p:spPr>
          <a:xfrm>
            <a:off x="1905000" y="762000"/>
            <a:ext cx="7162800" cy="5943600"/>
          </a:xfrm>
        </p:spPr>
        <p:txBody>
          <a:bodyPr>
            <a:normAutofit fontScale="55000" lnSpcReduction="20000"/>
          </a:bodyPr>
          <a:lstStyle/>
          <a:p>
            <a:endParaRPr lang="en-US" dirty="0"/>
          </a:p>
          <a:p>
            <a:r>
              <a:rPr lang="en-US" dirty="0"/>
              <a:t> </a:t>
            </a:r>
          </a:p>
          <a:p>
            <a:r>
              <a:rPr lang="en-US" dirty="0"/>
              <a:t> </a:t>
            </a:r>
            <a:r>
              <a:rPr lang="en-US" sz="3200" b="1" dirty="0"/>
              <a:t>The drive to transform addiction treatment into a recovery oriented system of care includes substantial changes in clinical practices, including: </a:t>
            </a:r>
          </a:p>
          <a:p>
            <a:endParaRPr lang="en-US" dirty="0"/>
          </a:p>
          <a:p>
            <a:pPr marL="342900" indent="-342900">
              <a:buFont typeface="Arial" pitchFamily="34" charset="0"/>
              <a:buChar char="•"/>
            </a:pPr>
            <a:r>
              <a:rPr lang="en-US" dirty="0"/>
              <a:t>assertive approaches to early problem identification and engagement, </a:t>
            </a:r>
          </a:p>
          <a:p>
            <a:pPr marL="342900" indent="-342900">
              <a:buFont typeface="Arial" pitchFamily="34" charset="0"/>
              <a:buChar char="•"/>
            </a:pPr>
            <a:endParaRPr lang="en-US" dirty="0"/>
          </a:p>
          <a:p>
            <a:pPr marL="342900" indent="-342900">
              <a:buFont typeface="Arial" pitchFamily="34" charset="0"/>
              <a:buChar char="•"/>
            </a:pPr>
            <a:r>
              <a:rPr lang="en-US" dirty="0"/>
              <a:t>streamlined access, </a:t>
            </a:r>
          </a:p>
          <a:p>
            <a:pPr marL="342900" indent="-342900">
              <a:buFont typeface="Arial" pitchFamily="34" charset="0"/>
              <a:buChar char="•"/>
            </a:pPr>
            <a:endParaRPr lang="en-US" dirty="0"/>
          </a:p>
          <a:p>
            <a:pPr marL="342900" indent="-342900">
              <a:buFont typeface="Arial" pitchFamily="34" charset="0"/>
              <a:buChar char="•"/>
            </a:pPr>
            <a:r>
              <a:rPr lang="en-US" dirty="0"/>
              <a:t>global, continual, and strength-based assessment protocol, </a:t>
            </a:r>
          </a:p>
          <a:p>
            <a:pPr marL="342900" indent="-342900">
              <a:buFont typeface="Arial" pitchFamily="34" charset="0"/>
              <a:buChar char="•"/>
            </a:pPr>
            <a:endParaRPr lang="en-US" dirty="0"/>
          </a:p>
          <a:p>
            <a:pPr marL="342900" indent="-342900">
              <a:buFont typeface="Arial" pitchFamily="34" charset="0"/>
              <a:buChar char="•"/>
            </a:pPr>
            <a:r>
              <a:rPr lang="en-US" dirty="0"/>
              <a:t>a broadened multidisciplinary team that includes a primary care physician and peer-based recovery support specialists, </a:t>
            </a:r>
          </a:p>
          <a:p>
            <a:pPr marL="342900" indent="-342900">
              <a:buFont typeface="Arial" pitchFamily="34" charset="0"/>
              <a:buChar char="•"/>
            </a:pPr>
            <a:endParaRPr lang="en-US" b="1" dirty="0"/>
          </a:p>
          <a:p>
            <a:pPr marL="342900" indent="-342900">
              <a:buFont typeface="Arial" pitchFamily="34" charset="0"/>
              <a:buChar char="•"/>
            </a:pPr>
            <a:r>
              <a:rPr lang="en-US" dirty="0"/>
              <a:t>integration of evidence-based and culturally indigenous therapies, </a:t>
            </a:r>
          </a:p>
          <a:p>
            <a:pPr marL="342900" indent="-342900">
              <a:buFont typeface="Arial" pitchFamily="34" charset="0"/>
              <a:buChar char="•"/>
            </a:pPr>
            <a:endParaRPr lang="en-US" dirty="0"/>
          </a:p>
          <a:p>
            <a:pPr marL="342900" indent="-342900">
              <a:buFont typeface="Arial" pitchFamily="34" charset="0"/>
              <a:buChar char="•"/>
            </a:pPr>
            <a:r>
              <a:rPr lang="en-US" dirty="0"/>
              <a:t>greater use of home- and neighborhood-based services, </a:t>
            </a:r>
          </a:p>
          <a:p>
            <a:pPr marL="342900" indent="-342900">
              <a:buFont typeface="Arial" pitchFamily="34" charset="0"/>
              <a:buChar char="•"/>
            </a:pPr>
            <a:endParaRPr lang="en-US" dirty="0"/>
          </a:p>
          <a:p>
            <a:pPr marL="342900" indent="-342900">
              <a:buFont typeface="Arial" pitchFamily="34" charset="0"/>
              <a:buChar char="•"/>
            </a:pPr>
            <a:r>
              <a:rPr lang="en-US" dirty="0"/>
              <a:t>assertive linkage to communities of recovery and other indigenous recovery support resources, </a:t>
            </a:r>
          </a:p>
          <a:p>
            <a:pPr marL="342900" indent="-342900">
              <a:buFont typeface="Arial" pitchFamily="34" charset="0"/>
              <a:buChar char="•"/>
            </a:pPr>
            <a:endParaRPr lang="en-US" dirty="0"/>
          </a:p>
          <a:p>
            <a:pPr marL="342900" indent="-342900">
              <a:buFont typeface="Arial" pitchFamily="34" charset="0"/>
              <a:buChar char="•"/>
            </a:pPr>
            <a:r>
              <a:rPr lang="en-US" dirty="0"/>
              <a:t>sustained post-treatment monitoring, support, and, when needed, early re-intervention, and </a:t>
            </a:r>
          </a:p>
          <a:p>
            <a:endParaRPr lang="en-US" dirty="0"/>
          </a:p>
          <a:p>
            <a:pPr marL="342900" indent="-342900">
              <a:buFont typeface="Arial" pitchFamily="34" charset="0"/>
              <a:buChar char="•"/>
            </a:pPr>
            <a:r>
              <a:rPr lang="en-US" dirty="0"/>
              <a:t>a shift in focus from managing and evaluating self-encapsulated service episodes to management and evaluation of the long-term recovery process </a:t>
            </a:r>
            <a:endParaRPr lang="en-US" dirty="0" smtClean="0"/>
          </a:p>
          <a:p>
            <a:pPr marL="342900" indent="-342900">
              <a:buFont typeface="Arial" pitchFamily="34" charset="0"/>
              <a:buChar char="•"/>
            </a:pPr>
            <a:endParaRPr lang="en-US" dirty="0"/>
          </a:p>
        </p:txBody>
      </p:sp>
      <p:sp>
        <p:nvSpPr>
          <p:cNvPr id="2" name="Footer Placeholder 1"/>
          <p:cNvSpPr>
            <a:spLocks noGrp="1"/>
          </p:cNvSpPr>
          <p:nvPr>
            <p:ph type="ftr" sz="quarter" idx="11"/>
          </p:nvPr>
        </p:nvSpPr>
        <p:spPr>
          <a:xfrm>
            <a:off x="3200400" y="6858000"/>
            <a:ext cx="2895600" cy="365125"/>
          </a:xfrm>
        </p:spPr>
        <p:txBody>
          <a:bodyPr/>
          <a:lstStyle/>
          <a:p>
            <a:r>
              <a:rPr lang="en-US" dirty="0" smtClean="0">
                <a:solidFill>
                  <a:schemeClr val="bg1"/>
                </a:solidFill>
              </a:rPr>
              <a:t>DBHIDS - OAS</a:t>
            </a:r>
            <a:endParaRPr lang="en-US" dirty="0">
              <a:solidFill>
                <a:schemeClr val="bg1"/>
              </a:solidFill>
            </a:endParaRPr>
          </a:p>
        </p:txBody>
      </p:sp>
      <p:sp>
        <p:nvSpPr>
          <p:cNvPr id="3" name="Slide Number Placeholder 2"/>
          <p:cNvSpPr>
            <a:spLocks noGrp="1"/>
          </p:cNvSpPr>
          <p:nvPr>
            <p:ph type="sldNum" sz="quarter" idx="12"/>
          </p:nvPr>
        </p:nvSpPr>
        <p:spPr/>
        <p:txBody>
          <a:bodyPr/>
          <a:lstStyle/>
          <a:p>
            <a:fld id="{974C6331-6B6B-4E5F-8AD6-C2A95B77CB71}" type="slidenum">
              <a:rPr lang="en-US" smtClean="0"/>
              <a:pPr/>
              <a:t>38</a:t>
            </a:fld>
            <a:endParaRPr lang="en-US" dirty="0"/>
          </a:p>
        </p:txBody>
      </p:sp>
    </p:spTree>
    <p:extLst>
      <p:ext uri="{BB962C8B-B14F-4D97-AF65-F5344CB8AC3E}">
        <p14:creationId xmlns="" xmlns:p14="http://schemas.microsoft.com/office/powerpoint/2010/main" val="35533200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50" name="Object 2" descr="MPj04064920000[1]"/>
          <p:cNvGraphicFramePr>
            <a:graphicFrameLocks noGrp="1" noChangeAspect="1"/>
          </p:cNvGraphicFramePr>
          <p:nvPr>
            <p:ph sz="half" idx="1"/>
            <p:extLst>
              <p:ext uri="{D42A27DB-BD31-4B8C-83A1-F6EECF244321}">
                <p14:modId xmlns="" xmlns:p14="http://schemas.microsoft.com/office/powerpoint/2010/main" val="3129689685"/>
              </p:ext>
            </p:extLst>
          </p:nvPr>
        </p:nvGraphicFramePr>
        <p:xfrm>
          <a:off x="1828800" y="1497013"/>
          <a:ext cx="7315200" cy="5353050"/>
        </p:xfrm>
        <a:graphic>
          <a:graphicData uri="http://schemas.openxmlformats.org/presentationml/2006/ole">
            <p:oleObj spid="_x0000_s477186" name="Visio" r:id="rId4" imgW="9694783" imgH="6676311" progId="Visio.Drawing.11">
              <p:embed/>
            </p:oleObj>
          </a:graphicData>
        </a:graphic>
      </p:graphicFrame>
      <p:sp>
        <p:nvSpPr>
          <p:cNvPr id="27651" name="Rectangle 3"/>
          <p:cNvSpPr>
            <a:spLocks noGrp="1" noChangeArrowheads="1"/>
          </p:cNvSpPr>
          <p:nvPr>
            <p:ph type="title" idx="4294967295"/>
          </p:nvPr>
        </p:nvSpPr>
        <p:spPr>
          <a:xfrm>
            <a:off x="1905000" y="228600"/>
            <a:ext cx="6324600" cy="1143000"/>
          </a:xfrm>
        </p:spPr>
        <p:txBody>
          <a:bodyPr>
            <a:normAutofit fontScale="90000"/>
          </a:bodyPr>
          <a:lstStyle/>
          <a:p>
            <a:pPr eaLnBrk="1" hangingPunct="1"/>
            <a:r>
              <a:rPr lang="en-US" sz="4000" dirty="0" smtClean="0"/>
              <a:t>Chameleons </a:t>
            </a:r>
            <a:br>
              <a:rPr lang="en-US" sz="4000" dirty="0" smtClean="0"/>
            </a:br>
            <a:r>
              <a:rPr lang="en-US" sz="4000" dirty="0" smtClean="0"/>
              <a:t>Change</a:t>
            </a:r>
          </a:p>
        </p:txBody>
      </p:sp>
    </p:spTree>
    <p:extLst>
      <p:ext uri="{BB962C8B-B14F-4D97-AF65-F5344CB8AC3E}">
        <p14:creationId xmlns="" xmlns:p14="http://schemas.microsoft.com/office/powerpoint/2010/main" val="427288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DBHIDS - OAS</a:t>
            </a:r>
            <a:endParaRPr lang="en-US" dirty="0"/>
          </a:p>
        </p:txBody>
      </p:sp>
      <p:sp>
        <p:nvSpPr>
          <p:cNvPr id="3" name="Slide Number Placeholder 2"/>
          <p:cNvSpPr>
            <a:spLocks noGrp="1"/>
          </p:cNvSpPr>
          <p:nvPr>
            <p:ph type="sldNum" sz="quarter" idx="12"/>
          </p:nvPr>
        </p:nvSpPr>
        <p:spPr/>
        <p:txBody>
          <a:bodyPr/>
          <a:lstStyle/>
          <a:p>
            <a:fld id="{974C6331-6B6B-4E5F-8AD6-C2A95B77CB71}" type="slidenum">
              <a:rPr lang="en-US" smtClean="0"/>
              <a:pPr/>
              <a:t>4</a:t>
            </a:fld>
            <a:endParaRPr lang="en-US" dirty="0"/>
          </a:p>
        </p:txBody>
      </p:sp>
      <p:pic>
        <p:nvPicPr>
          <p:cNvPr id="4" name="Picture 5"/>
          <p:cNvPicPr>
            <a:picLocks noChangeAspect="1" noChangeArrowheads="1"/>
          </p:cNvPicPr>
          <p:nvPr/>
        </p:nvPicPr>
        <p:blipFill>
          <a:blip r:embed="rId2" cstate="print"/>
          <a:srcRect/>
          <a:stretch>
            <a:fillRect/>
          </a:stretch>
        </p:blipFill>
        <p:spPr>
          <a:xfrm>
            <a:off x="1905000" y="0"/>
            <a:ext cx="7239000" cy="6248400"/>
          </a:xfrm>
          <a:prstGeom prst="rect">
            <a:avLst/>
          </a:prstGeom>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674" name="Object 2" descr="344px-Inachis_io_stages"/>
          <p:cNvGraphicFramePr>
            <a:graphicFrameLocks noGrp="1" noChangeAspect="1"/>
          </p:cNvGraphicFramePr>
          <p:nvPr>
            <p:ph sz="half" idx="1"/>
            <p:extLst>
              <p:ext uri="{D42A27DB-BD31-4B8C-83A1-F6EECF244321}">
                <p14:modId xmlns="" xmlns:p14="http://schemas.microsoft.com/office/powerpoint/2010/main" val="2385152659"/>
              </p:ext>
            </p:extLst>
          </p:nvPr>
        </p:nvGraphicFramePr>
        <p:xfrm>
          <a:off x="1905000" y="-76200"/>
          <a:ext cx="7239000" cy="6934200"/>
        </p:xfrm>
        <a:graphic>
          <a:graphicData uri="http://schemas.openxmlformats.org/presentationml/2006/ole">
            <p:oleObj spid="_x0000_s478210" name="Visio" r:id="rId4" imgW="8962311" imgH="7060883" progId="Visio.Drawing.11">
              <p:embed/>
            </p:oleObj>
          </a:graphicData>
        </a:graphic>
      </p:graphicFrame>
    </p:spTree>
    <p:extLst>
      <p:ext uri="{BB962C8B-B14F-4D97-AF65-F5344CB8AC3E}">
        <p14:creationId xmlns="" xmlns:p14="http://schemas.microsoft.com/office/powerpoint/2010/main" val="23908351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atin typeface="Arial" charset="0"/>
              </a:rPr>
              <a:t>What It Means To Transform</a:t>
            </a:r>
            <a:br>
              <a:rPr lang="en-US" b="1" dirty="0">
                <a:latin typeface="Arial" charset="0"/>
              </a:rPr>
            </a:br>
            <a:endParaRPr lang="en-US" dirty="0"/>
          </a:p>
        </p:txBody>
      </p:sp>
      <p:pic>
        <p:nvPicPr>
          <p:cNvPr id="29700" name="Picture 5" descr="Larva%20Full%20size%20cropped">
            <a:hlinkClick r:id="rId2"/>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439025" y="1371022"/>
            <a:ext cx="1552575" cy="2154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01" name="Picture 6" descr="Chrysalis%20cropped%20small">
            <a:hlinkClick r:id="rId4"/>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439025" y="3525981"/>
            <a:ext cx="1552575" cy="24176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703" name="Text Box 8"/>
          <p:cNvSpPr txBox="1">
            <a:spLocks noChangeArrowheads="1"/>
          </p:cNvSpPr>
          <p:nvPr/>
        </p:nvSpPr>
        <p:spPr bwMode="auto">
          <a:xfrm>
            <a:off x="1981200" y="1371022"/>
            <a:ext cx="3581400" cy="4349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spcBef>
                <a:spcPct val="50000"/>
              </a:spcBef>
            </a:pPr>
            <a:r>
              <a:rPr lang="en-US" dirty="0">
                <a:solidFill>
                  <a:schemeClr val="bg1"/>
                </a:solidFill>
                <a:latin typeface="Arial" charset="0"/>
              </a:rPr>
              <a:t>From the New Life represented in the Egg, to the growth of the Caterpillar, to the Transformation within the Chrysalis, to the rebirth that is the Butterfly we appreciate little of the process if we don’t understand the relationship each stage has to the next and owes to those before it.</a:t>
            </a:r>
          </a:p>
          <a:p>
            <a:pPr>
              <a:spcBef>
                <a:spcPct val="50000"/>
              </a:spcBef>
            </a:pPr>
            <a:r>
              <a:rPr lang="en-US" dirty="0">
                <a:solidFill>
                  <a:schemeClr val="bg1"/>
                </a:solidFill>
                <a:latin typeface="Arial" charset="0"/>
              </a:rPr>
              <a:t>System Transformation requires that we appreciate each stage regardless how slow, painful and unpredictable, trusting that the end product is the foundation for a Community of Recovery.</a:t>
            </a:r>
          </a:p>
        </p:txBody>
      </p:sp>
      <p:pic>
        <p:nvPicPr>
          <p:cNvPr id="11" name="Picture 4" descr="3">
            <a:hlinkClick r:id="rId6"/>
          </p:cNvPr>
          <p:cNvPicPr>
            <a:picLocks noGrp="1" noChangeAspect="1" noChangeArrowheads="1"/>
          </p:cNvPicPr>
          <p:nvPr>
            <p:ph sz="half" idx="2"/>
          </p:nvPr>
        </p:nvPicPr>
        <p:blipFill>
          <a:blip r:embed="rId7" cstate="print">
            <a:extLst>
              <a:ext uri="{28A0092B-C50C-407E-A947-70E740481C1C}">
                <a14:useLocalDpi xmlns="" xmlns:a14="http://schemas.microsoft.com/office/drawing/2010/main" val="0"/>
              </a:ext>
            </a:extLst>
          </a:blip>
          <a:srcRect/>
          <a:stretch>
            <a:fillRect/>
          </a:stretch>
        </p:blipFill>
        <p:spPr bwMode="auto">
          <a:xfrm>
            <a:off x="5649191" y="1371022"/>
            <a:ext cx="1762125" cy="2154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7" descr="Monarch%20adult">
            <a:hlinkClick r:id="rId8"/>
          </p:cNvPr>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5638800" y="3525982"/>
            <a:ext cx="1807152" cy="24176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49823090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219"/>
            <a:ext cx="7239000" cy="639762"/>
          </a:xfrm>
        </p:spPr>
        <p:txBody>
          <a:bodyPr>
            <a:normAutofit fontScale="90000"/>
          </a:bodyPr>
          <a:lstStyle/>
          <a:p>
            <a:pPr algn="ctr"/>
            <a:r>
              <a:rPr lang="en-US" dirty="0" smtClean="0"/>
              <a:t>System Transformation</a:t>
            </a:r>
            <a:endParaRPr lang="en-US" dirty="0"/>
          </a:p>
        </p:txBody>
      </p:sp>
      <p:sp>
        <p:nvSpPr>
          <p:cNvPr id="3" name="Content Placeholder 2"/>
          <p:cNvSpPr>
            <a:spLocks noGrp="1"/>
          </p:cNvSpPr>
          <p:nvPr>
            <p:ph idx="1"/>
          </p:nvPr>
        </p:nvSpPr>
        <p:spPr>
          <a:xfrm>
            <a:off x="1905000" y="762000"/>
            <a:ext cx="7239000" cy="6553200"/>
          </a:xfrm>
        </p:spPr>
        <p:txBody>
          <a:bodyPr>
            <a:normAutofit fontScale="62500" lnSpcReduction="20000"/>
          </a:bodyPr>
          <a:lstStyle/>
          <a:p>
            <a:r>
              <a:rPr lang="en-US" dirty="0"/>
              <a:t>Key steps in Philadelphia’s addiction treatment system transformation efforts include: </a:t>
            </a:r>
          </a:p>
          <a:p>
            <a:endParaRPr lang="en-US" dirty="0"/>
          </a:p>
          <a:p>
            <a:pPr marL="342900" indent="-342900">
              <a:buFont typeface="Arial" pitchFamily="34" charset="0"/>
              <a:buChar char="•"/>
            </a:pPr>
            <a:r>
              <a:rPr lang="en-US" dirty="0"/>
              <a:t>establishment of a Recovery Advisory Committee, </a:t>
            </a:r>
          </a:p>
          <a:p>
            <a:pPr marL="342900" indent="-342900">
              <a:buFont typeface="Arial" pitchFamily="34" charset="0"/>
              <a:buChar char="•"/>
            </a:pPr>
            <a:endParaRPr lang="en-US" dirty="0"/>
          </a:p>
          <a:p>
            <a:pPr marL="342900" indent="-342900">
              <a:buFont typeface="Arial" pitchFamily="34" charset="0"/>
              <a:buChar char="•"/>
            </a:pPr>
            <a:r>
              <a:rPr lang="en-US" dirty="0"/>
              <a:t>articulation of a clear vision (</a:t>
            </a:r>
            <a:r>
              <a:rPr lang="en-US" i="1" dirty="0"/>
              <a:t>create an integrated behavioral health care system for the citizens of Philadelphia that promotes long-term recovery, resiliency, self-determination, and a meaningful life in the community</a:t>
            </a:r>
            <a:r>
              <a:rPr lang="en-US" dirty="0"/>
              <a:t>), </a:t>
            </a:r>
          </a:p>
          <a:p>
            <a:pPr marL="342900" indent="-342900">
              <a:buFont typeface="Arial" pitchFamily="34" charset="0"/>
              <a:buChar char="•"/>
            </a:pPr>
            <a:endParaRPr lang="en-US" dirty="0"/>
          </a:p>
          <a:p>
            <a:pPr marL="342900" indent="-342900">
              <a:buFont typeface="Arial" pitchFamily="34" charset="0"/>
              <a:buChar char="•"/>
            </a:pPr>
            <a:r>
              <a:rPr lang="en-US" dirty="0"/>
              <a:t>identification of core values that would drive the system transformation process (hope; choice; empowerment; peer culture, support, and leadership; partnership; community inclusion/opportunities; spirituality; family inclusion and leadership; and a holistic/wellness approach), </a:t>
            </a:r>
          </a:p>
          <a:p>
            <a:pPr marL="342900" indent="-342900">
              <a:buFont typeface="Arial" pitchFamily="34" charset="0"/>
              <a:buChar char="•"/>
            </a:pPr>
            <a:endParaRPr lang="en-US" dirty="0"/>
          </a:p>
          <a:p>
            <a:pPr marL="342900" indent="-342900">
              <a:buFont typeface="Arial" pitchFamily="34" charset="0"/>
              <a:buChar char="•"/>
            </a:pPr>
            <a:r>
              <a:rPr lang="en-US" dirty="0"/>
              <a:t>a shift in the relationships between service practitioners and service consumers and between </a:t>
            </a:r>
            <a:r>
              <a:rPr lang="en-US" dirty="0" smtClean="0"/>
              <a:t>DBHIDS </a:t>
            </a:r>
            <a:r>
              <a:rPr lang="en-US" dirty="0"/>
              <a:t>and its local service providers from authority-based relationships to relationships based on mutual respect and collaboration, </a:t>
            </a:r>
          </a:p>
          <a:p>
            <a:pPr marL="342900" indent="-342900">
              <a:buFont typeface="Arial" pitchFamily="34" charset="0"/>
              <a:buChar char="•"/>
            </a:pPr>
            <a:endParaRPr lang="en-US" dirty="0"/>
          </a:p>
          <a:p>
            <a:pPr marL="342900" indent="-342900">
              <a:buFont typeface="Arial" pitchFamily="34" charset="0"/>
              <a:buChar char="•"/>
            </a:pPr>
            <a:r>
              <a:rPr lang="en-US" dirty="0"/>
              <a:t>a highly participatory planning process that established a system transformation blueprint, </a:t>
            </a:r>
          </a:p>
          <a:p>
            <a:pPr marL="342900" indent="-342900">
              <a:buFont typeface="Arial" pitchFamily="34" charset="0"/>
              <a:buChar char="•"/>
            </a:pPr>
            <a:endParaRPr lang="en-US" dirty="0"/>
          </a:p>
          <a:p>
            <a:pPr marL="342900" indent="-342900">
              <a:buFont typeface="Arial" pitchFamily="34" charset="0"/>
              <a:buChar char="•"/>
            </a:pPr>
            <a:r>
              <a:rPr lang="en-US" dirty="0"/>
              <a:t>the use of training and technical assistance to orient people at all levels of the system to the recovery-focused transformation process, and </a:t>
            </a:r>
          </a:p>
          <a:p>
            <a:pPr marL="342900" indent="-342900">
              <a:buFont typeface="Arial" pitchFamily="34" charset="0"/>
              <a:buChar char="•"/>
            </a:pPr>
            <a:endParaRPr lang="en-US" dirty="0"/>
          </a:p>
          <a:p>
            <a:pPr marL="342900" indent="-342900">
              <a:buFont typeface="Arial" pitchFamily="34" charset="0"/>
              <a:buChar char="•"/>
            </a:pPr>
            <a:r>
              <a:rPr lang="en-US" dirty="0"/>
              <a:t>evaluation and ongoing refinement of funding and regulatory policies to eliminate obstacles to system transformation and reward innovation in service design. </a:t>
            </a:r>
          </a:p>
          <a:p>
            <a:pPr marL="342900" indent="-342900">
              <a:buFont typeface="Arial" pitchFamily="34" charset="0"/>
              <a:buChar char="•"/>
            </a:pPr>
            <a:endParaRPr lang="en-US" dirty="0"/>
          </a:p>
          <a:p>
            <a:r>
              <a:rPr lang="en-US" dirty="0" smtClean="0"/>
              <a:t> </a:t>
            </a:r>
            <a:endParaRPr lang="en-US" dirty="0"/>
          </a:p>
        </p:txBody>
      </p:sp>
      <p:sp>
        <p:nvSpPr>
          <p:cNvPr id="4" name="Footer Placeholder 3"/>
          <p:cNvSpPr>
            <a:spLocks noGrp="1"/>
          </p:cNvSpPr>
          <p:nvPr>
            <p:ph type="ftr" sz="quarter" idx="11"/>
          </p:nvPr>
        </p:nvSpPr>
        <p:spPr/>
        <p:txBody>
          <a:bodyPr/>
          <a:lstStyle/>
          <a:p>
            <a:r>
              <a:rPr lang="en-US" dirty="0" smtClean="0"/>
              <a:t>DBHIDS - OAS</a:t>
            </a:r>
            <a:endParaRPr lang="en-US" dirty="0"/>
          </a:p>
        </p:txBody>
      </p:sp>
      <p:sp>
        <p:nvSpPr>
          <p:cNvPr id="5" name="Slide Number Placeholder 4"/>
          <p:cNvSpPr>
            <a:spLocks noGrp="1"/>
          </p:cNvSpPr>
          <p:nvPr>
            <p:ph type="sldNum" sz="quarter" idx="12"/>
          </p:nvPr>
        </p:nvSpPr>
        <p:spPr/>
        <p:txBody>
          <a:bodyPr/>
          <a:lstStyle/>
          <a:p>
            <a:fld id="{974C6331-6B6B-4E5F-8AD6-C2A95B77CB71}" type="slidenum">
              <a:rPr lang="en-US" smtClean="0"/>
              <a:pPr/>
              <a:t>42</a:t>
            </a:fld>
            <a:endParaRPr lang="en-US" dirty="0"/>
          </a:p>
        </p:txBody>
      </p:sp>
    </p:spTree>
    <p:extLst>
      <p:ext uri="{BB962C8B-B14F-4D97-AF65-F5344CB8AC3E}">
        <p14:creationId xmlns="" xmlns:p14="http://schemas.microsoft.com/office/powerpoint/2010/main" val="270626023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a:xfrm>
            <a:off x="1905000" y="0"/>
            <a:ext cx="7239000" cy="838200"/>
          </a:xfrm>
        </p:spPr>
        <p:txBody>
          <a:bodyPr lIns="91440" tIns="45720" rIns="91440" bIns="45720" anchor="b"/>
          <a:lstStyle/>
          <a:p>
            <a:pPr algn="ctr"/>
            <a:r>
              <a:rPr lang="en-US" dirty="0"/>
              <a:t>PHASE ONE</a:t>
            </a:r>
          </a:p>
        </p:txBody>
      </p:sp>
      <p:sp>
        <p:nvSpPr>
          <p:cNvPr id="14339" name="Rectangle 3"/>
          <p:cNvSpPr>
            <a:spLocks noGrp="1" noChangeArrowheads="1"/>
          </p:cNvSpPr>
          <p:nvPr>
            <p:ph sz="quarter" idx="4294967295"/>
          </p:nvPr>
        </p:nvSpPr>
        <p:spPr>
          <a:xfrm>
            <a:off x="2057400" y="990600"/>
            <a:ext cx="6934200" cy="5181600"/>
          </a:xfrm>
        </p:spPr>
        <p:txBody>
          <a:bodyPr lIns="91440" tIns="45720" rIns="91440" bIns="45720">
            <a:normAutofit lnSpcReduction="10000"/>
          </a:bodyPr>
          <a:lstStyle/>
          <a:p>
            <a:pPr marL="273050" indent="-273050" algn="ctr">
              <a:buFontTx/>
              <a:buNone/>
            </a:pPr>
            <a:r>
              <a:rPr lang="en-US" sz="3200" b="1" dirty="0"/>
              <a:t>Major Focus – Conceptual Alignment</a:t>
            </a:r>
          </a:p>
          <a:p>
            <a:pPr marL="273050" indent="-273050">
              <a:buFont typeface="Arial" pitchFamily="34" charset="0"/>
              <a:buChar char="•"/>
            </a:pPr>
            <a:r>
              <a:rPr lang="en-US" sz="2800" dirty="0"/>
              <a:t>Development of Philadelphia Recovery Definition</a:t>
            </a:r>
          </a:p>
          <a:p>
            <a:pPr marL="273050" indent="-273050">
              <a:buFont typeface="Arial" pitchFamily="34" charset="0"/>
              <a:buChar char="•"/>
            </a:pPr>
            <a:r>
              <a:rPr lang="en-US" sz="2800" dirty="0"/>
              <a:t>Guiding Values and Principles Identified by RAC</a:t>
            </a:r>
          </a:p>
          <a:p>
            <a:pPr marL="273050" indent="-273050">
              <a:buFont typeface="Arial" pitchFamily="34" charset="0"/>
              <a:buChar char="•"/>
            </a:pPr>
            <a:r>
              <a:rPr lang="en-US" sz="2800" dirty="0"/>
              <a:t>Numerous Conferences</a:t>
            </a:r>
          </a:p>
          <a:p>
            <a:pPr marL="273050" indent="-273050">
              <a:buFont typeface="Arial" pitchFamily="34" charset="0"/>
              <a:buChar char="•"/>
            </a:pPr>
            <a:r>
              <a:rPr lang="en-US" sz="2800" dirty="0"/>
              <a:t>Prevention and Day Transformation RFIs</a:t>
            </a:r>
          </a:p>
          <a:p>
            <a:pPr marL="273050" indent="-273050">
              <a:buFont typeface="Arial" pitchFamily="34" charset="0"/>
              <a:buChar char="•"/>
            </a:pPr>
            <a:r>
              <a:rPr lang="en-US" sz="2800" dirty="0"/>
              <a:t>Recovery Foundations Training</a:t>
            </a:r>
          </a:p>
          <a:p>
            <a:pPr marL="273050" indent="-273050">
              <a:buFont typeface="Arial" pitchFamily="34" charset="0"/>
              <a:buChar char="•"/>
            </a:pPr>
            <a:r>
              <a:rPr lang="en-US" sz="2800" dirty="0"/>
              <a:t>First Fridays Series</a:t>
            </a:r>
          </a:p>
          <a:p>
            <a:pPr marL="273050" indent="-273050">
              <a:buFont typeface="Arial" pitchFamily="34" charset="0"/>
              <a:buChar char="•"/>
            </a:pPr>
            <a:r>
              <a:rPr lang="en-US" sz="2800" dirty="0"/>
              <a:t>Transformation Documents</a:t>
            </a:r>
          </a:p>
          <a:p>
            <a:pPr marL="273050" indent="-273050"/>
            <a:endParaRPr lang="en-US" sz="2800" dirty="0"/>
          </a:p>
          <a:p>
            <a:pPr marL="273050" indent="-273050"/>
            <a:endParaRPr lang="en-US" dirty="0"/>
          </a:p>
          <a:p>
            <a:pPr marL="273050" indent="-273050"/>
            <a:endParaRPr lang="en-US" sz="31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1905000" y="228600"/>
            <a:ext cx="7239000" cy="877888"/>
          </a:xfrm>
        </p:spPr>
        <p:txBody>
          <a:bodyPr lIns="91440" tIns="45720" rIns="91440" bIns="45720"/>
          <a:lstStyle/>
          <a:p>
            <a:pPr algn="ctr" eaLnBrk="1" hangingPunct="1"/>
            <a:r>
              <a:rPr lang="en-US" dirty="0"/>
              <a:t>Voices of People in Recovery</a:t>
            </a:r>
          </a:p>
        </p:txBody>
      </p:sp>
      <p:sp>
        <p:nvSpPr>
          <p:cNvPr id="20483" name="Rectangle 3"/>
          <p:cNvSpPr>
            <a:spLocks noGrp="1" noChangeArrowheads="1"/>
          </p:cNvSpPr>
          <p:nvPr>
            <p:ph type="body" idx="4294967295"/>
          </p:nvPr>
        </p:nvSpPr>
        <p:spPr>
          <a:xfrm>
            <a:off x="1905000" y="1676400"/>
            <a:ext cx="7010400" cy="3810000"/>
          </a:xfrm>
        </p:spPr>
        <p:txBody>
          <a:bodyPr lIns="91440" tIns="45720" rIns="91440" bIns="45720"/>
          <a:lstStyle/>
          <a:p>
            <a:pPr eaLnBrk="1" hangingPunct="1"/>
            <a:r>
              <a:rPr lang="en-US" sz="2800" b="1" dirty="0"/>
              <a:t>How Do You Understand Recovery?</a:t>
            </a:r>
          </a:p>
          <a:p>
            <a:pPr lvl="4">
              <a:buFont typeface="Arial" pitchFamily="34" charset="0"/>
              <a:buChar char="•"/>
            </a:pPr>
            <a:r>
              <a:rPr lang="en-US" i="1" dirty="0"/>
              <a:t>To overcome, have a new life</a:t>
            </a:r>
          </a:p>
          <a:p>
            <a:pPr lvl="4">
              <a:buFont typeface="Arial" pitchFamily="34" charset="0"/>
              <a:buChar char="•"/>
            </a:pPr>
            <a:r>
              <a:rPr lang="en-US" i="1" dirty="0"/>
              <a:t>Setting life goals, education, gym, learning to drive</a:t>
            </a:r>
          </a:p>
          <a:p>
            <a:pPr lvl="4">
              <a:buFont typeface="Arial" pitchFamily="34" charset="0"/>
              <a:buChar char="•"/>
            </a:pPr>
            <a:r>
              <a:rPr lang="en-US" i="1" dirty="0"/>
              <a:t>Achieving independence from the system</a:t>
            </a:r>
          </a:p>
          <a:p>
            <a:pPr lvl="4">
              <a:buFont typeface="Arial" pitchFamily="34" charset="0"/>
              <a:buChar char="•"/>
            </a:pPr>
            <a:r>
              <a:rPr lang="en-US" i="1" dirty="0"/>
              <a:t>Living a normal life</a:t>
            </a:r>
          </a:p>
          <a:p>
            <a:pPr lvl="4">
              <a:buFont typeface="Arial" pitchFamily="34" charset="0"/>
              <a:buChar char="•"/>
            </a:pPr>
            <a:r>
              <a:rPr lang="en-US" i="1" dirty="0"/>
              <a:t>Finding people and groups that support me</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1905000" y="228600"/>
            <a:ext cx="7239000" cy="703263"/>
          </a:xfrm>
        </p:spPr>
        <p:txBody>
          <a:bodyPr lIns="91440" tIns="45720" rIns="91440" bIns="45720"/>
          <a:lstStyle/>
          <a:p>
            <a:pPr algn="ctr" eaLnBrk="1" hangingPunct="1"/>
            <a:r>
              <a:rPr lang="en-US" sz="4000" dirty="0"/>
              <a:t>Voices of People in Recovery</a:t>
            </a:r>
          </a:p>
        </p:txBody>
      </p:sp>
      <p:sp>
        <p:nvSpPr>
          <p:cNvPr id="21507" name="Rectangle 3"/>
          <p:cNvSpPr>
            <a:spLocks noGrp="1" noChangeArrowheads="1"/>
          </p:cNvSpPr>
          <p:nvPr>
            <p:ph type="body" idx="4294967295"/>
          </p:nvPr>
        </p:nvSpPr>
        <p:spPr>
          <a:xfrm>
            <a:off x="1905000" y="1066800"/>
            <a:ext cx="7086600" cy="4495800"/>
          </a:xfrm>
        </p:spPr>
        <p:txBody>
          <a:bodyPr lIns="91440" tIns="45720" rIns="91440" bIns="45720"/>
          <a:lstStyle/>
          <a:p>
            <a:pPr eaLnBrk="1" hangingPunct="1">
              <a:lnSpc>
                <a:spcPct val="90000"/>
              </a:lnSpc>
            </a:pPr>
            <a:r>
              <a:rPr lang="en-US" sz="2800" b="1" dirty="0"/>
              <a:t>What would help in your recovery?</a:t>
            </a:r>
          </a:p>
          <a:p>
            <a:pPr lvl="1" eaLnBrk="1" hangingPunct="1">
              <a:lnSpc>
                <a:spcPct val="90000"/>
              </a:lnSpc>
              <a:buFont typeface="Arial" pitchFamily="34" charset="0"/>
              <a:buChar char="•"/>
            </a:pPr>
            <a:r>
              <a:rPr lang="en-US" sz="2400" i="1" dirty="0"/>
              <a:t>More Respect</a:t>
            </a:r>
          </a:p>
          <a:p>
            <a:pPr lvl="1" eaLnBrk="1" hangingPunct="1">
              <a:lnSpc>
                <a:spcPct val="90000"/>
              </a:lnSpc>
              <a:buFont typeface="Arial" pitchFamily="34" charset="0"/>
              <a:buChar char="•"/>
            </a:pPr>
            <a:r>
              <a:rPr lang="en-US" sz="2400" i="1" dirty="0"/>
              <a:t>It seems that the system is all about money and </a:t>
            </a:r>
            <a:r>
              <a:rPr lang="en-US" sz="2400" i="1" dirty="0" err="1"/>
              <a:t>dx</a:t>
            </a:r>
            <a:r>
              <a:rPr lang="en-US" sz="2400" i="1" dirty="0"/>
              <a:t>, not the person – we could change this</a:t>
            </a:r>
          </a:p>
          <a:p>
            <a:pPr lvl="1" eaLnBrk="1" hangingPunct="1">
              <a:lnSpc>
                <a:spcPct val="90000"/>
              </a:lnSpc>
              <a:buFont typeface="Arial" pitchFamily="34" charset="0"/>
              <a:buChar char="•"/>
            </a:pPr>
            <a:r>
              <a:rPr lang="en-US" sz="2400" i="1" dirty="0"/>
              <a:t>Opportunities to give back</a:t>
            </a:r>
          </a:p>
          <a:p>
            <a:pPr lvl="1" eaLnBrk="1" hangingPunct="1">
              <a:lnSpc>
                <a:spcPct val="90000"/>
              </a:lnSpc>
              <a:buFont typeface="Arial" pitchFamily="34" charset="0"/>
              <a:buChar char="•"/>
            </a:pPr>
            <a:r>
              <a:rPr lang="en-US" sz="2400" i="1" dirty="0"/>
              <a:t>Providers who see that my problems are only a part of me</a:t>
            </a:r>
          </a:p>
          <a:p>
            <a:pPr lvl="1" eaLnBrk="1" hangingPunct="1">
              <a:lnSpc>
                <a:spcPct val="90000"/>
              </a:lnSpc>
              <a:buFont typeface="Arial" pitchFamily="34" charset="0"/>
              <a:buChar char="•"/>
            </a:pPr>
            <a:r>
              <a:rPr lang="en-US" sz="2400" i="1" dirty="0"/>
              <a:t>Peer led support groups, and staff who are people in recovery and who know the community</a:t>
            </a:r>
          </a:p>
          <a:p>
            <a:pPr lvl="1" eaLnBrk="1" hangingPunct="1">
              <a:lnSpc>
                <a:spcPct val="90000"/>
              </a:lnSpc>
              <a:buFont typeface="Arial" pitchFamily="34" charset="0"/>
              <a:buChar char="•"/>
            </a:pPr>
            <a:r>
              <a:rPr lang="en-US" sz="2400" i="1" dirty="0"/>
              <a:t>Different kinds of groups that fit different people</a:t>
            </a:r>
          </a:p>
          <a:p>
            <a:pPr lvl="1" eaLnBrk="1" hangingPunct="1">
              <a:lnSpc>
                <a:spcPct val="90000"/>
              </a:lnSpc>
              <a:buFont typeface="Arial" pitchFamily="34" charset="0"/>
              <a:buChar char="•"/>
            </a:pPr>
            <a:endParaRPr lang="en-US" sz="24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a:xfrm>
            <a:off x="1905000" y="0"/>
            <a:ext cx="7239000" cy="1143000"/>
          </a:xfrm>
        </p:spPr>
        <p:txBody>
          <a:bodyPr lIns="91440" tIns="45720" rIns="91440" bIns="45720"/>
          <a:lstStyle/>
          <a:p>
            <a:pPr algn="ctr" eaLnBrk="1" hangingPunct="1"/>
            <a:r>
              <a:rPr lang="en-US" dirty="0"/>
              <a:t>Voices of People in Recovery</a:t>
            </a:r>
          </a:p>
        </p:txBody>
      </p:sp>
      <p:sp>
        <p:nvSpPr>
          <p:cNvPr id="22531" name="Rectangle 3"/>
          <p:cNvSpPr>
            <a:spLocks noGrp="1" noChangeArrowheads="1"/>
          </p:cNvSpPr>
          <p:nvPr>
            <p:ph type="body" idx="4294967295"/>
          </p:nvPr>
        </p:nvSpPr>
        <p:spPr>
          <a:xfrm>
            <a:off x="1905000" y="1219200"/>
            <a:ext cx="7239000" cy="4419600"/>
          </a:xfrm>
        </p:spPr>
        <p:txBody>
          <a:bodyPr lIns="91440" tIns="45720" rIns="91440" bIns="45720"/>
          <a:lstStyle/>
          <a:p>
            <a:pPr eaLnBrk="1" hangingPunct="1"/>
            <a:r>
              <a:rPr lang="en-US" sz="2800" b="1" dirty="0"/>
              <a:t>What would help in your recovery?</a:t>
            </a:r>
          </a:p>
          <a:p>
            <a:pPr lvl="4">
              <a:buFont typeface="Arial" pitchFamily="34" charset="0"/>
              <a:buChar char="•"/>
            </a:pPr>
            <a:r>
              <a:rPr lang="en-US" i="1" dirty="0"/>
              <a:t>Increased focus on spirituality</a:t>
            </a:r>
          </a:p>
          <a:p>
            <a:pPr lvl="4">
              <a:buFont typeface="Arial" pitchFamily="34" charset="0"/>
              <a:buChar char="•"/>
            </a:pPr>
            <a:r>
              <a:rPr lang="en-US" i="1" dirty="0"/>
              <a:t>Increased family involvement in my recovery</a:t>
            </a:r>
          </a:p>
          <a:p>
            <a:pPr lvl="4">
              <a:buFont typeface="Arial" pitchFamily="34" charset="0"/>
              <a:buChar char="•"/>
            </a:pPr>
            <a:r>
              <a:rPr lang="en-US" i="1" dirty="0"/>
              <a:t>Need administrators to understand what it’s really like to be us…what the people at the top see as success is not what we see as success…</a:t>
            </a:r>
          </a:p>
          <a:p>
            <a:pPr lvl="4">
              <a:buFont typeface="Arial" pitchFamily="34" charset="0"/>
              <a:buChar char="•"/>
            </a:pPr>
            <a:r>
              <a:rPr lang="en-US" i="1" dirty="0"/>
              <a:t>I want my life back….</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1905000" y="228600"/>
            <a:ext cx="7239000" cy="1143000"/>
          </a:xfrm>
        </p:spPr>
        <p:txBody>
          <a:bodyPr lIns="91440" tIns="45720" rIns="91440" bIns="45720">
            <a:normAutofit fontScale="90000"/>
          </a:bodyPr>
          <a:lstStyle/>
          <a:p>
            <a:pPr algn="ctr" eaLnBrk="1" hangingPunct="1"/>
            <a:r>
              <a:rPr lang="en-US" sz="4000" dirty="0"/>
              <a:t>Recovery Asset Baseline Assessment Objectives:</a:t>
            </a:r>
          </a:p>
        </p:txBody>
      </p:sp>
      <p:sp>
        <p:nvSpPr>
          <p:cNvPr id="15363" name="Rectangle 3"/>
          <p:cNvSpPr>
            <a:spLocks noGrp="1" noChangeArrowheads="1"/>
          </p:cNvSpPr>
          <p:nvPr>
            <p:ph type="body" idx="4294967295"/>
          </p:nvPr>
        </p:nvSpPr>
        <p:spPr>
          <a:xfrm>
            <a:off x="1905000" y="1676400"/>
            <a:ext cx="7239000" cy="4114800"/>
          </a:xfrm>
        </p:spPr>
        <p:txBody>
          <a:bodyPr lIns="91440" tIns="45720" rIns="91440" bIns="45720">
            <a:normAutofit/>
          </a:bodyPr>
          <a:lstStyle/>
          <a:p>
            <a:pPr eaLnBrk="1" hangingPunct="1">
              <a:buFont typeface="Arial" pitchFamily="34" charset="0"/>
              <a:buChar char="•"/>
            </a:pPr>
            <a:r>
              <a:rPr lang="en-US" dirty="0"/>
              <a:t>Identification of existing strengths</a:t>
            </a:r>
          </a:p>
          <a:p>
            <a:pPr eaLnBrk="1" hangingPunct="1">
              <a:buFont typeface="Arial" pitchFamily="34" charset="0"/>
              <a:buChar char="•"/>
            </a:pPr>
            <a:r>
              <a:rPr lang="en-US" dirty="0"/>
              <a:t>Measurement of baseline recovery orientation</a:t>
            </a:r>
          </a:p>
          <a:p>
            <a:pPr eaLnBrk="1" hangingPunct="1">
              <a:buFont typeface="Arial" pitchFamily="34" charset="0"/>
              <a:buChar char="•"/>
            </a:pPr>
            <a:r>
              <a:rPr lang="en-US" dirty="0"/>
              <a:t>Development of new channels of feedback between community at large and DBH/MRS</a:t>
            </a:r>
          </a:p>
          <a:p>
            <a:pPr eaLnBrk="1" hangingPunct="1">
              <a:buFont typeface="Arial" pitchFamily="34" charset="0"/>
              <a:buChar char="•"/>
            </a:pPr>
            <a:r>
              <a:rPr lang="en-US" dirty="0"/>
              <a:t>Providing agency specific feedback for their individual development.</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a:xfrm>
            <a:off x="1905000" y="0"/>
            <a:ext cx="7239000" cy="1143000"/>
          </a:xfrm>
        </p:spPr>
        <p:txBody>
          <a:bodyPr lIns="91440" tIns="45720" rIns="91440" bIns="45720">
            <a:normAutofit fontScale="90000"/>
          </a:bodyPr>
          <a:lstStyle/>
          <a:p>
            <a:pPr algn="ctr" eaLnBrk="1" hangingPunct="1"/>
            <a:r>
              <a:rPr lang="en-US" sz="4000" dirty="0"/>
              <a:t>Recovery Asset Baseline Assessment: Challenges</a:t>
            </a:r>
          </a:p>
        </p:txBody>
      </p:sp>
      <p:sp>
        <p:nvSpPr>
          <p:cNvPr id="17411" name="Rectangle 3"/>
          <p:cNvSpPr>
            <a:spLocks noGrp="1" noChangeArrowheads="1"/>
          </p:cNvSpPr>
          <p:nvPr>
            <p:ph type="body" idx="4294967295"/>
          </p:nvPr>
        </p:nvSpPr>
        <p:spPr>
          <a:xfrm>
            <a:off x="2133600" y="1219200"/>
            <a:ext cx="6858000" cy="5105400"/>
          </a:xfrm>
        </p:spPr>
        <p:txBody>
          <a:bodyPr lIns="91440" tIns="45720" rIns="91440" bIns="45720">
            <a:normAutofit/>
          </a:bodyPr>
          <a:lstStyle/>
          <a:p>
            <a:pPr marL="457200" indent="-457200" eaLnBrk="1" hangingPunct="1">
              <a:buFont typeface="+mj-lt"/>
              <a:buAutoNum type="arabicPeriod"/>
            </a:pPr>
            <a:r>
              <a:rPr lang="en-US" dirty="0"/>
              <a:t>Are top system leaders really invested in the transformation?</a:t>
            </a:r>
          </a:p>
          <a:p>
            <a:pPr marL="457200" indent="-457200" eaLnBrk="1" hangingPunct="1">
              <a:buFont typeface="+mj-lt"/>
              <a:buAutoNum type="arabicPeriod"/>
            </a:pPr>
            <a:r>
              <a:rPr lang="en-US" dirty="0"/>
              <a:t>Will creativity/risk taking be rewarded or punished?</a:t>
            </a:r>
          </a:p>
          <a:p>
            <a:pPr marL="457200" indent="-457200" eaLnBrk="1" hangingPunct="1">
              <a:buFont typeface="+mj-lt"/>
              <a:buAutoNum type="arabicPeriod"/>
            </a:pPr>
            <a:r>
              <a:rPr lang="en-US" dirty="0"/>
              <a:t>Is there an inherent conflict between the system transformation vision and managed care priorities?</a:t>
            </a:r>
          </a:p>
          <a:p>
            <a:pPr marL="457200" indent="-457200" eaLnBrk="1" hangingPunct="1">
              <a:buFont typeface="+mj-lt"/>
              <a:buAutoNum type="arabicPeriod"/>
            </a:pPr>
            <a:r>
              <a:rPr lang="en-US" dirty="0"/>
              <a:t>Will communication open up to flow both ways and will input from those outside DBH/MRS be taken seriously?</a:t>
            </a:r>
          </a:p>
          <a:p>
            <a:pPr marL="457200" indent="-457200" eaLnBrk="1" hangingPunct="1">
              <a:buFont typeface="+mj-lt"/>
              <a:buAutoNum type="arabicPeriod"/>
            </a:pPr>
            <a:r>
              <a:rPr lang="en-US" dirty="0"/>
              <a:t>Will providers create meaningful leadership roles for people in recovery?</a:t>
            </a:r>
          </a:p>
          <a:p>
            <a:pPr eaLnBrk="1" hangingPunct="1"/>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1905000" y="0"/>
            <a:ext cx="7239000" cy="1143000"/>
          </a:xfrm>
        </p:spPr>
        <p:txBody>
          <a:bodyPr lIns="91440" tIns="45720" rIns="91440" bIns="45720">
            <a:normAutofit fontScale="90000"/>
          </a:bodyPr>
          <a:lstStyle/>
          <a:p>
            <a:pPr algn="ctr" eaLnBrk="1" hangingPunct="1"/>
            <a:r>
              <a:rPr lang="en-US" sz="4000" dirty="0"/>
              <a:t>Recovery Asset Baseline Assessment:  Challenges</a:t>
            </a:r>
          </a:p>
        </p:txBody>
      </p:sp>
      <p:sp>
        <p:nvSpPr>
          <p:cNvPr id="19459" name="Rectangle 3"/>
          <p:cNvSpPr>
            <a:spLocks noGrp="1" noChangeArrowheads="1"/>
          </p:cNvSpPr>
          <p:nvPr>
            <p:ph type="body" idx="4294967295"/>
          </p:nvPr>
        </p:nvSpPr>
        <p:spPr>
          <a:xfrm>
            <a:off x="1905000" y="1371600"/>
            <a:ext cx="7086600" cy="5486400"/>
          </a:xfrm>
        </p:spPr>
        <p:txBody>
          <a:bodyPr lIns="91440" tIns="45720" rIns="91440" bIns="45720">
            <a:noAutofit/>
          </a:bodyPr>
          <a:lstStyle/>
          <a:p>
            <a:pPr marL="457200" lvl="1" indent="-457200" eaLnBrk="1" hangingPunct="1">
              <a:buFont typeface="+mj-lt"/>
              <a:buAutoNum type="arabicPeriod"/>
            </a:pPr>
            <a:r>
              <a:rPr lang="en-US" dirty="0"/>
              <a:t>Will the barriers that prevent people from moving into, within and out of the system be removed?</a:t>
            </a:r>
          </a:p>
          <a:p>
            <a:pPr marL="457200" lvl="1" indent="-457200" eaLnBrk="1" hangingPunct="1">
              <a:buFont typeface="+mj-lt"/>
              <a:buAutoNum type="arabicPeriod"/>
            </a:pPr>
            <a:r>
              <a:rPr lang="en-US" dirty="0"/>
              <a:t>Will disparities in location and availability of services be addressed?</a:t>
            </a:r>
          </a:p>
          <a:p>
            <a:pPr marL="457200" lvl="1" indent="-457200" eaLnBrk="1" hangingPunct="1">
              <a:buFont typeface="+mj-lt"/>
              <a:buAutoNum type="arabicPeriod"/>
            </a:pPr>
            <a:r>
              <a:rPr lang="en-US" dirty="0"/>
              <a:t>Will there be creative ways to fund additional training, technical assistance and increased salaries for direct care workers?</a:t>
            </a:r>
          </a:p>
          <a:p>
            <a:pPr marL="457200" lvl="1" indent="-457200" eaLnBrk="1" hangingPunct="1">
              <a:buFont typeface="+mj-lt"/>
              <a:buAutoNum type="arabicPeriod"/>
            </a:pPr>
            <a:r>
              <a:rPr lang="en-US" dirty="0"/>
              <a:t>Will the monitoring/credentialing/care management functions line up with the recovery vision?</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 Placeholder 45"/>
          <p:cNvSpPr>
            <a:spLocks noGrp="1"/>
          </p:cNvSpPr>
          <p:nvPr>
            <p:ph type="body" sz="quarter" idx="15"/>
          </p:nvPr>
        </p:nvSpPr>
        <p:spPr>
          <a:xfrm>
            <a:off x="4267200" y="4953000"/>
            <a:ext cx="4412343" cy="838200"/>
          </a:xfrm>
        </p:spPr>
        <p:txBody>
          <a:bodyPr>
            <a:noAutofit/>
          </a:bodyPr>
          <a:lstStyle/>
          <a:p>
            <a:pPr lvl="0">
              <a:buFont typeface="Arial" pitchFamily="34" charset="0"/>
              <a:buChar char="•"/>
            </a:pPr>
            <a:r>
              <a:rPr lang="en-US" sz="1600" dirty="0" smtClean="0"/>
              <a:t>Identifying the different communities</a:t>
            </a:r>
          </a:p>
          <a:p>
            <a:pPr lvl="0">
              <a:buFont typeface="Arial" pitchFamily="34" charset="0"/>
              <a:buChar char="•"/>
            </a:pPr>
            <a:r>
              <a:rPr lang="en-US" sz="1600" dirty="0" smtClean="0"/>
              <a:t>Inclusion of all in the community</a:t>
            </a:r>
          </a:p>
          <a:p>
            <a:pPr lvl="0">
              <a:buFont typeface="Arial" pitchFamily="34" charset="0"/>
              <a:buChar char="•"/>
            </a:pPr>
            <a:r>
              <a:rPr lang="en-US" sz="1600" dirty="0" smtClean="0"/>
              <a:t>Community </a:t>
            </a:r>
            <a:r>
              <a:rPr lang="en-US" sz="1600" dirty="0" err="1" smtClean="0"/>
              <a:t>assests</a:t>
            </a:r>
            <a:endParaRPr lang="en-US" sz="1600" dirty="0" smtClean="0"/>
          </a:p>
          <a:p>
            <a:pPr>
              <a:buFont typeface="Arial" pitchFamily="34" charset="0"/>
              <a:buChar char="•"/>
            </a:pPr>
            <a:endParaRPr lang="en-US" sz="1600" dirty="0"/>
          </a:p>
        </p:txBody>
      </p:sp>
      <p:sp>
        <p:nvSpPr>
          <p:cNvPr id="41" name="Text Placeholder 40"/>
          <p:cNvSpPr>
            <a:spLocks noGrp="1"/>
          </p:cNvSpPr>
          <p:nvPr>
            <p:ph type="body" sz="quarter" idx="16"/>
          </p:nvPr>
        </p:nvSpPr>
        <p:spPr>
          <a:xfrm>
            <a:off x="4267200" y="1663700"/>
            <a:ext cx="4509325" cy="838200"/>
          </a:xfrm>
        </p:spPr>
        <p:txBody>
          <a:bodyPr>
            <a:noAutofit/>
          </a:bodyPr>
          <a:lstStyle/>
          <a:p>
            <a:pPr lvl="0">
              <a:buFont typeface="Arial" pitchFamily="34" charset="0"/>
              <a:buChar char="•"/>
            </a:pPr>
            <a:r>
              <a:rPr lang="en-US" sz="1600" dirty="0" smtClean="0"/>
              <a:t>The need to transform</a:t>
            </a:r>
          </a:p>
          <a:p>
            <a:pPr lvl="0">
              <a:buFont typeface="Arial" pitchFamily="34" charset="0"/>
              <a:buChar char="•"/>
            </a:pPr>
            <a:r>
              <a:rPr lang="en-US" sz="1600" dirty="0" smtClean="0"/>
              <a:t>The future of the past and the present</a:t>
            </a:r>
          </a:p>
          <a:p>
            <a:pPr lvl="0">
              <a:buFont typeface="Arial" pitchFamily="34" charset="0"/>
              <a:buChar char="•"/>
            </a:pPr>
            <a:r>
              <a:rPr lang="en-US" sz="1600" dirty="0" smtClean="0"/>
              <a:t>What is important to consider</a:t>
            </a:r>
          </a:p>
          <a:p>
            <a:endParaRPr lang="en-US" sz="1600" dirty="0"/>
          </a:p>
        </p:txBody>
      </p:sp>
      <p:sp>
        <p:nvSpPr>
          <p:cNvPr id="42" name="Text Placeholder 41"/>
          <p:cNvSpPr>
            <a:spLocks noGrp="1"/>
          </p:cNvSpPr>
          <p:nvPr>
            <p:ph type="body" sz="quarter" idx="17"/>
          </p:nvPr>
        </p:nvSpPr>
        <p:spPr>
          <a:xfrm>
            <a:off x="4267200" y="3200400"/>
            <a:ext cx="4412343" cy="1295400"/>
          </a:xfrm>
        </p:spPr>
        <p:txBody>
          <a:bodyPr>
            <a:noAutofit/>
          </a:bodyPr>
          <a:lstStyle/>
          <a:p>
            <a:pPr lvl="0">
              <a:buFont typeface="Arial" pitchFamily="34" charset="0"/>
              <a:buChar char="•"/>
            </a:pPr>
            <a:r>
              <a:rPr lang="en-US" sz="1600" dirty="0" smtClean="0"/>
              <a:t>People in recovery &amp; Families</a:t>
            </a:r>
          </a:p>
          <a:p>
            <a:pPr lvl="0">
              <a:buFont typeface="Arial" pitchFamily="34" charset="0"/>
              <a:buChar char="•"/>
            </a:pPr>
            <a:r>
              <a:rPr lang="en-US" sz="1600" dirty="0" smtClean="0"/>
              <a:t>Providers</a:t>
            </a:r>
          </a:p>
          <a:p>
            <a:pPr lvl="0">
              <a:buFont typeface="Arial" pitchFamily="34" charset="0"/>
              <a:buChar char="•"/>
            </a:pPr>
            <a:r>
              <a:rPr lang="en-US" sz="1600" dirty="0" smtClean="0"/>
              <a:t>Stakeholders</a:t>
            </a:r>
          </a:p>
          <a:p>
            <a:pPr lvl="0">
              <a:buFont typeface="Arial" pitchFamily="34" charset="0"/>
              <a:buChar char="•"/>
            </a:pPr>
            <a:r>
              <a:rPr lang="en-US" sz="1600" dirty="0" smtClean="0"/>
              <a:t>Systems</a:t>
            </a:r>
          </a:p>
          <a:p>
            <a:endParaRPr lang="en-US" sz="1600" dirty="0"/>
          </a:p>
        </p:txBody>
      </p:sp>
      <p:sp>
        <p:nvSpPr>
          <p:cNvPr id="8" name="Text Placeholder 7"/>
          <p:cNvSpPr>
            <a:spLocks noGrp="1"/>
          </p:cNvSpPr>
          <p:nvPr>
            <p:ph type="body" sz="quarter" idx="13"/>
          </p:nvPr>
        </p:nvSpPr>
        <p:spPr>
          <a:xfrm>
            <a:off x="3657600" y="990600"/>
            <a:ext cx="5098143" cy="457200"/>
          </a:xfrm>
        </p:spPr>
        <p:txBody>
          <a:bodyPr>
            <a:normAutofit/>
          </a:bodyPr>
          <a:lstStyle/>
          <a:p>
            <a:r>
              <a:rPr lang="en-US" dirty="0" smtClean="0"/>
              <a:t>Concept</a:t>
            </a:r>
            <a:endParaRPr lang="en-US" dirty="0"/>
          </a:p>
        </p:txBody>
      </p:sp>
      <p:sp>
        <p:nvSpPr>
          <p:cNvPr id="7" name="Title 6"/>
          <p:cNvSpPr>
            <a:spLocks noGrp="1"/>
          </p:cNvSpPr>
          <p:nvPr>
            <p:ph type="title"/>
          </p:nvPr>
        </p:nvSpPr>
        <p:spPr>
          <a:xfrm>
            <a:off x="2133600" y="0"/>
            <a:ext cx="6553200" cy="1143000"/>
          </a:xfrm>
        </p:spPr>
        <p:txBody>
          <a:bodyPr/>
          <a:lstStyle/>
          <a:p>
            <a:pPr algn="ctr"/>
            <a:r>
              <a:rPr lang="en-US" dirty="0" smtClean="0"/>
              <a:t>Agenda</a:t>
            </a:r>
            <a:endParaRPr lang="en-US" dirty="0"/>
          </a:p>
        </p:txBody>
      </p:sp>
      <p:sp>
        <p:nvSpPr>
          <p:cNvPr id="24" name="Oval 23"/>
          <p:cNvSpPr/>
          <p:nvPr/>
        </p:nvSpPr>
        <p:spPr>
          <a:xfrm>
            <a:off x="2057400" y="1447800"/>
            <a:ext cx="2133600" cy="1447800"/>
          </a:xfrm>
          <a:prstGeom prst="ellipse">
            <a:avLst/>
          </a:prstGeom>
          <a:solidFill>
            <a:schemeClr val="accent1"/>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1400" dirty="0" smtClean="0">
                <a:solidFill>
                  <a:schemeClr val="bg1"/>
                </a:solidFill>
              </a:rPr>
              <a:t>Vision &amp; Values</a:t>
            </a:r>
            <a:endParaRPr lang="en-US" sz="1400" dirty="0">
              <a:solidFill>
                <a:schemeClr val="bg1"/>
              </a:solidFill>
            </a:endParaRPr>
          </a:p>
        </p:txBody>
      </p:sp>
      <p:sp>
        <p:nvSpPr>
          <p:cNvPr id="25" name="Oval 24"/>
          <p:cNvSpPr/>
          <p:nvPr/>
        </p:nvSpPr>
        <p:spPr>
          <a:xfrm>
            <a:off x="2057400" y="3124200"/>
            <a:ext cx="2133600" cy="1371600"/>
          </a:xfrm>
          <a:prstGeom prst="ellipse">
            <a:avLst/>
          </a:prstGeom>
          <a:solidFill>
            <a:schemeClr val="accent2"/>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1400" dirty="0" smtClean="0">
                <a:solidFill>
                  <a:schemeClr val="bg1"/>
                </a:solidFill>
              </a:rPr>
              <a:t>High Performing Collaborations &amp; Partnerships</a:t>
            </a:r>
            <a:endParaRPr lang="en-US" sz="1400" dirty="0">
              <a:solidFill>
                <a:schemeClr val="bg1"/>
              </a:solidFill>
            </a:endParaRPr>
          </a:p>
        </p:txBody>
      </p:sp>
      <p:sp>
        <p:nvSpPr>
          <p:cNvPr id="31" name="Oval 30"/>
          <p:cNvSpPr/>
          <p:nvPr/>
        </p:nvSpPr>
        <p:spPr>
          <a:xfrm>
            <a:off x="1981200" y="4724400"/>
            <a:ext cx="2202873" cy="1447800"/>
          </a:xfrm>
          <a:prstGeom prst="ellipse">
            <a:avLst/>
          </a:prstGeom>
          <a:solidFill>
            <a:schemeClr val="accent3"/>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1400" dirty="0" smtClean="0">
                <a:solidFill>
                  <a:schemeClr val="bg1"/>
                </a:solidFill>
              </a:rPr>
              <a:t>Assertive Community Linkages</a:t>
            </a:r>
            <a:endParaRPr lang="en-US" sz="1400" dirty="0">
              <a:solidFill>
                <a:schemeClr val="bg1"/>
              </a:solidFill>
            </a:endParaRPr>
          </a:p>
        </p:txBody>
      </p:sp>
      <p:sp>
        <p:nvSpPr>
          <p:cNvPr id="12" name="Slide Number Placeholder 11"/>
          <p:cNvSpPr>
            <a:spLocks noGrp="1"/>
          </p:cNvSpPr>
          <p:nvPr>
            <p:ph type="sldNum" sz="quarter" idx="11"/>
          </p:nvPr>
        </p:nvSpPr>
        <p:spPr/>
        <p:txBody>
          <a:bodyPr/>
          <a:lstStyle/>
          <a:p>
            <a:fld id="{81582BD6-FC20-4557-852B-8433F8572D30}" type="slidenum">
              <a:rPr lang="en-US" smtClean="0"/>
              <a:pPr/>
              <a:t>5</a:t>
            </a:fld>
            <a:endParaRPr lang="en-US" dirty="0"/>
          </a:p>
        </p:txBody>
      </p:sp>
      <p:sp>
        <p:nvSpPr>
          <p:cNvPr id="13" name="Footer Placeholder 12"/>
          <p:cNvSpPr>
            <a:spLocks noGrp="1"/>
          </p:cNvSpPr>
          <p:nvPr>
            <p:ph type="ftr" sz="quarter" idx="10"/>
          </p:nvPr>
        </p:nvSpPr>
        <p:spPr/>
        <p:txBody>
          <a:bodyPr/>
          <a:lstStyle/>
          <a:p>
            <a:r>
              <a:rPr lang="en-US" dirty="0" smtClean="0"/>
              <a:t>DBHIDS - OAS</a:t>
            </a:r>
            <a:endParaRPr lang="en-US" dirty="0"/>
          </a:p>
        </p:txBody>
      </p:sp>
    </p:spTree>
    <p:extLst>
      <p:ext uri="{BB962C8B-B14F-4D97-AF65-F5344CB8AC3E}">
        <p14:creationId xmlns="" xmlns:p14="http://schemas.microsoft.com/office/powerpoint/2010/main" val="401448156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1905000" y="0"/>
            <a:ext cx="7239000" cy="1143000"/>
          </a:xfrm>
        </p:spPr>
        <p:txBody>
          <a:bodyPr lIns="91440" tIns="45720" rIns="91440" bIns="45720">
            <a:normAutofit fontScale="90000"/>
          </a:bodyPr>
          <a:lstStyle/>
          <a:p>
            <a:pPr algn="ctr" eaLnBrk="1" hangingPunct="1"/>
            <a:r>
              <a:rPr lang="en-US" sz="4000" dirty="0"/>
              <a:t>Recovery Asset Baseline Assessment: Findings--Strengths</a:t>
            </a:r>
          </a:p>
        </p:txBody>
      </p:sp>
      <p:sp>
        <p:nvSpPr>
          <p:cNvPr id="18435" name="Rectangle 3"/>
          <p:cNvSpPr>
            <a:spLocks noGrp="1" noChangeArrowheads="1"/>
          </p:cNvSpPr>
          <p:nvPr>
            <p:ph type="body" idx="4294967295"/>
          </p:nvPr>
        </p:nvSpPr>
        <p:spPr>
          <a:xfrm>
            <a:off x="1905000" y="1524000"/>
            <a:ext cx="7239000" cy="4876800"/>
          </a:xfrm>
        </p:spPr>
        <p:txBody>
          <a:bodyPr lIns="91440" tIns="45720" rIns="91440" bIns="45720">
            <a:noAutofit/>
          </a:bodyPr>
          <a:lstStyle/>
          <a:p>
            <a:pPr eaLnBrk="1" hangingPunct="1">
              <a:lnSpc>
                <a:spcPct val="90000"/>
              </a:lnSpc>
              <a:buFont typeface="Arial" pitchFamily="34" charset="0"/>
              <a:buChar char="•"/>
            </a:pPr>
            <a:r>
              <a:rPr lang="en-US" dirty="0"/>
              <a:t>The system is ready for change.</a:t>
            </a:r>
          </a:p>
          <a:p>
            <a:pPr eaLnBrk="1" hangingPunct="1">
              <a:lnSpc>
                <a:spcPct val="90000"/>
              </a:lnSpc>
              <a:buFont typeface="Arial" pitchFamily="34" charset="0"/>
              <a:buChar char="•"/>
            </a:pPr>
            <a:r>
              <a:rPr lang="en-US" dirty="0"/>
              <a:t>There is already evidence of increased transparency and partnering in decision making.</a:t>
            </a:r>
          </a:p>
          <a:p>
            <a:pPr eaLnBrk="1" hangingPunct="1">
              <a:lnSpc>
                <a:spcPct val="90000"/>
              </a:lnSpc>
              <a:buFont typeface="Arial" pitchFamily="34" charset="0"/>
              <a:buChar char="•"/>
            </a:pPr>
            <a:r>
              <a:rPr lang="en-US" dirty="0"/>
              <a:t>Individual agencies are already developing recovery oriented services and appreciate increased opportunities to share successes with transformation.</a:t>
            </a:r>
          </a:p>
          <a:p>
            <a:pPr eaLnBrk="1" hangingPunct="1">
              <a:lnSpc>
                <a:spcPct val="90000"/>
              </a:lnSpc>
              <a:buFont typeface="Arial" pitchFamily="34" charset="0"/>
              <a:buChar char="•"/>
            </a:pPr>
            <a:r>
              <a:rPr lang="en-US" dirty="0"/>
              <a:t>Increased interest in and movement toward including people in recovery as active members of teams in planning and directing services.</a:t>
            </a:r>
          </a:p>
          <a:p>
            <a:pPr eaLnBrk="1" hangingPunct="1">
              <a:lnSpc>
                <a:spcPct val="90000"/>
              </a:lnSpc>
              <a:buFont typeface="Arial" pitchFamily="34" charset="0"/>
              <a:buChar char="•"/>
            </a:pPr>
            <a:r>
              <a:rPr lang="en-US" dirty="0"/>
              <a:t>Enthusiastic community of people in recovery who want to support the transformation</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Philadelphia Recovery Perspective</a:t>
            </a:r>
            <a:endParaRPr lang="en-US" dirty="0"/>
          </a:p>
        </p:txBody>
      </p:sp>
      <p:sp>
        <p:nvSpPr>
          <p:cNvPr id="3" name="Content Placeholder 2"/>
          <p:cNvSpPr>
            <a:spLocks noGrp="1"/>
          </p:cNvSpPr>
          <p:nvPr>
            <p:ph idx="1"/>
          </p:nvPr>
        </p:nvSpPr>
        <p:spPr>
          <a:xfrm>
            <a:off x="2133600" y="1295400"/>
            <a:ext cx="6858000" cy="5562600"/>
          </a:xfrm>
        </p:spPr>
        <p:txBody>
          <a:bodyPr>
            <a:normAutofit/>
          </a:bodyPr>
          <a:lstStyle/>
          <a:p>
            <a:pPr>
              <a:lnSpc>
                <a:spcPct val="80000"/>
              </a:lnSpc>
            </a:pPr>
            <a:r>
              <a:rPr lang="en-US" i="1" dirty="0" smtClean="0"/>
              <a:t>Recovery is the process of pursuing a fulfilling and contributing life regardless of the difficulties one has faced.  It involves not only the restoration but continued enhancement of a positive identity and personally meaningful connections and roles in ones community.  Recovery is facilitated by relationships and environments that provide hope, empowerment, choices and opportunities that promote people reaching their full potential as individuals and community members. Do we only recognize the State of Recovery or do we acknowledge the struggle of those to overcome the challenges of people, places, and things that ultimately lead to the neurobiological condition we call addiction. Is there a place before the State of Recovery that we outreach engage and enlist for recovery?</a:t>
            </a:r>
          </a:p>
          <a:p>
            <a:pPr lvl="1">
              <a:lnSpc>
                <a:spcPct val="80000"/>
              </a:lnSpc>
            </a:pPr>
            <a:r>
              <a:rPr lang="en-US" sz="1800" i="1" dirty="0" smtClean="0"/>
              <a:t>Preamble to Philadelphia’s Practice Guidelines</a:t>
            </a:r>
          </a:p>
          <a:p>
            <a:endParaRPr lang="en-US" dirty="0"/>
          </a:p>
        </p:txBody>
      </p:sp>
      <p:sp>
        <p:nvSpPr>
          <p:cNvPr id="4" name="Footer Placeholder 3"/>
          <p:cNvSpPr>
            <a:spLocks noGrp="1"/>
          </p:cNvSpPr>
          <p:nvPr>
            <p:ph type="ftr" sz="quarter" idx="11"/>
          </p:nvPr>
        </p:nvSpPr>
        <p:spPr/>
        <p:txBody>
          <a:bodyPr/>
          <a:lstStyle/>
          <a:p>
            <a:r>
              <a:rPr lang="en-US" dirty="0" smtClean="0"/>
              <a:t>DBHIDS - OAS</a:t>
            </a:r>
            <a:endParaRPr lang="en-US" dirty="0"/>
          </a:p>
        </p:txBody>
      </p:sp>
      <p:sp>
        <p:nvSpPr>
          <p:cNvPr id="5" name="Slide Number Placeholder 4"/>
          <p:cNvSpPr>
            <a:spLocks noGrp="1"/>
          </p:cNvSpPr>
          <p:nvPr>
            <p:ph type="sldNum" sz="quarter" idx="12"/>
          </p:nvPr>
        </p:nvSpPr>
        <p:spPr/>
        <p:txBody>
          <a:bodyPr/>
          <a:lstStyle/>
          <a:p>
            <a:fld id="{974C6331-6B6B-4E5F-8AD6-C2A95B77CB71}" type="slidenum">
              <a:rPr lang="en-US" smtClean="0"/>
              <a:pPr/>
              <a:t>51</a:t>
            </a:fld>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e_chosen_one_pp.mov">
            <a:hlinkClick r:id="" action="ppaction://media"/>
          </p:cNvPr>
          <p:cNvPicPr>
            <a:picLocks noChangeAspect="1"/>
          </p:cNvPicPr>
          <p:nvPr>
            <a:videoFile r:link="rId1"/>
            <p:extLst>
              <p:ext uri="{DAA4B4D4-6D71-4841-9C94-3DE7FCFB9230}">
                <p14:media xmlns="" xmlns:p14="http://schemas.microsoft.com/office/powerpoint/2010/main" r:embed="rId3"/>
              </p:ext>
            </p:extLst>
          </p:nvPr>
        </p:nvPicPr>
        <p:blipFill>
          <a:blip r:embed="rId4" cstate="print"/>
          <a:stretch>
            <a:fillRect/>
          </a:stretch>
        </p:blipFill>
        <p:spPr>
          <a:xfrm>
            <a:off x="0" y="0"/>
            <a:ext cx="9144000" cy="5143500"/>
          </a:xfrm>
          <a:prstGeom prst="rect">
            <a:avLst/>
          </a:prstGeom>
        </p:spPr>
      </p:pic>
      <p:sp>
        <p:nvSpPr>
          <p:cNvPr id="2" name="Title 1"/>
          <p:cNvSpPr>
            <a:spLocks noGrp="1"/>
          </p:cNvSpPr>
          <p:nvPr>
            <p:ph type="ctrTitle" idx="4294967295"/>
          </p:nvPr>
        </p:nvSpPr>
        <p:spPr>
          <a:xfrm>
            <a:off x="1371600" y="5257800"/>
            <a:ext cx="7772400" cy="936625"/>
          </a:xfrm>
        </p:spPr>
        <p:txBody>
          <a:bodyPr>
            <a:normAutofit/>
          </a:bodyPr>
          <a:lstStyle/>
          <a:p>
            <a:pPr algn="r"/>
            <a:r>
              <a:rPr lang="en-US" sz="2800" dirty="0" smtClean="0"/>
              <a:t>Philly </a:t>
            </a:r>
            <a:r>
              <a:rPr lang="en-US" sz="2800" dirty="0" smtClean="0"/>
              <a:t>Approach to ROSC</a:t>
            </a:r>
            <a:endParaRPr lang="en-US" sz="2800" dirty="0"/>
          </a:p>
        </p:txBody>
      </p:sp>
      <p:sp>
        <p:nvSpPr>
          <p:cNvPr id="3" name="Subtitle 2"/>
          <p:cNvSpPr>
            <a:spLocks noGrp="1"/>
          </p:cNvSpPr>
          <p:nvPr>
            <p:ph type="subTitle" idx="4294967295"/>
          </p:nvPr>
        </p:nvSpPr>
        <p:spPr>
          <a:xfrm>
            <a:off x="2743200" y="5867400"/>
            <a:ext cx="6400800" cy="914400"/>
          </a:xfrm>
        </p:spPr>
        <p:txBody>
          <a:bodyPr>
            <a:normAutofit/>
          </a:bodyPr>
          <a:lstStyle/>
          <a:p>
            <a:pPr algn="r"/>
            <a:r>
              <a:rPr lang="en-US" sz="1800" dirty="0" smtClean="0"/>
              <a:t>Recovery As An Umbrella Concept</a:t>
            </a:r>
            <a:endParaRPr lang="en-US" sz="1800" dirty="0"/>
          </a:p>
        </p:txBody>
      </p:sp>
    </p:spTree>
    <p:extLst>
      <p:ext uri="{BB962C8B-B14F-4D97-AF65-F5344CB8AC3E}">
        <p14:creationId xmlns="" xmlns:p14="http://schemas.microsoft.com/office/powerpoint/2010/main" val="3889571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44" name="Rectangle 8"/>
          <p:cNvSpPr>
            <a:spLocks noGrp="1" noChangeArrowheads="1"/>
          </p:cNvSpPr>
          <p:nvPr>
            <p:ph type="title"/>
          </p:nvPr>
        </p:nvSpPr>
        <p:spPr>
          <a:xfrm>
            <a:off x="1981200" y="34636"/>
            <a:ext cx="7162800" cy="990600"/>
          </a:xfrm>
        </p:spPr>
        <p:txBody>
          <a:bodyPr>
            <a:normAutofit fontScale="90000"/>
          </a:bodyPr>
          <a:lstStyle/>
          <a:p>
            <a:r>
              <a:rPr lang="en-US" sz="3200" dirty="0"/>
              <a:t>Recovery is the Umbrella under which everything fits</a:t>
            </a:r>
          </a:p>
        </p:txBody>
      </p:sp>
      <p:sp>
        <p:nvSpPr>
          <p:cNvPr id="270345" name="Rectangle 9"/>
          <p:cNvSpPr>
            <a:spLocks noGrp="1" noChangeArrowheads="1"/>
          </p:cNvSpPr>
          <p:nvPr>
            <p:ph type="body" sz="half" idx="1"/>
          </p:nvPr>
        </p:nvSpPr>
        <p:spPr>
          <a:xfrm>
            <a:off x="1905000" y="1600200"/>
            <a:ext cx="3352800" cy="5257800"/>
          </a:xfrm>
        </p:spPr>
        <p:txBody>
          <a:bodyPr>
            <a:normAutofit/>
          </a:bodyPr>
          <a:lstStyle/>
          <a:p>
            <a:r>
              <a:rPr lang="en-US" sz="2800" dirty="0"/>
              <a:t>Shedding the bifurcation of Recovery and Treatment</a:t>
            </a:r>
          </a:p>
          <a:p>
            <a:r>
              <a:rPr lang="en-US" sz="2800" dirty="0"/>
              <a:t>Supporting the Empowerment of those in Recovery to direct recovery and treatment services</a:t>
            </a:r>
          </a:p>
        </p:txBody>
      </p:sp>
      <p:graphicFrame>
        <p:nvGraphicFramePr>
          <p:cNvPr id="270343" name="Object 7"/>
          <p:cNvGraphicFramePr>
            <a:graphicFrameLocks noGrp="1" noChangeAspect="1"/>
          </p:cNvGraphicFramePr>
          <p:nvPr>
            <p:ph sz="half" idx="2"/>
            <p:extLst>
              <p:ext uri="{D42A27DB-BD31-4B8C-83A1-F6EECF244321}">
                <p14:modId xmlns="" xmlns:p14="http://schemas.microsoft.com/office/powerpoint/2010/main" val="3704546018"/>
              </p:ext>
            </p:extLst>
          </p:nvPr>
        </p:nvGraphicFramePr>
        <p:xfrm>
          <a:off x="4994564" y="762000"/>
          <a:ext cx="4114800" cy="5867400"/>
        </p:xfrm>
        <a:graphic>
          <a:graphicData uri="http://schemas.openxmlformats.org/presentationml/2006/ole">
            <p:oleObj spid="_x0000_s269314" name="Visio" r:id="rId3" imgW="5003894" imgH="8373070" progId="Visio.Drawing.11">
              <p:embed/>
            </p:oleObj>
          </a:graphicData>
        </a:graphic>
      </p:graphicFrame>
      <p:pic>
        <p:nvPicPr>
          <p:cNvPr id="269316" name="Picture 4" descr="http://www.photo-dictionary.com/photofiles/list/372/737umbrella.jpg"/>
          <p:cNvPicPr>
            <a:picLocks noChangeAspect="1" noChangeArrowheads="1"/>
          </p:cNvPicPr>
          <p:nvPr/>
        </p:nvPicPr>
        <p:blipFill>
          <a:blip r:embed="rId4" cstate="print"/>
          <a:srcRect/>
          <a:stretch>
            <a:fillRect/>
          </a:stretch>
        </p:blipFill>
        <p:spPr bwMode="auto">
          <a:xfrm>
            <a:off x="5638800" y="4114800"/>
            <a:ext cx="2819400" cy="2743200"/>
          </a:xfrm>
          <a:prstGeom prst="rect">
            <a:avLst/>
          </a:prstGeom>
          <a:noFill/>
        </p:spPr>
      </p:pic>
    </p:spTree>
    <p:extLst>
      <p:ext uri="{BB962C8B-B14F-4D97-AF65-F5344CB8AC3E}">
        <p14:creationId xmlns="" xmlns:p14="http://schemas.microsoft.com/office/powerpoint/2010/main" val="198426566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0"/>
            <a:ext cx="6553200" cy="1143000"/>
          </a:xfrm>
        </p:spPr>
        <p:txBody>
          <a:bodyPr/>
          <a:lstStyle/>
          <a:p>
            <a:r>
              <a:rPr lang="en-US" dirty="0" smtClean="0"/>
              <a:t>Recovery Perspectives</a:t>
            </a:r>
            <a:endParaRPr lang="en-US" dirty="0"/>
          </a:p>
        </p:txBody>
      </p:sp>
      <p:sp>
        <p:nvSpPr>
          <p:cNvPr id="3" name="Content Placeholder 2"/>
          <p:cNvSpPr>
            <a:spLocks noGrp="1"/>
          </p:cNvSpPr>
          <p:nvPr>
            <p:ph sz="half" idx="1"/>
          </p:nvPr>
        </p:nvSpPr>
        <p:spPr>
          <a:xfrm>
            <a:off x="1828800" y="914400"/>
            <a:ext cx="4191000" cy="5486400"/>
          </a:xfrm>
        </p:spPr>
        <p:txBody>
          <a:bodyPr>
            <a:normAutofit fontScale="85000" lnSpcReduction="20000"/>
          </a:bodyPr>
          <a:lstStyle/>
          <a:p>
            <a:pPr>
              <a:lnSpc>
                <a:spcPct val="90000"/>
              </a:lnSpc>
            </a:pPr>
            <a:r>
              <a:rPr lang="en-US" dirty="0" smtClean="0"/>
              <a:t>Recovery refers to the ways in which persons with or impacted by a mental illness and/or addiction experience actively manage the disorders and their residual effects in the process of reclaiming full, meaningful lives in the community.</a:t>
            </a:r>
          </a:p>
          <a:p>
            <a:pPr>
              <a:lnSpc>
                <a:spcPct val="90000"/>
              </a:lnSpc>
            </a:pPr>
            <a:r>
              <a:rPr lang="en-US" dirty="0" smtClean="0"/>
              <a:t>■ Recovery-oriented care is what psychiatric and addiction treatment and rehabilitation practitioners offer in support of the person’s own long-term recovery efforts.</a:t>
            </a:r>
          </a:p>
          <a:p>
            <a:pPr lvl="1">
              <a:lnSpc>
                <a:spcPct val="90000"/>
              </a:lnSpc>
            </a:pPr>
            <a:r>
              <a:rPr lang="en-US" sz="2000" dirty="0" smtClean="0"/>
              <a:t>Recovery as an Organizing Principle for Integrating Mental Health and Addiction Services;  Larry Davidson PhD Yale University</a:t>
            </a:r>
          </a:p>
          <a:p>
            <a:endParaRPr lang="en-US" dirty="0"/>
          </a:p>
        </p:txBody>
      </p:sp>
      <p:sp>
        <p:nvSpPr>
          <p:cNvPr id="4" name="Footer Placeholder 3"/>
          <p:cNvSpPr>
            <a:spLocks noGrp="1"/>
          </p:cNvSpPr>
          <p:nvPr>
            <p:ph type="ftr" sz="quarter" idx="11"/>
          </p:nvPr>
        </p:nvSpPr>
        <p:spPr/>
        <p:txBody>
          <a:bodyPr/>
          <a:lstStyle/>
          <a:p>
            <a:r>
              <a:rPr lang="en-US" dirty="0" smtClean="0"/>
              <a:t>DBHIDS - OAS</a:t>
            </a:r>
            <a:endParaRPr lang="en-US" dirty="0"/>
          </a:p>
        </p:txBody>
      </p:sp>
      <p:sp>
        <p:nvSpPr>
          <p:cNvPr id="5" name="Slide Number Placeholder 4"/>
          <p:cNvSpPr>
            <a:spLocks noGrp="1"/>
          </p:cNvSpPr>
          <p:nvPr>
            <p:ph type="sldNum" sz="quarter" idx="12"/>
          </p:nvPr>
        </p:nvSpPr>
        <p:spPr/>
        <p:txBody>
          <a:bodyPr/>
          <a:lstStyle/>
          <a:p>
            <a:fld id="{974C6331-6B6B-4E5F-8AD6-C2A95B77CB71}" type="slidenum">
              <a:rPr lang="en-US" smtClean="0"/>
              <a:pPr/>
              <a:t>54</a:t>
            </a:fld>
            <a:endParaRPr lang="en-US" dirty="0"/>
          </a:p>
        </p:txBody>
      </p:sp>
      <p:pic>
        <p:nvPicPr>
          <p:cNvPr id="7" name="Content Placeholder 3" descr="man-umbrella-rain.jpg"/>
          <p:cNvPicPr>
            <a:picLocks noGrp="1" noChangeAspect="1"/>
          </p:cNvPicPr>
          <p:nvPr>
            <p:ph sz="half" idx="2"/>
          </p:nvPr>
        </p:nvPicPr>
        <p:blipFill>
          <a:blip r:embed="rId2" cstate="print"/>
          <a:srcRect/>
          <a:stretch>
            <a:fillRect/>
          </a:stretch>
        </p:blipFill>
        <p:spPr>
          <a:xfrm>
            <a:off x="6019800" y="914400"/>
            <a:ext cx="3124200" cy="5041125"/>
          </a:xfr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2057400" y="0"/>
            <a:ext cx="6553200" cy="1143000"/>
          </a:xfrm>
        </p:spPr>
        <p:txBody>
          <a:bodyPr/>
          <a:lstStyle/>
          <a:p>
            <a:pPr algn="ctr" eaLnBrk="1" hangingPunct="1"/>
            <a:r>
              <a:rPr lang="en-US" sz="3200" dirty="0" smtClean="0"/>
              <a:t>Guiding Values and  Principles</a:t>
            </a:r>
          </a:p>
        </p:txBody>
      </p:sp>
      <p:sp>
        <p:nvSpPr>
          <p:cNvPr id="55299" name="Rectangle 3"/>
          <p:cNvSpPr>
            <a:spLocks noGrp="1" noChangeArrowheads="1"/>
          </p:cNvSpPr>
          <p:nvPr>
            <p:ph sz="half" idx="1"/>
          </p:nvPr>
        </p:nvSpPr>
        <p:spPr/>
        <p:txBody>
          <a:bodyPr>
            <a:normAutofit fontScale="85000" lnSpcReduction="10000"/>
          </a:bodyPr>
          <a:lstStyle/>
          <a:p>
            <a:pPr eaLnBrk="1" hangingPunct="1"/>
            <a:r>
              <a:rPr lang="en-US" b="1" dirty="0" smtClean="0"/>
              <a:t>Hope:</a:t>
            </a:r>
            <a:r>
              <a:rPr lang="en-US" b="1" i="1" dirty="0" smtClean="0"/>
              <a:t> </a:t>
            </a:r>
            <a:r>
              <a:rPr lang="en-US" sz="2800" dirty="0" smtClean="0"/>
              <a:t>People can and do recover. Change is always possible, and the extent of change is often beyond what we can imagine. Hope is nurtured by seeing and hearing others living meaningful lives in recovery and giving back to their families and communities.</a:t>
            </a:r>
          </a:p>
        </p:txBody>
      </p:sp>
      <p:pic>
        <p:nvPicPr>
          <p:cNvPr id="375810" name="Picture 2" descr="http://ts3.mm.bing.net/th?id=I4557905863312206&amp;pid=1.5"/>
          <p:cNvPicPr>
            <a:picLocks noChangeAspect="1" noChangeArrowheads="1"/>
          </p:cNvPicPr>
          <p:nvPr/>
        </p:nvPicPr>
        <p:blipFill>
          <a:blip r:embed="rId3" cstate="print"/>
          <a:srcRect/>
          <a:stretch>
            <a:fillRect/>
          </a:stretch>
        </p:blipFill>
        <p:spPr bwMode="auto">
          <a:xfrm>
            <a:off x="5486400" y="1524000"/>
            <a:ext cx="3352800" cy="4419600"/>
          </a:xfrm>
          <a:prstGeom prst="rect">
            <a:avLst/>
          </a:prstGeom>
          <a:noFill/>
        </p:spPr>
      </p:pic>
    </p:spTree>
    <p:extLst>
      <p:ext uri="{BB962C8B-B14F-4D97-AF65-F5344CB8AC3E}">
        <p14:creationId xmlns="" xmlns:p14="http://schemas.microsoft.com/office/powerpoint/2010/main" val="98304728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noGrp="1" noChangeArrowheads="1"/>
          </p:cNvSpPr>
          <p:nvPr>
            <p:ph sz="half" idx="1"/>
          </p:nvPr>
        </p:nvSpPr>
        <p:spPr/>
        <p:txBody>
          <a:bodyPr>
            <a:normAutofit fontScale="70000" lnSpcReduction="20000"/>
          </a:bodyPr>
          <a:lstStyle/>
          <a:p>
            <a:pPr eaLnBrk="1" hangingPunct="1"/>
            <a:r>
              <a:rPr lang="en-US" b="1" dirty="0" smtClean="0"/>
              <a:t>Choice:</a:t>
            </a:r>
            <a:r>
              <a:rPr lang="en-US" b="1" i="1" dirty="0" smtClean="0"/>
              <a:t> </a:t>
            </a:r>
            <a:r>
              <a:rPr lang="en-US" sz="2800" i="1" dirty="0" smtClean="0"/>
              <a:t>Each </a:t>
            </a:r>
            <a:r>
              <a:rPr lang="en-US" sz="2800" dirty="0" smtClean="0"/>
              <a:t>person’s opinions, wants, needs and individual recovery pathway are respected and elevated above all other considerations.  Services are individualized and built around the person rather than fitting the person to a “program.”  .   There is recognition by all parties in the system that there are many pathways and styles of recovery and that clients have a right to choose a personal pathways and style of recovery.</a:t>
            </a:r>
          </a:p>
        </p:txBody>
      </p:sp>
      <p:sp>
        <p:nvSpPr>
          <p:cNvPr id="56323" name="Rectangle 5"/>
          <p:cNvSpPr>
            <a:spLocks noChangeArrowheads="1"/>
          </p:cNvSpPr>
          <p:nvPr/>
        </p:nvSpPr>
        <p:spPr bwMode="auto">
          <a:xfrm>
            <a:off x="1905000" y="152400"/>
            <a:ext cx="7239000" cy="1447800"/>
          </a:xfrm>
          <a:prstGeom prst="rect">
            <a:avLst/>
          </a:prstGeom>
          <a:noFill/>
          <a:ln w="9525">
            <a:noFill/>
            <a:miter lim="800000"/>
            <a:headEnd/>
            <a:tailEnd/>
          </a:ln>
        </p:spPr>
        <p:txBody>
          <a:bodyPr anchor="ctr"/>
          <a:lstStyle/>
          <a:p>
            <a:pPr eaLnBrk="1" hangingPunct="1"/>
            <a:r>
              <a:rPr lang="en-US" sz="3200" dirty="0">
                <a:solidFill>
                  <a:srgbClr val="E1E8D0"/>
                </a:solidFill>
                <a:latin typeface="Arial Black" pitchFamily="34" charset="0"/>
              </a:rPr>
              <a:t>Guiding Values and </a:t>
            </a:r>
            <a:r>
              <a:rPr lang="en-US" sz="3200" dirty="0" smtClean="0">
                <a:solidFill>
                  <a:srgbClr val="E1E8D0"/>
                </a:solidFill>
                <a:latin typeface="Arial Black" pitchFamily="34" charset="0"/>
              </a:rPr>
              <a:t>Principles</a:t>
            </a:r>
            <a:endParaRPr lang="en-US" sz="3200" dirty="0">
              <a:solidFill>
                <a:srgbClr val="E1E8D0"/>
              </a:solidFill>
              <a:latin typeface="Arial Black" pitchFamily="34" charset="0"/>
            </a:endParaRPr>
          </a:p>
        </p:txBody>
      </p:sp>
      <p:pic>
        <p:nvPicPr>
          <p:cNvPr id="6" name="Content Placeholder 5" descr="alone-in-the-rain-150x150.jpg"/>
          <p:cNvPicPr>
            <a:picLocks noGrp="1" noChangeAspect="1"/>
          </p:cNvPicPr>
          <p:nvPr>
            <p:ph sz="half" idx="2"/>
          </p:nvPr>
        </p:nvPicPr>
        <p:blipFill>
          <a:blip r:embed="rId3" cstate="print"/>
          <a:stretch>
            <a:fillRect/>
          </a:stretch>
        </p:blipFill>
        <p:spPr>
          <a:xfrm>
            <a:off x="5715000" y="1752600"/>
            <a:ext cx="2743200" cy="4114800"/>
          </a:xfrm>
        </p:spPr>
      </p:pic>
    </p:spTree>
    <p:extLst>
      <p:ext uri="{BB962C8B-B14F-4D97-AF65-F5344CB8AC3E}">
        <p14:creationId xmlns="" xmlns:p14="http://schemas.microsoft.com/office/powerpoint/2010/main" val="296906060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descr="china-bridge_1855991i.jpg"/>
          <p:cNvPicPr>
            <a:picLocks noGrp="1" noChangeAspect="1"/>
          </p:cNvPicPr>
          <p:nvPr>
            <p:ph sz="half" idx="2"/>
          </p:nvPr>
        </p:nvPicPr>
        <p:blipFill>
          <a:blip r:embed="rId2" cstate="print"/>
          <a:stretch>
            <a:fillRect/>
          </a:stretch>
        </p:blipFill>
        <p:spPr>
          <a:xfrm>
            <a:off x="5105400" y="1447800"/>
            <a:ext cx="3581400" cy="3962400"/>
          </a:xfrm>
        </p:spPr>
      </p:pic>
      <p:sp>
        <p:nvSpPr>
          <p:cNvPr id="5" name="Footer Placeholder 4"/>
          <p:cNvSpPr>
            <a:spLocks noGrp="1"/>
          </p:cNvSpPr>
          <p:nvPr>
            <p:ph type="ftr" sz="quarter" idx="11"/>
          </p:nvPr>
        </p:nvSpPr>
        <p:spPr/>
        <p:txBody>
          <a:bodyPr/>
          <a:lstStyle/>
          <a:p>
            <a:r>
              <a:rPr lang="en-US" smtClean="0"/>
              <a:t>DBHIDS - OAS</a:t>
            </a:r>
            <a:endParaRPr lang="en-US"/>
          </a:p>
        </p:txBody>
      </p:sp>
      <p:sp>
        <p:nvSpPr>
          <p:cNvPr id="6" name="Slide Number Placeholder 5"/>
          <p:cNvSpPr>
            <a:spLocks noGrp="1"/>
          </p:cNvSpPr>
          <p:nvPr>
            <p:ph type="sldNum" sz="quarter" idx="12"/>
          </p:nvPr>
        </p:nvSpPr>
        <p:spPr/>
        <p:txBody>
          <a:bodyPr/>
          <a:lstStyle/>
          <a:p>
            <a:fld id="{974C6331-6B6B-4E5F-8AD6-C2A95B77CB71}" type="slidenum">
              <a:rPr lang="en-US" smtClean="0"/>
              <a:pPr/>
              <a:t>57</a:t>
            </a:fld>
            <a:endParaRPr lang="en-US"/>
          </a:p>
        </p:txBody>
      </p:sp>
      <p:pic>
        <p:nvPicPr>
          <p:cNvPr id="12" name="Content Placeholder 11" descr="2003-02-12_057b.jpg"/>
          <p:cNvPicPr>
            <a:picLocks noGrp="1" noChangeAspect="1"/>
          </p:cNvPicPr>
          <p:nvPr>
            <p:ph sz="half" idx="1"/>
          </p:nvPr>
        </p:nvPicPr>
        <p:blipFill>
          <a:blip r:embed="rId3" cstate="print"/>
          <a:stretch>
            <a:fillRect/>
          </a:stretch>
        </p:blipFill>
        <p:spPr>
          <a:xfrm>
            <a:off x="2133601" y="1447800"/>
            <a:ext cx="2735946" cy="3886200"/>
          </a:xfr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3"/>
          <p:cNvSpPr>
            <a:spLocks noGrp="1" noChangeArrowheads="1"/>
          </p:cNvSpPr>
          <p:nvPr>
            <p:ph sz="half" idx="1"/>
          </p:nvPr>
        </p:nvSpPr>
        <p:spPr>
          <a:xfrm>
            <a:off x="1905000" y="1524000"/>
            <a:ext cx="3810000" cy="5181600"/>
          </a:xfrm>
        </p:spPr>
        <p:txBody>
          <a:bodyPr>
            <a:normAutofit fontScale="77500" lnSpcReduction="20000"/>
          </a:bodyPr>
          <a:lstStyle/>
          <a:p>
            <a:pPr eaLnBrk="1" hangingPunct="1"/>
            <a:r>
              <a:rPr lang="en-US" b="1" dirty="0" smtClean="0"/>
              <a:t>S</a:t>
            </a:r>
            <a:r>
              <a:rPr lang="en-US" b="1" i="1" dirty="0" smtClean="0"/>
              <a:t>elf-direction/empowerment:</a:t>
            </a:r>
            <a:r>
              <a:rPr lang="en-US" i="1" dirty="0" smtClean="0"/>
              <a:t> </a:t>
            </a:r>
            <a:r>
              <a:rPr lang="en-US" sz="2800" dirty="0" smtClean="0"/>
              <a:t>People in recovery lead their personal path of recovery.  They do this by optimizing autonomy and exercising independence and choice.  The individual identifies personal life goals and in collaboration with others, directs his or her recovery by designing a unique path towards those goals.</a:t>
            </a:r>
            <a:r>
              <a:rPr lang="en-US" sz="2800" i="1" dirty="0" smtClean="0"/>
              <a:t>  </a:t>
            </a:r>
            <a:r>
              <a:rPr lang="en-US" sz="2800" dirty="0" smtClean="0"/>
              <a:t>People have the opportunity to choose from a range of options and to participate in all decisions that affect their lives.</a:t>
            </a:r>
          </a:p>
        </p:txBody>
      </p:sp>
      <p:sp>
        <p:nvSpPr>
          <p:cNvPr id="57347" name="Rectangle 4"/>
          <p:cNvSpPr>
            <a:spLocks noChangeArrowheads="1"/>
          </p:cNvSpPr>
          <p:nvPr/>
        </p:nvSpPr>
        <p:spPr bwMode="auto">
          <a:xfrm>
            <a:off x="1905000" y="152400"/>
            <a:ext cx="7239000" cy="1447800"/>
          </a:xfrm>
          <a:prstGeom prst="rect">
            <a:avLst/>
          </a:prstGeom>
          <a:noFill/>
          <a:ln w="9525">
            <a:noFill/>
            <a:miter lim="800000"/>
            <a:headEnd/>
            <a:tailEnd/>
          </a:ln>
        </p:spPr>
        <p:txBody>
          <a:bodyPr anchor="ctr"/>
          <a:lstStyle/>
          <a:p>
            <a:pPr eaLnBrk="1" hangingPunct="1"/>
            <a:r>
              <a:rPr lang="en-US" sz="3200" dirty="0">
                <a:solidFill>
                  <a:srgbClr val="E1E8D0"/>
                </a:solidFill>
                <a:latin typeface="Arial Black" pitchFamily="34" charset="0"/>
              </a:rPr>
              <a:t>Guiding Values and </a:t>
            </a:r>
            <a:r>
              <a:rPr lang="en-US" sz="3200" dirty="0" smtClean="0">
                <a:solidFill>
                  <a:srgbClr val="E1E8D0"/>
                </a:solidFill>
                <a:latin typeface="Arial Black" pitchFamily="34" charset="0"/>
              </a:rPr>
              <a:t>Principles</a:t>
            </a:r>
            <a:endParaRPr lang="en-US" sz="3200" dirty="0">
              <a:solidFill>
                <a:srgbClr val="E1E8D0"/>
              </a:solidFill>
              <a:latin typeface="Arial Black" pitchFamily="34" charset="0"/>
            </a:endParaRPr>
          </a:p>
        </p:txBody>
      </p:sp>
      <p:pic>
        <p:nvPicPr>
          <p:cNvPr id="6" name="Content Placeholder 5" descr="3404919830_bc94747175_z.jpg"/>
          <p:cNvPicPr>
            <a:picLocks noGrp="1" noChangeAspect="1"/>
          </p:cNvPicPr>
          <p:nvPr>
            <p:ph sz="half" idx="2"/>
          </p:nvPr>
        </p:nvPicPr>
        <p:blipFill>
          <a:blip r:embed="rId3" cstate="print"/>
          <a:stretch>
            <a:fillRect/>
          </a:stretch>
        </p:blipFill>
        <p:spPr>
          <a:xfrm>
            <a:off x="5623560" y="1676400"/>
            <a:ext cx="3291840" cy="4495800"/>
          </a:xfrm>
        </p:spPr>
      </p:pic>
    </p:spTree>
    <p:extLst>
      <p:ext uri="{BB962C8B-B14F-4D97-AF65-F5344CB8AC3E}">
        <p14:creationId xmlns="" xmlns:p14="http://schemas.microsoft.com/office/powerpoint/2010/main" val="159772997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3"/>
          <p:cNvSpPr>
            <a:spLocks noGrp="1" noChangeArrowheads="1"/>
          </p:cNvSpPr>
          <p:nvPr>
            <p:ph type="body" sz="half" idx="1"/>
          </p:nvPr>
        </p:nvSpPr>
        <p:spPr>
          <a:xfrm>
            <a:off x="1905000" y="1524000"/>
            <a:ext cx="3810000" cy="5334000"/>
          </a:xfrm>
        </p:spPr>
        <p:txBody>
          <a:bodyPr/>
          <a:lstStyle/>
          <a:p>
            <a:pPr eaLnBrk="1" hangingPunct="1">
              <a:buFontTx/>
              <a:buNone/>
            </a:pPr>
            <a:r>
              <a:rPr lang="en-US" sz="2800" b="1" dirty="0" smtClean="0"/>
              <a:t>Peer culture/Peer support:</a:t>
            </a:r>
            <a:r>
              <a:rPr lang="en-US" sz="2800" i="1" dirty="0" smtClean="0"/>
              <a:t>  </a:t>
            </a:r>
          </a:p>
          <a:p>
            <a:pPr eaLnBrk="1" hangingPunct="1"/>
            <a:r>
              <a:rPr lang="en-US" sz="2000" dirty="0" smtClean="0"/>
              <a:t>There is recognition of the power of peer support within communities of recovery as reflecting in, : 1) hiring persons in recovery into Certified Peer Specialists and other positions, 2) assuring representation of people in recovery at all levels of the system</a:t>
            </a:r>
          </a:p>
        </p:txBody>
      </p:sp>
      <p:sp>
        <p:nvSpPr>
          <p:cNvPr id="58371" name="Rectangle 4"/>
          <p:cNvSpPr>
            <a:spLocks noChangeArrowheads="1"/>
          </p:cNvSpPr>
          <p:nvPr/>
        </p:nvSpPr>
        <p:spPr bwMode="auto">
          <a:xfrm>
            <a:off x="1905000" y="0"/>
            <a:ext cx="7239000" cy="1447800"/>
          </a:xfrm>
          <a:prstGeom prst="rect">
            <a:avLst/>
          </a:prstGeom>
          <a:noFill/>
          <a:ln w="9525">
            <a:noFill/>
            <a:miter lim="800000"/>
            <a:headEnd/>
            <a:tailEnd/>
          </a:ln>
        </p:spPr>
        <p:txBody>
          <a:bodyPr anchor="ctr"/>
          <a:lstStyle/>
          <a:p>
            <a:pPr eaLnBrk="1" hangingPunct="1"/>
            <a:r>
              <a:rPr lang="en-US" sz="3200" dirty="0">
                <a:solidFill>
                  <a:srgbClr val="E1E8D0"/>
                </a:solidFill>
                <a:latin typeface="Arial Black" pitchFamily="34" charset="0"/>
              </a:rPr>
              <a:t>Guiding Values and </a:t>
            </a:r>
            <a:r>
              <a:rPr lang="en-US" sz="3200" dirty="0" smtClean="0">
                <a:solidFill>
                  <a:srgbClr val="E1E8D0"/>
                </a:solidFill>
                <a:latin typeface="Arial Black" pitchFamily="34" charset="0"/>
              </a:rPr>
              <a:t>Principles</a:t>
            </a:r>
            <a:endParaRPr lang="en-US" sz="3200" dirty="0">
              <a:solidFill>
                <a:srgbClr val="E1E8D0"/>
              </a:solidFill>
              <a:latin typeface="Arial Black" pitchFamily="34" charset="0"/>
            </a:endParaRPr>
          </a:p>
        </p:txBody>
      </p:sp>
      <p:pic>
        <p:nvPicPr>
          <p:cNvPr id="81922" name="Picture 2" descr="F:\addiction resources\CommUmbrella-300x299.jpg"/>
          <p:cNvPicPr>
            <a:picLocks noGrp="1" noChangeAspect="1" noChangeArrowheads="1"/>
          </p:cNvPicPr>
          <p:nvPr>
            <p:ph sz="half" idx="2"/>
          </p:nvPr>
        </p:nvPicPr>
        <p:blipFill>
          <a:blip r:embed="rId3" cstate="print">
            <a:extLst>
              <a:ext uri="{28A0092B-C50C-407E-A947-70E740481C1C}">
                <a14:useLocalDpi xmlns="" xmlns:a14="http://schemas.microsoft.com/office/drawing/2010/main" val="0"/>
              </a:ext>
            </a:extLst>
          </a:blip>
          <a:srcRect/>
          <a:stretch>
            <a:fillRect/>
          </a:stretch>
        </p:blipFill>
        <p:spPr bwMode="auto">
          <a:xfrm>
            <a:off x="5791200" y="1600200"/>
            <a:ext cx="3124200" cy="51054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3328487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 Placeholder 45"/>
          <p:cNvSpPr>
            <a:spLocks noGrp="1"/>
          </p:cNvSpPr>
          <p:nvPr>
            <p:ph type="body" sz="quarter" idx="15"/>
          </p:nvPr>
        </p:nvSpPr>
        <p:spPr>
          <a:xfrm>
            <a:off x="4343400" y="5181600"/>
            <a:ext cx="4412343" cy="1143000"/>
          </a:xfrm>
        </p:spPr>
        <p:txBody>
          <a:bodyPr>
            <a:noAutofit/>
          </a:bodyPr>
          <a:lstStyle/>
          <a:p>
            <a:pPr lvl="0">
              <a:buFont typeface="Arial" pitchFamily="34" charset="0"/>
              <a:buChar char="•"/>
            </a:pPr>
            <a:r>
              <a:rPr lang="en-US" sz="1600" dirty="0" smtClean="0"/>
              <a:t>At every level organizational</a:t>
            </a:r>
          </a:p>
          <a:p>
            <a:pPr lvl="0">
              <a:buFont typeface="Arial" pitchFamily="34" charset="0"/>
              <a:buChar char="•"/>
            </a:pPr>
            <a:r>
              <a:rPr lang="en-US" sz="1600" dirty="0" smtClean="0"/>
              <a:t>At every level professionally</a:t>
            </a:r>
          </a:p>
          <a:p>
            <a:pPr lvl="0">
              <a:buFont typeface="Arial" pitchFamily="34" charset="0"/>
              <a:buChar char="•"/>
            </a:pPr>
            <a:r>
              <a:rPr lang="en-US" sz="1600" dirty="0" smtClean="0"/>
              <a:t>At every level politically</a:t>
            </a:r>
          </a:p>
          <a:p>
            <a:pPr lvl="0">
              <a:buFont typeface="Arial" pitchFamily="34" charset="0"/>
              <a:buChar char="•"/>
            </a:pPr>
            <a:r>
              <a:rPr lang="en-US" sz="1600" dirty="0" smtClean="0"/>
              <a:t>At every level financially</a:t>
            </a:r>
            <a:endParaRPr lang="en-US" sz="1600" dirty="0"/>
          </a:p>
        </p:txBody>
      </p:sp>
      <p:sp>
        <p:nvSpPr>
          <p:cNvPr id="41" name="Text Placeholder 40"/>
          <p:cNvSpPr>
            <a:spLocks noGrp="1"/>
          </p:cNvSpPr>
          <p:nvPr>
            <p:ph type="body" sz="quarter" idx="16"/>
          </p:nvPr>
        </p:nvSpPr>
        <p:spPr>
          <a:xfrm>
            <a:off x="4343400" y="1524000"/>
            <a:ext cx="4433125" cy="1524000"/>
          </a:xfrm>
        </p:spPr>
        <p:txBody>
          <a:bodyPr>
            <a:noAutofit/>
          </a:bodyPr>
          <a:lstStyle/>
          <a:p>
            <a:pPr lvl="0">
              <a:buFont typeface="Arial" pitchFamily="34" charset="0"/>
              <a:buChar char="•"/>
            </a:pPr>
            <a:r>
              <a:rPr lang="en-US" sz="1600" dirty="0" smtClean="0"/>
              <a:t>Evidence Based Practice</a:t>
            </a:r>
          </a:p>
          <a:p>
            <a:pPr lvl="0">
              <a:buFont typeface="Arial" pitchFamily="34" charset="0"/>
              <a:buChar char="•"/>
            </a:pPr>
            <a:r>
              <a:rPr lang="en-US" sz="1600" dirty="0" smtClean="0"/>
              <a:t>Practice validating evidence</a:t>
            </a:r>
          </a:p>
          <a:p>
            <a:pPr lvl="0">
              <a:buFont typeface="Arial" pitchFamily="34" charset="0"/>
              <a:buChar char="•"/>
            </a:pPr>
            <a:r>
              <a:rPr lang="en-US" sz="1600" dirty="0" smtClean="0"/>
              <a:t>Addressing disparities in care</a:t>
            </a:r>
          </a:p>
          <a:p>
            <a:pPr lvl="0">
              <a:buFont typeface="Arial" pitchFamily="34" charset="0"/>
              <a:buChar char="•"/>
            </a:pPr>
            <a:r>
              <a:rPr lang="en-US" sz="1600" dirty="0" smtClean="0"/>
              <a:t>Diversity acknowledging</a:t>
            </a:r>
          </a:p>
          <a:p>
            <a:pPr lvl="0">
              <a:buFont typeface="Arial" pitchFamily="34" charset="0"/>
              <a:buChar char="•"/>
            </a:pPr>
            <a:r>
              <a:rPr lang="en-US" sz="1600" dirty="0" smtClean="0"/>
              <a:t>Trauma informed</a:t>
            </a:r>
          </a:p>
          <a:p>
            <a:endParaRPr lang="en-US" sz="1600" dirty="0"/>
          </a:p>
        </p:txBody>
      </p:sp>
      <p:sp>
        <p:nvSpPr>
          <p:cNvPr id="42" name="Text Placeholder 41"/>
          <p:cNvSpPr>
            <a:spLocks noGrp="1"/>
          </p:cNvSpPr>
          <p:nvPr>
            <p:ph type="body" sz="quarter" idx="17"/>
          </p:nvPr>
        </p:nvSpPr>
        <p:spPr>
          <a:xfrm>
            <a:off x="4343400" y="3276600"/>
            <a:ext cx="4488543" cy="838200"/>
          </a:xfrm>
        </p:spPr>
        <p:txBody>
          <a:bodyPr>
            <a:normAutofit fontScale="92500" lnSpcReduction="20000"/>
          </a:bodyPr>
          <a:lstStyle/>
          <a:p>
            <a:pPr lvl="0">
              <a:buFont typeface="Arial" pitchFamily="34" charset="0"/>
              <a:buChar char="•"/>
            </a:pPr>
            <a:r>
              <a:rPr lang="en-US" dirty="0" smtClean="0"/>
              <a:t>Behaviorally integrated</a:t>
            </a:r>
          </a:p>
          <a:p>
            <a:pPr lvl="0">
              <a:buFont typeface="Arial" pitchFamily="34" charset="0"/>
              <a:buChar char="•"/>
            </a:pPr>
            <a:r>
              <a:rPr lang="en-US" dirty="0" smtClean="0"/>
              <a:t>Healthcare integrated</a:t>
            </a:r>
          </a:p>
          <a:p>
            <a:pPr lvl="0">
              <a:buFont typeface="Arial" pitchFamily="34" charset="0"/>
              <a:buChar char="•"/>
            </a:pPr>
            <a:r>
              <a:rPr lang="en-US" dirty="0" smtClean="0"/>
              <a:t>Recovery integrated</a:t>
            </a:r>
          </a:p>
          <a:p>
            <a:endParaRPr lang="en-US" dirty="0"/>
          </a:p>
        </p:txBody>
      </p:sp>
      <p:sp>
        <p:nvSpPr>
          <p:cNvPr id="8" name="Text Placeholder 7"/>
          <p:cNvSpPr>
            <a:spLocks noGrp="1"/>
          </p:cNvSpPr>
          <p:nvPr>
            <p:ph type="body" sz="quarter" idx="13"/>
          </p:nvPr>
        </p:nvSpPr>
        <p:spPr>
          <a:xfrm>
            <a:off x="3657600" y="990600"/>
            <a:ext cx="5098143" cy="457200"/>
          </a:xfrm>
        </p:spPr>
        <p:txBody>
          <a:bodyPr>
            <a:normAutofit/>
          </a:bodyPr>
          <a:lstStyle/>
          <a:p>
            <a:r>
              <a:rPr lang="en-US" dirty="0" smtClean="0"/>
              <a:t>Practice</a:t>
            </a:r>
            <a:endParaRPr lang="en-US" dirty="0"/>
          </a:p>
        </p:txBody>
      </p:sp>
      <p:sp>
        <p:nvSpPr>
          <p:cNvPr id="7" name="Title 6"/>
          <p:cNvSpPr>
            <a:spLocks noGrp="1"/>
          </p:cNvSpPr>
          <p:nvPr>
            <p:ph type="title"/>
          </p:nvPr>
        </p:nvSpPr>
        <p:spPr>
          <a:xfrm>
            <a:off x="2133600" y="0"/>
            <a:ext cx="6553200" cy="1143000"/>
          </a:xfrm>
        </p:spPr>
        <p:txBody>
          <a:bodyPr/>
          <a:lstStyle/>
          <a:p>
            <a:pPr algn="ctr"/>
            <a:r>
              <a:rPr lang="en-US" dirty="0" smtClean="0"/>
              <a:t>Agenda</a:t>
            </a:r>
            <a:endParaRPr lang="en-US" dirty="0"/>
          </a:p>
        </p:txBody>
      </p:sp>
      <p:sp>
        <p:nvSpPr>
          <p:cNvPr id="24" name="Oval 23"/>
          <p:cNvSpPr/>
          <p:nvPr/>
        </p:nvSpPr>
        <p:spPr>
          <a:xfrm>
            <a:off x="1981200" y="3048000"/>
            <a:ext cx="2209800" cy="1270000"/>
          </a:xfrm>
          <a:prstGeom prst="ellipse">
            <a:avLst/>
          </a:prstGeom>
          <a:solidFill>
            <a:schemeClr val="accent1"/>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1400" dirty="0" smtClean="0">
                <a:solidFill>
                  <a:schemeClr val="bg1"/>
                </a:solidFill>
              </a:rPr>
              <a:t>Integrated Health Care</a:t>
            </a:r>
            <a:endParaRPr lang="en-US" sz="1400" dirty="0">
              <a:solidFill>
                <a:schemeClr val="bg1"/>
              </a:solidFill>
            </a:endParaRPr>
          </a:p>
        </p:txBody>
      </p:sp>
      <p:sp>
        <p:nvSpPr>
          <p:cNvPr id="25" name="Oval 24"/>
          <p:cNvSpPr/>
          <p:nvPr/>
        </p:nvSpPr>
        <p:spPr>
          <a:xfrm>
            <a:off x="1981200" y="4724400"/>
            <a:ext cx="2286000" cy="1447800"/>
          </a:xfrm>
          <a:prstGeom prst="ellipse">
            <a:avLst/>
          </a:prstGeom>
          <a:solidFill>
            <a:schemeClr val="accent2"/>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1400" dirty="0" smtClean="0">
                <a:solidFill>
                  <a:schemeClr val="bg1"/>
                </a:solidFill>
              </a:rPr>
              <a:t>Recovery Champions</a:t>
            </a:r>
            <a:endParaRPr lang="en-US" sz="1400" dirty="0">
              <a:solidFill>
                <a:schemeClr val="bg1"/>
              </a:solidFill>
            </a:endParaRPr>
          </a:p>
        </p:txBody>
      </p:sp>
      <p:sp>
        <p:nvSpPr>
          <p:cNvPr id="12" name="Slide Number Placeholder 11"/>
          <p:cNvSpPr>
            <a:spLocks noGrp="1"/>
          </p:cNvSpPr>
          <p:nvPr>
            <p:ph type="sldNum" sz="quarter" idx="11"/>
          </p:nvPr>
        </p:nvSpPr>
        <p:spPr/>
        <p:txBody>
          <a:bodyPr/>
          <a:lstStyle/>
          <a:p>
            <a:fld id="{81582BD6-FC20-4557-852B-8433F8572D30}" type="slidenum">
              <a:rPr lang="en-US" smtClean="0"/>
              <a:pPr/>
              <a:t>6</a:t>
            </a:fld>
            <a:endParaRPr lang="en-US" dirty="0"/>
          </a:p>
        </p:txBody>
      </p:sp>
      <p:sp>
        <p:nvSpPr>
          <p:cNvPr id="13" name="Footer Placeholder 12"/>
          <p:cNvSpPr>
            <a:spLocks noGrp="1"/>
          </p:cNvSpPr>
          <p:nvPr>
            <p:ph type="ftr" sz="quarter" idx="10"/>
          </p:nvPr>
        </p:nvSpPr>
        <p:spPr/>
        <p:txBody>
          <a:bodyPr/>
          <a:lstStyle/>
          <a:p>
            <a:r>
              <a:rPr lang="en-US" dirty="0" smtClean="0"/>
              <a:t>DBHIDS - OAS</a:t>
            </a:r>
            <a:endParaRPr lang="en-US" dirty="0"/>
          </a:p>
        </p:txBody>
      </p:sp>
      <p:sp>
        <p:nvSpPr>
          <p:cNvPr id="17" name="Oval 16"/>
          <p:cNvSpPr/>
          <p:nvPr/>
        </p:nvSpPr>
        <p:spPr>
          <a:xfrm>
            <a:off x="1981200" y="1447800"/>
            <a:ext cx="2202873" cy="1257300"/>
          </a:xfrm>
          <a:prstGeom prst="ellipse">
            <a:avLst/>
          </a:prstGeom>
          <a:solidFill>
            <a:schemeClr val="accent4"/>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1400" dirty="0" smtClean="0">
                <a:solidFill>
                  <a:schemeClr val="bg1"/>
                </a:solidFill>
              </a:rPr>
              <a:t>Focused Interventions</a:t>
            </a:r>
            <a:endParaRPr lang="en-US" sz="1400" dirty="0">
              <a:solidFill>
                <a:schemeClr val="bg1"/>
              </a:solidFill>
            </a:endParaRPr>
          </a:p>
        </p:txBody>
      </p:sp>
      <p:sp>
        <p:nvSpPr>
          <p:cNvPr id="18" name="Text Placeholder 7"/>
          <p:cNvSpPr>
            <a:spLocks noGrp="1"/>
          </p:cNvSpPr>
          <p:nvPr>
            <p:ph type="body" sz="quarter" idx="13"/>
          </p:nvPr>
        </p:nvSpPr>
        <p:spPr>
          <a:xfrm>
            <a:off x="3886200" y="4419600"/>
            <a:ext cx="5098143" cy="457200"/>
          </a:xfrm>
        </p:spPr>
        <p:txBody>
          <a:bodyPr>
            <a:normAutofit/>
          </a:bodyPr>
          <a:lstStyle/>
          <a:p>
            <a:r>
              <a:rPr lang="en-US" dirty="0" smtClean="0"/>
              <a:t>Context</a:t>
            </a:r>
            <a:endParaRPr lang="en-US" dirty="0"/>
          </a:p>
        </p:txBody>
      </p:sp>
    </p:spTree>
    <p:extLst>
      <p:ext uri="{BB962C8B-B14F-4D97-AF65-F5344CB8AC3E}">
        <p14:creationId xmlns="" xmlns:p14="http://schemas.microsoft.com/office/powerpoint/2010/main" val="401448156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5"/>
          <p:cNvSpPr>
            <a:spLocks noGrp="1" noChangeArrowheads="1"/>
          </p:cNvSpPr>
          <p:nvPr>
            <p:ph type="body" sz="half" idx="1"/>
          </p:nvPr>
        </p:nvSpPr>
        <p:spPr>
          <a:xfrm>
            <a:off x="1981200" y="990600"/>
            <a:ext cx="3657600" cy="5867400"/>
          </a:xfrm>
        </p:spPr>
        <p:txBody>
          <a:bodyPr/>
          <a:lstStyle/>
          <a:p>
            <a:pPr eaLnBrk="1" hangingPunct="1">
              <a:lnSpc>
                <a:spcPct val="90000"/>
              </a:lnSpc>
              <a:buFontTx/>
              <a:buNone/>
            </a:pPr>
            <a:r>
              <a:rPr lang="en-US" sz="2800" b="1" dirty="0" smtClean="0"/>
              <a:t>Peer culture/Peer support cont:</a:t>
            </a:r>
            <a:r>
              <a:rPr lang="en-US" sz="2800" i="1" dirty="0" smtClean="0"/>
              <a:t> </a:t>
            </a:r>
          </a:p>
          <a:p>
            <a:pPr eaLnBrk="1" hangingPunct="1">
              <a:lnSpc>
                <a:spcPct val="90000"/>
              </a:lnSpc>
            </a:pPr>
            <a:r>
              <a:rPr lang="en-US" sz="2000" dirty="0" smtClean="0"/>
              <a:t>3) forging collaborative relationships between treatment institutions and the service structures of local recovery mutual aid societies, 4) assertively linking  people to peer based recovery support services (i.e. mutual self help groups, informal peer support etc.), and 5) acknowledging the role  experiential learning within a community</a:t>
            </a:r>
            <a:r>
              <a:rPr lang="en-US" sz="2000" i="1" dirty="0" smtClean="0"/>
              <a:t> </a:t>
            </a:r>
            <a:r>
              <a:rPr lang="en-US" sz="2000" dirty="0" smtClean="0"/>
              <a:t>of recovery can play in initiating and sustaining a recovery process.</a:t>
            </a:r>
          </a:p>
          <a:p>
            <a:pPr eaLnBrk="1" hangingPunct="1">
              <a:lnSpc>
                <a:spcPct val="90000"/>
              </a:lnSpc>
            </a:pPr>
            <a:endParaRPr lang="en-US" sz="2000" dirty="0" smtClean="0"/>
          </a:p>
        </p:txBody>
      </p:sp>
      <p:pic>
        <p:nvPicPr>
          <p:cNvPr id="7" name="Picture 2" descr="F:\addiction resources\CommUmbrella-300x299.jpg"/>
          <p:cNvPicPr>
            <a:picLocks noGrp="1" noChangeAspect="1" noChangeArrowheads="1"/>
          </p:cNvPicPr>
          <p:nvPr>
            <p:ph sz="half" idx="2"/>
          </p:nvPr>
        </p:nvPicPr>
        <p:blipFill>
          <a:blip r:embed="rId2" cstate="print">
            <a:extLst>
              <a:ext uri="{28A0092B-C50C-407E-A947-70E740481C1C}">
                <a14:useLocalDpi xmlns="" xmlns:a14="http://schemas.microsoft.com/office/drawing/2010/main" val="0"/>
              </a:ext>
            </a:extLst>
          </a:blip>
          <a:srcRect/>
          <a:stretch>
            <a:fillRect/>
          </a:stretch>
        </p:blipFill>
        <p:spPr bwMode="auto">
          <a:xfrm>
            <a:off x="5867400" y="990600"/>
            <a:ext cx="2857500" cy="54864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80358847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3"/>
          <p:cNvSpPr>
            <a:spLocks noGrp="1" noChangeArrowheads="1"/>
          </p:cNvSpPr>
          <p:nvPr>
            <p:ph sz="half" idx="1"/>
          </p:nvPr>
        </p:nvSpPr>
        <p:spPr/>
        <p:txBody>
          <a:bodyPr/>
          <a:lstStyle/>
          <a:p>
            <a:pPr eaLnBrk="1" hangingPunct="1"/>
            <a:r>
              <a:rPr lang="en-US" b="1" dirty="0" smtClean="0"/>
              <a:t>Consumer Leadership:  </a:t>
            </a:r>
            <a:r>
              <a:rPr lang="en-US" dirty="0" smtClean="0"/>
              <a:t>People in recovery have active leadership roles at all levels of the system.</a:t>
            </a:r>
          </a:p>
        </p:txBody>
      </p:sp>
      <p:sp>
        <p:nvSpPr>
          <p:cNvPr id="60419" name="Rectangle 4"/>
          <p:cNvSpPr>
            <a:spLocks noChangeArrowheads="1"/>
          </p:cNvSpPr>
          <p:nvPr/>
        </p:nvSpPr>
        <p:spPr bwMode="auto">
          <a:xfrm>
            <a:off x="1905000" y="152400"/>
            <a:ext cx="7239000" cy="1143000"/>
          </a:xfrm>
          <a:prstGeom prst="rect">
            <a:avLst/>
          </a:prstGeom>
          <a:noFill/>
          <a:ln w="9525">
            <a:noFill/>
            <a:miter lim="800000"/>
            <a:headEnd/>
            <a:tailEnd/>
          </a:ln>
        </p:spPr>
        <p:txBody>
          <a:bodyPr anchor="ctr"/>
          <a:lstStyle/>
          <a:p>
            <a:pPr eaLnBrk="1" hangingPunct="1"/>
            <a:r>
              <a:rPr lang="en-US" sz="3200" dirty="0">
                <a:solidFill>
                  <a:srgbClr val="E1E8D0"/>
                </a:solidFill>
                <a:latin typeface="Arial Black" pitchFamily="34" charset="0"/>
              </a:rPr>
              <a:t>Guiding Values and </a:t>
            </a:r>
            <a:r>
              <a:rPr lang="en-US" sz="3200" dirty="0" smtClean="0">
                <a:solidFill>
                  <a:srgbClr val="E1E8D0"/>
                </a:solidFill>
                <a:latin typeface="Arial Black" pitchFamily="34" charset="0"/>
              </a:rPr>
              <a:t>Principles</a:t>
            </a:r>
            <a:endParaRPr lang="en-US" sz="3200" dirty="0">
              <a:solidFill>
                <a:srgbClr val="E1E8D0"/>
              </a:solidFill>
              <a:latin typeface="Arial Black" pitchFamily="34" charset="0"/>
            </a:endParaRPr>
          </a:p>
        </p:txBody>
      </p:sp>
      <p:pic>
        <p:nvPicPr>
          <p:cNvPr id="82946" name="Picture 2" descr="F:\addiction resources\42-19645082.jpg"/>
          <p:cNvPicPr>
            <a:picLocks noGrp="1" noChangeAspect="1" noChangeArrowheads="1"/>
          </p:cNvPicPr>
          <p:nvPr>
            <p:ph sz="half" idx="2"/>
          </p:nvPr>
        </p:nvPicPr>
        <p:blipFill>
          <a:blip r:embed="rId3" cstate="print">
            <a:extLst>
              <a:ext uri="{28A0092B-C50C-407E-A947-70E740481C1C}">
                <a14:useLocalDpi xmlns="" xmlns:a14="http://schemas.microsoft.com/office/drawing/2010/main" val="0"/>
              </a:ext>
            </a:extLst>
          </a:blip>
          <a:srcRect/>
          <a:stretch>
            <a:fillRect/>
          </a:stretch>
        </p:blipFill>
        <p:spPr bwMode="auto">
          <a:xfrm>
            <a:off x="5296647" y="1447800"/>
            <a:ext cx="3542553" cy="470495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46091647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3"/>
          <p:cNvSpPr>
            <a:spLocks noGrp="1" noChangeArrowheads="1"/>
          </p:cNvSpPr>
          <p:nvPr>
            <p:ph sz="half" idx="1"/>
          </p:nvPr>
        </p:nvSpPr>
        <p:spPr>
          <a:xfrm>
            <a:off x="2133600" y="1579418"/>
            <a:ext cx="3505200" cy="4602163"/>
          </a:xfrm>
        </p:spPr>
        <p:txBody>
          <a:bodyPr>
            <a:normAutofit fontScale="85000" lnSpcReduction="20000"/>
          </a:bodyPr>
          <a:lstStyle/>
          <a:p>
            <a:pPr eaLnBrk="1" hangingPunct="1"/>
            <a:r>
              <a:rPr lang="en-US" b="1" dirty="0" smtClean="0"/>
              <a:t>Partnership:</a:t>
            </a:r>
            <a:r>
              <a:rPr lang="en-US" b="1" i="1" dirty="0" smtClean="0"/>
              <a:t> </a:t>
            </a:r>
            <a:r>
              <a:rPr lang="en-US" dirty="0" smtClean="0"/>
              <a:t>Relationships of all parties within the behavioral health care system are based on mutual respect; service designs shift from an expert model to a partnership/consultation model where everyone’s perspective, experience and expertise is welcomed and considered.</a:t>
            </a:r>
          </a:p>
        </p:txBody>
      </p:sp>
      <p:sp>
        <p:nvSpPr>
          <p:cNvPr id="62467" name="Rectangle 4"/>
          <p:cNvSpPr>
            <a:spLocks noChangeArrowheads="1"/>
          </p:cNvSpPr>
          <p:nvPr/>
        </p:nvSpPr>
        <p:spPr bwMode="auto">
          <a:xfrm>
            <a:off x="1905000" y="152400"/>
            <a:ext cx="7239000" cy="1447800"/>
          </a:xfrm>
          <a:prstGeom prst="rect">
            <a:avLst/>
          </a:prstGeom>
          <a:noFill/>
          <a:ln w="9525">
            <a:noFill/>
            <a:miter lim="800000"/>
            <a:headEnd/>
            <a:tailEnd/>
          </a:ln>
        </p:spPr>
        <p:txBody>
          <a:bodyPr anchor="ctr"/>
          <a:lstStyle/>
          <a:p>
            <a:pPr eaLnBrk="1" hangingPunct="1"/>
            <a:r>
              <a:rPr lang="en-US" sz="3200" dirty="0">
                <a:solidFill>
                  <a:srgbClr val="E1E8D0"/>
                </a:solidFill>
                <a:latin typeface="Arial Black" pitchFamily="34" charset="0"/>
              </a:rPr>
              <a:t>Guiding Values and </a:t>
            </a:r>
            <a:r>
              <a:rPr lang="en-US" sz="3200" dirty="0" smtClean="0">
                <a:solidFill>
                  <a:srgbClr val="E1E8D0"/>
                </a:solidFill>
                <a:latin typeface="Arial Black" pitchFamily="34" charset="0"/>
              </a:rPr>
              <a:t>Principles</a:t>
            </a:r>
            <a:endParaRPr lang="en-US" sz="3200" dirty="0">
              <a:solidFill>
                <a:srgbClr val="E1E8D0"/>
              </a:solidFill>
              <a:latin typeface="Arial Black" pitchFamily="34" charset="0"/>
            </a:endParaRPr>
          </a:p>
        </p:txBody>
      </p:sp>
      <p:pic>
        <p:nvPicPr>
          <p:cNvPr id="83970" name="Picture 2" descr="F:\addiction resources\x29439662.jpg"/>
          <p:cNvPicPr>
            <a:picLocks noGrp="1" noChangeAspect="1" noChangeArrowheads="1"/>
          </p:cNvPicPr>
          <p:nvPr>
            <p:ph sz="half" idx="2"/>
          </p:nvPr>
        </p:nvPicPr>
        <p:blipFill>
          <a:blip r:embed="rId3" cstate="print">
            <a:extLst>
              <a:ext uri="{28A0092B-C50C-407E-A947-70E740481C1C}">
                <a14:useLocalDpi xmlns="" xmlns:a14="http://schemas.microsoft.com/office/drawing/2010/main" val="0"/>
              </a:ext>
            </a:extLst>
          </a:blip>
          <a:srcRect/>
          <a:stretch>
            <a:fillRect/>
          </a:stretch>
        </p:blipFill>
        <p:spPr bwMode="auto">
          <a:xfrm>
            <a:off x="5715000" y="1600200"/>
            <a:ext cx="3200400" cy="43434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01781074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5"/>
          <p:cNvSpPr>
            <a:spLocks noGrp="1" noChangeArrowheads="1"/>
          </p:cNvSpPr>
          <p:nvPr>
            <p:ph type="title"/>
          </p:nvPr>
        </p:nvSpPr>
        <p:spPr>
          <a:noFill/>
        </p:spPr>
        <p:txBody>
          <a:bodyPr/>
          <a:lstStyle/>
          <a:p>
            <a:pPr eaLnBrk="1" hangingPunct="1"/>
            <a:r>
              <a:rPr lang="en-US" sz="3200" dirty="0" smtClean="0"/>
              <a:t>Guiding Values and Principles</a:t>
            </a:r>
          </a:p>
        </p:txBody>
      </p:sp>
      <p:sp>
        <p:nvSpPr>
          <p:cNvPr id="63490" name="Rectangle 3"/>
          <p:cNvSpPr>
            <a:spLocks noGrp="1" noChangeArrowheads="1"/>
          </p:cNvSpPr>
          <p:nvPr>
            <p:ph sz="half" idx="1"/>
          </p:nvPr>
        </p:nvSpPr>
        <p:spPr/>
        <p:txBody>
          <a:bodyPr>
            <a:normAutofit fontScale="85000" lnSpcReduction="20000"/>
          </a:bodyPr>
          <a:lstStyle/>
          <a:p>
            <a:pPr eaLnBrk="1" hangingPunct="1"/>
            <a:r>
              <a:rPr lang="en-US" b="1" dirty="0" smtClean="0"/>
              <a:t>Community integration/opportunities:</a:t>
            </a:r>
            <a:r>
              <a:rPr lang="en-US" i="1" dirty="0" smtClean="0"/>
              <a:t>  </a:t>
            </a:r>
            <a:r>
              <a:rPr lang="en-US" dirty="0" smtClean="0"/>
              <a:t>The focus is on nesting recovery in the person’s natural environment, integrating the individuals/families in recovery into the larger life of the community, tapping the support and hospitality of the larger community, developing</a:t>
            </a:r>
          </a:p>
        </p:txBody>
      </p:sp>
      <p:pic>
        <p:nvPicPr>
          <p:cNvPr id="84994" name="Picture 2" descr="F:\addiction resources\k7215591.jpg"/>
          <p:cNvPicPr>
            <a:picLocks noGrp="1" noChangeAspect="1" noChangeArrowheads="1"/>
          </p:cNvPicPr>
          <p:nvPr>
            <p:ph sz="half" idx="2"/>
          </p:nvPr>
        </p:nvPicPr>
        <p:blipFill>
          <a:blip r:embed="rId3" cstate="print">
            <a:extLst>
              <a:ext uri="{28A0092B-C50C-407E-A947-70E740481C1C}">
                <a14:useLocalDpi xmlns="" xmlns:a14="http://schemas.microsoft.com/office/drawing/2010/main" val="0"/>
              </a:ext>
            </a:extLst>
          </a:blip>
          <a:srcRect/>
          <a:stretch>
            <a:fillRect/>
          </a:stretch>
        </p:blipFill>
        <p:spPr bwMode="auto">
          <a:xfrm>
            <a:off x="5562600" y="1524000"/>
            <a:ext cx="3200400" cy="46482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1730109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5"/>
          <p:cNvSpPr>
            <a:spLocks noGrp="1" noChangeArrowheads="1"/>
          </p:cNvSpPr>
          <p:nvPr>
            <p:ph type="title"/>
          </p:nvPr>
        </p:nvSpPr>
        <p:spPr>
          <a:noFill/>
        </p:spPr>
        <p:txBody>
          <a:bodyPr/>
          <a:lstStyle/>
          <a:p>
            <a:pPr eaLnBrk="1" hangingPunct="1"/>
            <a:r>
              <a:rPr lang="en-US" sz="3200" dirty="0" smtClean="0"/>
              <a:t>Guiding Values and Principles</a:t>
            </a:r>
          </a:p>
        </p:txBody>
      </p:sp>
      <p:sp>
        <p:nvSpPr>
          <p:cNvPr id="64514" name="Rectangle 3"/>
          <p:cNvSpPr>
            <a:spLocks noGrp="1" noChangeArrowheads="1"/>
          </p:cNvSpPr>
          <p:nvPr>
            <p:ph sz="half" idx="1"/>
          </p:nvPr>
        </p:nvSpPr>
        <p:spPr/>
        <p:txBody>
          <a:bodyPr>
            <a:normAutofit fontScale="85000" lnSpcReduction="20000"/>
          </a:bodyPr>
          <a:lstStyle/>
          <a:p>
            <a:pPr eaLnBrk="1" hangingPunct="1"/>
            <a:r>
              <a:rPr lang="en-US" b="1" dirty="0" smtClean="0"/>
              <a:t>Spirituality:</a:t>
            </a:r>
            <a:r>
              <a:rPr lang="en-US" b="1" i="1" dirty="0" smtClean="0"/>
              <a:t> </a:t>
            </a:r>
            <a:r>
              <a:rPr lang="en-US" dirty="0" smtClean="0"/>
              <a:t>Belief in the “God of one’s own choosing” is seen as a potentially valuable resource for recovery support and is respected as a chosen component of an individual’s recovery support system. There is respect for explicitly religious, spiritual and secular pathways of recovery.</a:t>
            </a:r>
          </a:p>
        </p:txBody>
      </p:sp>
      <p:pic>
        <p:nvPicPr>
          <p:cNvPr id="86018" name="Picture 2" descr="F:\addiction resources\umbrella-reflecting-sunlight_~bxp32854.jpg"/>
          <p:cNvPicPr>
            <a:picLocks noGrp="1" noChangeAspect="1" noChangeArrowheads="1"/>
          </p:cNvPicPr>
          <p:nvPr>
            <p:ph sz="half" idx="2"/>
          </p:nvPr>
        </p:nvPicPr>
        <p:blipFill>
          <a:blip r:embed="rId3" cstate="print">
            <a:extLst>
              <a:ext uri="{28A0092B-C50C-407E-A947-70E740481C1C}">
                <a14:useLocalDpi xmlns="" xmlns:a14="http://schemas.microsoft.com/office/drawing/2010/main" val="0"/>
              </a:ext>
            </a:extLst>
          </a:blip>
          <a:srcRect/>
          <a:stretch>
            <a:fillRect/>
          </a:stretch>
        </p:blipFill>
        <p:spPr bwMode="auto">
          <a:xfrm>
            <a:off x="5410200" y="1447800"/>
            <a:ext cx="3581400" cy="42672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11440947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981200" y="2362200"/>
            <a:ext cx="3048000" cy="3683000"/>
          </a:xfrm>
        </p:spPr>
        <p:txBody>
          <a:bodyPr>
            <a:normAutofit/>
          </a:bodyPr>
          <a:lstStyle/>
          <a:p>
            <a:r>
              <a:rPr lang="en-US" i="1" dirty="0" smtClean="0"/>
              <a:t>Religiousness</a:t>
            </a:r>
            <a:r>
              <a:rPr lang="en-US" dirty="0" smtClean="0"/>
              <a:t> has specific behavioral, social, doctrinal, and denominational characteristics because it involves a system of worship and doctrine that is shared within a group. </a:t>
            </a:r>
          </a:p>
          <a:p>
            <a:endParaRPr lang="en-US" sz="1600" dirty="0" smtClean="0"/>
          </a:p>
          <a:p>
            <a:endParaRPr lang="en-US" sz="1600" dirty="0" smtClean="0"/>
          </a:p>
          <a:p>
            <a:endParaRPr lang="en-US" dirty="0"/>
          </a:p>
        </p:txBody>
      </p:sp>
      <p:sp>
        <p:nvSpPr>
          <p:cNvPr id="5" name="Content Placeholder 4"/>
          <p:cNvSpPr>
            <a:spLocks noGrp="1"/>
          </p:cNvSpPr>
          <p:nvPr>
            <p:ph sz="half" idx="2"/>
          </p:nvPr>
        </p:nvSpPr>
        <p:spPr>
          <a:xfrm>
            <a:off x="4953000" y="2362200"/>
            <a:ext cx="3886200" cy="3683000"/>
          </a:xfrm>
        </p:spPr>
        <p:txBody>
          <a:bodyPr>
            <a:normAutofit/>
          </a:bodyPr>
          <a:lstStyle/>
          <a:p>
            <a:r>
              <a:rPr lang="en-US" i="1" dirty="0"/>
              <a:t>Spirituality</a:t>
            </a:r>
            <a:r>
              <a:rPr lang="en-US" dirty="0"/>
              <a:t> is concerned with the transcendent, addressing ultimate questions about life’s meaning, with the assumption that there is more to life than what we see or fully understand. (…) While religions aim to foster and nourish the spiritual life–and spirituality is often a salient aspect of religious participation–it is possible to adopt the outward forms of religious worship and doctrine without having a strong relationship to the transcendent. </a:t>
            </a:r>
          </a:p>
        </p:txBody>
      </p:sp>
      <p:sp>
        <p:nvSpPr>
          <p:cNvPr id="4" name="Title 3"/>
          <p:cNvSpPr>
            <a:spLocks noGrp="1"/>
          </p:cNvSpPr>
          <p:nvPr>
            <p:ph type="title"/>
          </p:nvPr>
        </p:nvSpPr>
        <p:spPr/>
        <p:txBody>
          <a:bodyPr/>
          <a:lstStyle/>
          <a:p>
            <a:r>
              <a:rPr lang="en-US" dirty="0" smtClean="0"/>
              <a:t>Understanding Supports</a:t>
            </a:r>
            <a:endParaRPr lang="en-US" dirty="0"/>
          </a:p>
        </p:txBody>
      </p:sp>
      <p:sp>
        <p:nvSpPr>
          <p:cNvPr id="6" name="TextBox 5"/>
          <p:cNvSpPr txBox="1"/>
          <p:nvPr/>
        </p:nvSpPr>
        <p:spPr>
          <a:xfrm>
            <a:off x="1981200" y="1371700"/>
            <a:ext cx="6553200" cy="600164"/>
          </a:xfrm>
          <a:prstGeom prst="rect">
            <a:avLst/>
          </a:prstGeom>
          <a:noFill/>
        </p:spPr>
        <p:txBody>
          <a:bodyPr wrap="square" rtlCol="0">
            <a:spAutoFit/>
          </a:bodyPr>
          <a:lstStyle/>
          <a:p>
            <a:r>
              <a:rPr lang="en-US" sz="1100" dirty="0" err="1" smtClean="0">
                <a:solidFill>
                  <a:schemeClr val="bg1"/>
                </a:solidFill>
              </a:rPr>
              <a:t>Fetzer</a:t>
            </a:r>
            <a:r>
              <a:rPr lang="en-US" sz="1100" dirty="0" smtClean="0">
                <a:solidFill>
                  <a:schemeClr val="bg1"/>
                </a:solidFill>
              </a:rPr>
              <a:t> Institute, National Institute on Aging Working Group (1999). Multidimensional measurement of religiousness/spirituality for use in health research. </a:t>
            </a:r>
            <a:r>
              <a:rPr lang="en-US" sz="1100" i="1" dirty="0" smtClean="0">
                <a:solidFill>
                  <a:schemeClr val="bg1"/>
                </a:solidFill>
              </a:rPr>
              <a:t>A report of a national working group supported by the </a:t>
            </a:r>
            <a:r>
              <a:rPr lang="en-US" sz="1100" i="1" dirty="0" err="1" smtClean="0">
                <a:solidFill>
                  <a:schemeClr val="bg1"/>
                </a:solidFill>
              </a:rPr>
              <a:t>Fetzer</a:t>
            </a:r>
            <a:r>
              <a:rPr lang="en-US" sz="1100" i="1" dirty="0" smtClean="0">
                <a:solidFill>
                  <a:schemeClr val="bg1"/>
                </a:solidFill>
              </a:rPr>
              <a:t> institute in collaboration with the national institute on aging</a:t>
            </a:r>
            <a:r>
              <a:rPr lang="en-US" sz="1100" dirty="0" smtClean="0">
                <a:solidFill>
                  <a:schemeClr val="bg1"/>
                </a:solidFill>
              </a:rPr>
              <a:t> Kalamazoo, MI: </a:t>
            </a:r>
            <a:r>
              <a:rPr lang="en-US" sz="1100" dirty="0" err="1" smtClean="0">
                <a:solidFill>
                  <a:schemeClr val="bg1"/>
                </a:solidFill>
              </a:rPr>
              <a:t>Fetzer</a:t>
            </a:r>
            <a:r>
              <a:rPr lang="en-US" sz="1100" dirty="0" smtClean="0">
                <a:solidFill>
                  <a:schemeClr val="bg1"/>
                </a:solidFill>
              </a:rPr>
              <a:t> Institute.</a:t>
            </a:r>
          </a:p>
        </p:txBody>
      </p:sp>
    </p:spTree>
    <p:extLst>
      <p:ext uri="{BB962C8B-B14F-4D97-AF65-F5344CB8AC3E}">
        <p14:creationId xmlns="" xmlns:p14="http://schemas.microsoft.com/office/powerpoint/2010/main" val="1837038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3"/>
          <p:cNvSpPr>
            <a:spLocks noGrp="1" noChangeArrowheads="1"/>
          </p:cNvSpPr>
          <p:nvPr>
            <p:ph sz="half" idx="1"/>
          </p:nvPr>
        </p:nvSpPr>
        <p:spPr>
          <a:xfrm>
            <a:off x="2133600" y="1524000"/>
            <a:ext cx="3505200" cy="4602163"/>
          </a:xfrm>
        </p:spPr>
        <p:txBody>
          <a:bodyPr>
            <a:normAutofit lnSpcReduction="10000"/>
          </a:bodyPr>
          <a:lstStyle/>
          <a:p>
            <a:pPr eaLnBrk="1" hangingPunct="1"/>
            <a:r>
              <a:rPr lang="en-US" b="1" dirty="0" smtClean="0"/>
              <a:t>Family inclusion:</a:t>
            </a:r>
            <a:r>
              <a:rPr lang="en-US" b="1" i="1" dirty="0" smtClean="0"/>
              <a:t> </a:t>
            </a:r>
            <a:r>
              <a:rPr lang="en-US" i="1" dirty="0" smtClean="0"/>
              <a:t>Family members are a</a:t>
            </a:r>
            <a:r>
              <a:rPr lang="en-US" dirty="0" smtClean="0"/>
              <a:t>ctively engaged and involved at all levels of the service process.  Families are seen as an integral part of the team of support with their input valued and respected. </a:t>
            </a:r>
          </a:p>
        </p:txBody>
      </p:sp>
      <p:sp>
        <p:nvSpPr>
          <p:cNvPr id="65539" name="Rectangle 4"/>
          <p:cNvSpPr>
            <a:spLocks noChangeArrowheads="1"/>
          </p:cNvSpPr>
          <p:nvPr/>
        </p:nvSpPr>
        <p:spPr bwMode="auto">
          <a:xfrm>
            <a:off x="1905000" y="152400"/>
            <a:ext cx="7239000" cy="1447800"/>
          </a:xfrm>
          <a:prstGeom prst="rect">
            <a:avLst/>
          </a:prstGeom>
          <a:noFill/>
          <a:ln w="9525">
            <a:noFill/>
            <a:miter lim="800000"/>
            <a:headEnd/>
            <a:tailEnd/>
          </a:ln>
        </p:spPr>
        <p:txBody>
          <a:bodyPr anchor="ctr"/>
          <a:lstStyle/>
          <a:p>
            <a:pPr eaLnBrk="1" hangingPunct="1"/>
            <a:r>
              <a:rPr lang="en-US" sz="3200" dirty="0">
                <a:solidFill>
                  <a:srgbClr val="E1E8D0"/>
                </a:solidFill>
                <a:latin typeface="Arial Black" pitchFamily="34" charset="0"/>
              </a:rPr>
              <a:t>Guiding Values and </a:t>
            </a:r>
            <a:r>
              <a:rPr lang="en-US" sz="3200" dirty="0" smtClean="0">
                <a:solidFill>
                  <a:srgbClr val="E1E8D0"/>
                </a:solidFill>
                <a:latin typeface="Arial Black" pitchFamily="34" charset="0"/>
              </a:rPr>
              <a:t>Principles</a:t>
            </a:r>
            <a:endParaRPr lang="en-US" sz="3200" dirty="0">
              <a:solidFill>
                <a:srgbClr val="E1E8D0"/>
              </a:solidFill>
              <a:latin typeface="Arial Black" pitchFamily="34" charset="0"/>
            </a:endParaRPr>
          </a:p>
        </p:txBody>
      </p:sp>
      <p:pic>
        <p:nvPicPr>
          <p:cNvPr id="87042" name="Picture 2" descr="F:\addiction resources\k5769500.jpg"/>
          <p:cNvPicPr>
            <a:picLocks noGrp="1" noChangeAspect="1" noChangeArrowheads="1"/>
          </p:cNvPicPr>
          <p:nvPr>
            <p:ph sz="half" idx="2"/>
          </p:nvPr>
        </p:nvPicPr>
        <p:blipFill>
          <a:blip r:embed="rId3" cstate="print">
            <a:extLst>
              <a:ext uri="{28A0092B-C50C-407E-A947-70E740481C1C}">
                <a14:useLocalDpi xmlns="" xmlns:a14="http://schemas.microsoft.com/office/drawing/2010/main" val="0"/>
              </a:ext>
            </a:extLst>
          </a:blip>
          <a:srcRect/>
          <a:stretch>
            <a:fillRect/>
          </a:stretch>
        </p:blipFill>
        <p:spPr bwMode="auto">
          <a:xfrm>
            <a:off x="5665727" y="1478532"/>
            <a:ext cx="3249673" cy="461746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44544247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sz="half" idx="1"/>
          </p:nvPr>
        </p:nvSpPr>
        <p:spPr/>
        <p:txBody>
          <a:bodyPr>
            <a:normAutofit fontScale="92500" lnSpcReduction="20000"/>
          </a:bodyPr>
          <a:lstStyle/>
          <a:p>
            <a:pPr eaLnBrk="1" hangingPunct="1"/>
            <a:r>
              <a:rPr lang="en-US" b="1" dirty="0" smtClean="0"/>
              <a:t>Holistic and wellness approach:</a:t>
            </a:r>
            <a:r>
              <a:rPr lang="en-US" b="1" i="1" dirty="0" smtClean="0"/>
              <a:t> </a:t>
            </a:r>
            <a:r>
              <a:rPr lang="en-US" dirty="0" smtClean="0"/>
              <a:t>Services are designed to enhance the development of the whole person; care transcends a narrow focus on symptom reduction and promotes wellness as a key component of all treatment and support services. </a:t>
            </a:r>
          </a:p>
        </p:txBody>
      </p:sp>
      <p:sp>
        <p:nvSpPr>
          <p:cNvPr id="66563" name="Rectangle 4"/>
          <p:cNvSpPr>
            <a:spLocks noChangeArrowheads="1"/>
          </p:cNvSpPr>
          <p:nvPr/>
        </p:nvSpPr>
        <p:spPr bwMode="auto">
          <a:xfrm>
            <a:off x="1905000" y="152400"/>
            <a:ext cx="7239000" cy="1447800"/>
          </a:xfrm>
          <a:prstGeom prst="rect">
            <a:avLst/>
          </a:prstGeom>
          <a:noFill/>
          <a:ln w="9525">
            <a:noFill/>
            <a:miter lim="800000"/>
            <a:headEnd/>
            <a:tailEnd/>
          </a:ln>
        </p:spPr>
        <p:txBody>
          <a:bodyPr anchor="ctr"/>
          <a:lstStyle/>
          <a:p>
            <a:pPr eaLnBrk="1" hangingPunct="1"/>
            <a:r>
              <a:rPr lang="en-US" sz="3200" dirty="0">
                <a:solidFill>
                  <a:srgbClr val="E1E8D0"/>
                </a:solidFill>
                <a:latin typeface="Arial Black" pitchFamily="34" charset="0"/>
              </a:rPr>
              <a:t>Guiding Values and </a:t>
            </a:r>
            <a:r>
              <a:rPr lang="en-US" sz="3200" dirty="0" smtClean="0">
                <a:solidFill>
                  <a:srgbClr val="E1E8D0"/>
                </a:solidFill>
                <a:latin typeface="Arial Black" pitchFamily="34" charset="0"/>
              </a:rPr>
              <a:t>Principles</a:t>
            </a:r>
            <a:endParaRPr lang="en-US" sz="3200" dirty="0">
              <a:solidFill>
                <a:srgbClr val="E1E8D0"/>
              </a:solidFill>
              <a:latin typeface="Arial Black" pitchFamily="34" charset="0"/>
            </a:endParaRPr>
          </a:p>
        </p:txBody>
      </p:sp>
      <p:pic>
        <p:nvPicPr>
          <p:cNvPr id="88066" name="Picture 2" descr="F:\addiction resources\RED%20UMBRELLA.jpg"/>
          <p:cNvPicPr>
            <a:picLocks noGrp="1" noChangeAspect="1" noChangeArrowheads="1"/>
          </p:cNvPicPr>
          <p:nvPr>
            <p:ph sz="half" idx="2"/>
          </p:nvPr>
        </p:nvPicPr>
        <p:blipFill>
          <a:blip r:embed="rId3" cstate="print">
            <a:extLst>
              <a:ext uri="{28A0092B-C50C-407E-A947-70E740481C1C}">
                <a14:useLocalDpi xmlns="" xmlns:a14="http://schemas.microsoft.com/office/drawing/2010/main" val="0"/>
              </a:ext>
            </a:extLst>
          </a:blip>
          <a:srcRect/>
          <a:stretch>
            <a:fillRect/>
          </a:stretch>
        </p:blipFill>
        <p:spPr bwMode="auto">
          <a:xfrm>
            <a:off x="5334000" y="1469190"/>
            <a:ext cx="3390900" cy="455434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15939909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981200" y="304800"/>
            <a:ext cx="6781800" cy="990600"/>
          </a:xfrm>
        </p:spPr>
        <p:txBody>
          <a:bodyPr/>
          <a:lstStyle/>
          <a:p>
            <a:pPr eaLnBrk="1" hangingPunct="1"/>
            <a:r>
              <a:rPr lang="en-US" dirty="0" smtClean="0"/>
              <a:t>Challenge</a:t>
            </a:r>
          </a:p>
        </p:txBody>
      </p:sp>
      <p:sp>
        <p:nvSpPr>
          <p:cNvPr id="26627" name="Rectangle 3"/>
          <p:cNvSpPr>
            <a:spLocks noGrp="1" noChangeArrowheads="1"/>
          </p:cNvSpPr>
          <p:nvPr>
            <p:ph type="body" idx="1"/>
          </p:nvPr>
        </p:nvSpPr>
        <p:spPr>
          <a:xfrm>
            <a:off x="1905000" y="1828800"/>
            <a:ext cx="7239000" cy="5029200"/>
          </a:xfrm>
        </p:spPr>
        <p:txBody>
          <a:bodyPr/>
          <a:lstStyle/>
          <a:p>
            <a:pPr eaLnBrk="1" hangingPunct="1">
              <a:lnSpc>
                <a:spcPct val="80000"/>
              </a:lnSpc>
              <a:buFontTx/>
              <a:buNone/>
            </a:pPr>
            <a:r>
              <a:rPr lang="en-US" i="1" dirty="0" smtClean="0"/>
              <a:t>   Significantly improving long-term recovery outcomes will require a radical reengineering of addiction treatment as a system of care.  Rather than system refinement, they are advocating a “fundamental shift in thinking”, a “paradigm shift”, a “fundamental redesign”, “a seismic shift rather than a mere tinkering”, and a “sea change in the culture of addiction service delivery”. </a:t>
            </a:r>
          </a:p>
          <a:p>
            <a:pPr eaLnBrk="1" hangingPunct="1">
              <a:lnSpc>
                <a:spcPct val="80000"/>
              </a:lnSpc>
              <a:buFontTx/>
              <a:buNone/>
            </a:pPr>
            <a:endParaRPr lang="en-US" i="1" dirty="0" smtClean="0"/>
          </a:p>
          <a:p>
            <a:pPr eaLnBrk="1" hangingPunct="1">
              <a:lnSpc>
                <a:spcPct val="80000"/>
              </a:lnSpc>
              <a:buFontTx/>
              <a:buNone/>
            </a:pPr>
            <a:r>
              <a:rPr lang="en-US" i="1" dirty="0" smtClean="0"/>
              <a:t>Bill White ATTC Draft</a:t>
            </a:r>
          </a:p>
          <a:p>
            <a:pPr eaLnBrk="1" hangingPunct="1">
              <a:lnSpc>
                <a:spcPct val="80000"/>
              </a:lnSpc>
              <a:buFontTx/>
              <a:buNone/>
            </a:pPr>
            <a:endParaRPr lang="en-US" i="1" dirty="0" smtClean="0"/>
          </a:p>
        </p:txBody>
      </p:sp>
    </p:spTree>
    <p:extLst>
      <p:ext uri="{BB962C8B-B14F-4D97-AF65-F5344CB8AC3E}">
        <p14:creationId xmlns="" xmlns:p14="http://schemas.microsoft.com/office/powerpoint/2010/main" val="339929610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Philadelphia Recovery Oriented System of Care</a:t>
            </a:r>
            <a:endParaRPr lang="en-US" dirty="0"/>
          </a:p>
        </p:txBody>
      </p:sp>
      <p:sp>
        <p:nvSpPr>
          <p:cNvPr id="3" name="Content Placeholder 2"/>
          <p:cNvSpPr>
            <a:spLocks noGrp="1"/>
          </p:cNvSpPr>
          <p:nvPr>
            <p:ph idx="1"/>
          </p:nvPr>
        </p:nvSpPr>
        <p:spPr/>
        <p:txBody>
          <a:bodyPr>
            <a:normAutofit lnSpcReduction="10000"/>
          </a:bodyPr>
          <a:lstStyle/>
          <a:p>
            <a:pPr marL="609600" indent="-609600">
              <a:buFontTx/>
              <a:buAutoNum type="arabicPeriod"/>
            </a:pPr>
            <a:r>
              <a:rPr lang="en-US" dirty="0" smtClean="0"/>
              <a:t>Promotes Community Integration and Builds Recovery Capital in the Community</a:t>
            </a:r>
          </a:p>
          <a:p>
            <a:pPr marL="609600" indent="-609600">
              <a:buFontTx/>
              <a:buAutoNum type="arabicPeriod"/>
            </a:pPr>
            <a:r>
              <a:rPr lang="en-US" dirty="0" smtClean="0"/>
              <a:t>Facilitates a Culture of Peer Support and Leadership and Family Inclusion</a:t>
            </a:r>
          </a:p>
          <a:p>
            <a:pPr marL="609600" indent="-609600">
              <a:buFontTx/>
              <a:buAutoNum type="arabicPeriod"/>
            </a:pPr>
            <a:r>
              <a:rPr lang="en-US" dirty="0" smtClean="0"/>
              <a:t>Values Partnership and Transparency</a:t>
            </a:r>
          </a:p>
          <a:p>
            <a:pPr marL="609600" indent="-609600">
              <a:buFontTx/>
              <a:buAutoNum type="arabicPeriod"/>
            </a:pPr>
            <a:r>
              <a:rPr lang="en-US" dirty="0" smtClean="0"/>
              <a:t>Provides Individualized, Holistic, Person Directed Treatment</a:t>
            </a:r>
          </a:p>
          <a:p>
            <a:pPr marL="609600" indent="-609600">
              <a:buFontTx/>
              <a:buAutoNum type="arabicPeriod"/>
            </a:pPr>
            <a:r>
              <a:rPr lang="en-US" dirty="0" smtClean="0"/>
              <a:t>Driven by Outcome Data, Evidence Based Practices and the Experiences of People in Recovery</a:t>
            </a:r>
          </a:p>
          <a:p>
            <a:pPr marL="609600" indent="-609600">
              <a:buFontTx/>
              <a:buAutoNum type="arabicPeriod"/>
            </a:pPr>
            <a:r>
              <a:rPr lang="en-US" dirty="0" smtClean="0"/>
              <a:t>Creates Mechanisms for Sustained Support (Evans, 2009)</a:t>
            </a:r>
          </a:p>
          <a:p>
            <a:endParaRPr lang="en-US" dirty="0"/>
          </a:p>
        </p:txBody>
      </p:sp>
      <p:sp>
        <p:nvSpPr>
          <p:cNvPr id="4" name="Footer Placeholder 3"/>
          <p:cNvSpPr>
            <a:spLocks noGrp="1"/>
          </p:cNvSpPr>
          <p:nvPr>
            <p:ph type="ftr" sz="quarter" idx="11"/>
          </p:nvPr>
        </p:nvSpPr>
        <p:spPr/>
        <p:txBody>
          <a:bodyPr/>
          <a:lstStyle/>
          <a:p>
            <a:r>
              <a:rPr lang="en-US" dirty="0" smtClean="0">
                <a:solidFill>
                  <a:prstClr val="white">
                    <a:tint val="75000"/>
                  </a:prstClr>
                </a:solidFill>
              </a:rPr>
              <a:t>DBHIDS - OAS</a:t>
            </a:r>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974C6331-6B6B-4E5F-8AD6-C2A95B77CB71}" type="slidenum">
              <a:rPr lang="en-US" smtClean="0">
                <a:solidFill>
                  <a:prstClr val="white">
                    <a:tint val="75000"/>
                  </a:prstClr>
                </a:solidFill>
              </a:rPr>
              <a:pPr/>
              <a:t>69</a:t>
            </a:fld>
            <a:endParaRPr lang="en-US" dirty="0">
              <a:solidFill>
                <a:prstClr val="white">
                  <a:tint val="75000"/>
                </a:prstClr>
              </a:solidFill>
            </a:endParaRPr>
          </a:p>
        </p:txBody>
      </p:sp>
    </p:spTree>
    <p:extLst>
      <p:ext uri="{BB962C8B-B14F-4D97-AF65-F5344CB8AC3E}">
        <p14:creationId xmlns="" xmlns:p14="http://schemas.microsoft.com/office/powerpoint/2010/main" val="6465679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Recovery Oriented Systems of Care: An Overview</a:t>
            </a:r>
            <a:endParaRPr lang="en-US" dirty="0"/>
          </a:p>
        </p:txBody>
      </p:sp>
      <p:sp>
        <p:nvSpPr>
          <p:cNvPr id="5" name="Content Placeholder 4"/>
          <p:cNvSpPr>
            <a:spLocks noGrp="1"/>
          </p:cNvSpPr>
          <p:nvPr>
            <p:ph sz="half" idx="1"/>
          </p:nvPr>
        </p:nvSpPr>
        <p:spPr>
          <a:xfrm>
            <a:off x="1905000" y="1524000"/>
            <a:ext cx="7239000" cy="4602163"/>
          </a:xfrm>
        </p:spPr>
        <p:txBody>
          <a:bodyPr>
            <a:normAutofit/>
          </a:bodyPr>
          <a:lstStyle/>
          <a:p>
            <a:pPr>
              <a:lnSpc>
                <a:spcPct val="80000"/>
              </a:lnSpc>
            </a:pPr>
            <a:r>
              <a:rPr lang="en-US" b="1" dirty="0" smtClean="0"/>
              <a:t>Key Questions</a:t>
            </a:r>
          </a:p>
          <a:p>
            <a:pPr>
              <a:lnSpc>
                <a:spcPct val="80000"/>
              </a:lnSpc>
              <a:buFont typeface="Arial" pitchFamily="34" charset="0"/>
              <a:buChar char="•"/>
            </a:pPr>
            <a:r>
              <a:rPr lang="en-US" dirty="0" smtClean="0"/>
              <a:t> What is a Recovery Oriented System of Care (ROSC)?</a:t>
            </a:r>
          </a:p>
          <a:p>
            <a:pPr>
              <a:lnSpc>
                <a:spcPct val="80000"/>
              </a:lnSpc>
              <a:buFont typeface="Arial" pitchFamily="34" charset="0"/>
              <a:buChar char="•"/>
            </a:pPr>
            <a:r>
              <a:rPr lang="en-US" dirty="0" smtClean="0"/>
              <a:t>Why Change What We Got?</a:t>
            </a:r>
          </a:p>
          <a:p>
            <a:pPr>
              <a:lnSpc>
                <a:spcPct val="80000"/>
              </a:lnSpc>
              <a:buFont typeface="Arial" pitchFamily="34" charset="0"/>
              <a:buChar char="•"/>
            </a:pPr>
            <a:r>
              <a:rPr lang="en-US" dirty="0" smtClean="0"/>
              <a:t> Who benefits from a Recovery Orientation?</a:t>
            </a:r>
          </a:p>
          <a:p>
            <a:pPr>
              <a:lnSpc>
                <a:spcPct val="80000"/>
              </a:lnSpc>
              <a:buFont typeface="Arial" pitchFamily="34" charset="0"/>
              <a:buChar char="•"/>
            </a:pPr>
            <a:r>
              <a:rPr lang="en-US" dirty="0" smtClean="0"/>
              <a:t> What does it mean to Transform?</a:t>
            </a:r>
          </a:p>
          <a:p>
            <a:pPr>
              <a:lnSpc>
                <a:spcPct val="80000"/>
              </a:lnSpc>
              <a:buFont typeface="Arial" pitchFamily="34" charset="0"/>
              <a:buChar char="•"/>
            </a:pPr>
            <a:r>
              <a:rPr lang="en-US" dirty="0" smtClean="0"/>
              <a:t>Why is Transformation so hard?</a:t>
            </a:r>
          </a:p>
          <a:p>
            <a:pPr>
              <a:lnSpc>
                <a:spcPct val="80000"/>
              </a:lnSpc>
              <a:buFont typeface="Arial" pitchFamily="34" charset="0"/>
              <a:buChar char="•"/>
            </a:pPr>
            <a:r>
              <a:rPr lang="en-US" dirty="0" smtClean="0"/>
              <a:t>What in the world is Philadelphia doing?</a:t>
            </a:r>
            <a:endParaRPr lang="en-US" dirty="0"/>
          </a:p>
        </p:txBody>
      </p:sp>
      <p:sp>
        <p:nvSpPr>
          <p:cNvPr id="6" name="Slide Number Placeholder 5"/>
          <p:cNvSpPr>
            <a:spLocks noGrp="1"/>
          </p:cNvSpPr>
          <p:nvPr>
            <p:ph type="sldNum" sz="quarter" idx="12"/>
          </p:nvPr>
        </p:nvSpPr>
        <p:spPr/>
        <p:txBody>
          <a:bodyPr/>
          <a:lstStyle/>
          <a:p>
            <a:fld id="{974C6331-6B6B-4E5F-8AD6-C2A95B77CB71}" type="slidenum">
              <a:rPr lang="en-US" smtClean="0"/>
              <a:pPr/>
              <a:t>7</a:t>
            </a:fld>
            <a:endParaRPr lang="en-US" dirty="0"/>
          </a:p>
        </p:txBody>
      </p:sp>
      <p:sp>
        <p:nvSpPr>
          <p:cNvPr id="8" name="Footer Placeholder 7"/>
          <p:cNvSpPr>
            <a:spLocks noGrp="1"/>
          </p:cNvSpPr>
          <p:nvPr>
            <p:ph type="ftr" sz="quarter" idx="11"/>
          </p:nvPr>
        </p:nvSpPr>
        <p:spPr/>
        <p:txBody>
          <a:bodyPr/>
          <a:lstStyle/>
          <a:p>
            <a:r>
              <a:rPr lang="en-US" dirty="0" smtClean="0"/>
              <a:t>DBHIDS - OAS</a:t>
            </a:r>
            <a:endParaRPr lang="en-US" dirty="0"/>
          </a:p>
        </p:txBody>
      </p:sp>
    </p:spTree>
    <p:extLst>
      <p:ext uri="{BB962C8B-B14F-4D97-AF65-F5344CB8AC3E}">
        <p14:creationId xmlns="" xmlns:p14="http://schemas.microsoft.com/office/powerpoint/2010/main" val="221168246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1905000" y="304800"/>
            <a:ext cx="7239000" cy="609600"/>
          </a:xfrm>
        </p:spPr>
        <p:txBody>
          <a:bodyPr lIns="91440" tIns="45720" rIns="91440" bIns="45720">
            <a:normAutofit fontScale="90000"/>
          </a:bodyPr>
          <a:lstStyle/>
          <a:p>
            <a:pPr algn="ctr" eaLnBrk="1" hangingPunct="1"/>
            <a:r>
              <a:rPr lang="en-US" sz="4000" dirty="0">
                <a:solidFill>
                  <a:schemeClr val="tx1">
                    <a:lumMod val="10000"/>
                  </a:schemeClr>
                </a:solidFill>
              </a:rPr>
              <a:t>PHASE TWO</a:t>
            </a:r>
          </a:p>
        </p:txBody>
      </p:sp>
      <p:sp>
        <p:nvSpPr>
          <p:cNvPr id="5123" name="Rectangle 3"/>
          <p:cNvSpPr>
            <a:spLocks noGrp="1" noChangeArrowheads="1"/>
          </p:cNvSpPr>
          <p:nvPr>
            <p:ph type="body" idx="4294967295"/>
          </p:nvPr>
        </p:nvSpPr>
        <p:spPr>
          <a:xfrm>
            <a:off x="1905000" y="1066800"/>
            <a:ext cx="7010400" cy="4114800"/>
          </a:xfrm>
        </p:spPr>
        <p:txBody>
          <a:bodyPr lIns="91440" tIns="45720" rIns="91440" bIns="45720">
            <a:normAutofit lnSpcReduction="10000"/>
          </a:bodyPr>
          <a:lstStyle/>
          <a:p>
            <a:pPr eaLnBrk="1" hangingPunct="1">
              <a:buFontTx/>
              <a:buNone/>
            </a:pPr>
            <a:r>
              <a:rPr lang="en-US" sz="2800" dirty="0"/>
              <a:t>Major Focus – Practice + Contextual Alignment</a:t>
            </a:r>
          </a:p>
          <a:p>
            <a:pPr eaLnBrk="1" hangingPunct="1"/>
            <a:r>
              <a:rPr lang="en-US" sz="2800" dirty="0"/>
              <a:t>Identification of Priority areas through the recovery assessment process and the RAC</a:t>
            </a:r>
          </a:p>
          <a:p>
            <a:pPr lvl="2" eaLnBrk="1" hangingPunct="1">
              <a:lnSpc>
                <a:spcPct val="80000"/>
              </a:lnSpc>
              <a:buFont typeface="Arial" pitchFamily="34" charset="0"/>
              <a:buChar char="•"/>
            </a:pPr>
            <a:r>
              <a:rPr lang="en-US" dirty="0"/>
              <a:t>Community inclusion/opportunity</a:t>
            </a:r>
          </a:p>
          <a:p>
            <a:pPr lvl="2" eaLnBrk="1" hangingPunct="1">
              <a:lnSpc>
                <a:spcPct val="80000"/>
              </a:lnSpc>
              <a:buFont typeface="Arial" pitchFamily="34" charset="0"/>
              <a:buChar char="•"/>
            </a:pPr>
            <a:r>
              <a:rPr lang="en-US" dirty="0"/>
              <a:t>Holistic Care</a:t>
            </a:r>
          </a:p>
          <a:p>
            <a:pPr lvl="2" eaLnBrk="1" hangingPunct="1">
              <a:lnSpc>
                <a:spcPct val="80000"/>
              </a:lnSpc>
              <a:buFont typeface="Arial" pitchFamily="34" charset="0"/>
              <a:buChar char="•"/>
            </a:pPr>
            <a:r>
              <a:rPr lang="en-US" dirty="0"/>
              <a:t>Peer culture/peer support/peer leadership</a:t>
            </a:r>
          </a:p>
          <a:p>
            <a:pPr lvl="2" eaLnBrk="1" hangingPunct="1">
              <a:lnSpc>
                <a:spcPct val="80000"/>
              </a:lnSpc>
              <a:buFont typeface="Arial" pitchFamily="34" charset="0"/>
              <a:buChar char="•"/>
            </a:pPr>
            <a:r>
              <a:rPr lang="en-US" dirty="0"/>
              <a:t>Family inclusion and leadership</a:t>
            </a:r>
          </a:p>
          <a:p>
            <a:pPr lvl="2" eaLnBrk="1" hangingPunct="1">
              <a:lnSpc>
                <a:spcPct val="80000"/>
              </a:lnSpc>
              <a:buFont typeface="Arial" pitchFamily="34" charset="0"/>
              <a:buChar char="•"/>
            </a:pPr>
            <a:r>
              <a:rPr lang="en-US" dirty="0"/>
              <a:t>Partnership </a:t>
            </a:r>
          </a:p>
          <a:p>
            <a:pPr lvl="2" eaLnBrk="1" hangingPunct="1">
              <a:lnSpc>
                <a:spcPct val="80000"/>
              </a:lnSpc>
              <a:buFont typeface="Arial" pitchFamily="34" charset="0"/>
              <a:buChar char="•"/>
            </a:pPr>
            <a:r>
              <a:rPr lang="en-US" dirty="0"/>
              <a:t>Extended recovery support</a:t>
            </a:r>
          </a:p>
          <a:p>
            <a:pPr lvl="2" eaLnBrk="1" hangingPunct="1">
              <a:lnSpc>
                <a:spcPct val="80000"/>
              </a:lnSpc>
              <a:buFont typeface="Arial" pitchFamily="34" charset="0"/>
              <a:buChar char="•"/>
            </a:pPr>
            <a:r>
              <a:rPr lang="en-US" dirty="0"/>
              <a:t>Quality of care</a:t>
            </a:r>
          </a:p>
          <a:p>
            <a:pPr eaLnBrk="1" hangingPunct="1"/>
            <a:endParaRPr lang="en-US" dirty="0"/>
          </a:p>
          <a:p>
            <a:pPr eaLnBrk="1" hangingPunct="1"/>
            <a:endParaRPr lang="en-US" dirty="0"/>
          </a:p>
          <a:p>
            <a:pPr eaLnBrk="1" hangingPunct="1"/>
            <a:endParaRPr lang="en-US" dirty="0"/>
          </a:p>
          <a:p>
            <a:pPr eaLnBrk="1" hangingPunct="1"/>
            <a:endParaRPr 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0" name="Object 2"/>
          <p:cNvGraphicFramePr>
            <a:graphicFrameLocks noChangeAspect="1"/>
          </p:cNvGraphicFramePr>
          <p:nvPr/>
        </p:nvGraphicFramePr>
        <p:xfrm>
          <a:off x="1905000" y="0"/>
          <a:ext cx="7239000" cy="6172200"/>
        </p:xfrm>
        <a:graphic>
          <a:graphicData uri="http://schemas.openxmlformats.org/presentationml/2006/ole">
            <p:oleObj spid="_x0000_s474114" name="Visio" r:id="rId4" imgW="7522056" imgH="9556750" progId="Visio.Drawing.11">
              <p:embed/>
            </p:oleObj>
          </a:graphicData>
        </a:graphic>
      </p:graphicFrame>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1905000" y="228600"/>
            <a:ext cx="7239000" cy="762000"/>
          </a:xfrm>
        </p:spPr>
        <p:txBody>
          <a:bodyPr lIns="91440" tIns="45720" rIns="91440" bIns="45720" anchor="b"/>
          <a:lstStyle/>
          <a:p>
            <a:pPr algn="ctr"/>
            <a:r>
              <a:rPr lang="en-US" dirty="0"/>
              <a:t>Phase II:</a:t>
            </a:r>
          </a:p>
        </p:txBody>
      </p:sp>
      <p:sp>
        <p:nvSpPr>
          <p:cNvPr id="6147" name="Rectangle 3"/>
          <p:cNvSpPr>
            <a:spLocks noGrp="1" noChangeArrowheads="1"/>
          </p:cNvSpPr>
          <p:nvPr>
            <p:ph sz="quarter" idx="4294967295"/>
          </p:nvPr>
        </p:nvSpPr>
        <p:spPr>
          <a:xfrm>
            <a:off x="1905000" y="1219200"/>
            <a:ext cx="7239000" cy="4937125"/>
          </a:xfrm>
        </p:spPr>
        <p:txBody>
          <a:bodyPr lIns="91440" tIns="45720" rIns="91440" bIns="45720"/>
          <a:lstStyle/>
          <a:p>
            <a:pPr marL="273050" indent="-273050"/>
            <a:r>
              <a:rPr lang="en-US" sz="3100" dirty="0"/>
              <a:t>Implement initial practice priorities, reorient DBHIDS practices, identify areas in need of regulatory relief, increase leadership of people in recovery, increase community support</a:t>
            </a:r>
          </a:p>
          <a:p>
            <a:pPr marL="273050" indent="-273050"/>
            <a:endParaRPr lang="en-US" sz="3100"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a:xfrm>
            <a:off x="1905000" y="0"/>
            <a:ext cx="7239000" cy="609600"/>
          </a:xfrm>
        </p:spPr>
        <p:txBody>
          <a:bodyPr lIns="91440" tIns="45720" rIns="91440" bIns="45720" anchor="b">
            <a:normAutofit fontScale="90000"/>
          </a:bodyPr>
          <a:lstStyle/>
          <a:p>
            <a:pPr algn="ctr"/>
            <a:r>
              <a:rPr lang="en-US" dirty="0"/>
              <a:t>PHASE TWO </a:t>
            </a:r>
            <a:endParaRPr lang="en-US" sz="4000" dirty="0"/>
          </a:p>
        </p:txBody>
      </p:sp>
      <p:sp>
        <p:nvSpPr>
          <p:cNvPr id="14339" name="Rectangle 3"/>
          <p:cNvSpPr>
            <a:spLocks noGrp="1" noChangeArrowheads="1"/>
          </p:cNvSpPr>
          <p:nvPr>
            <p:ph sz="quarter" idx="4294967295"/>
          </p:nvPr>
        </p:nvSpPr>
        <p:spPr>
          <a:xfrm>
            <a:off x="1905000" y="685800"/>
            <a:ext cx="7239000" cy="4800600"/>
          </a:xfrm>
        </p:spPr>
        <p:txBody>
          <a:bodyPr lIns="91440" tIns="45720" rIns="91440" bIns="45720"/>
          <a:lstStyle/>
          <a:p>
            <a:pPr marL="273050" indent="-273050"/>
            <a:r>
              <a:rPr lang="en-US" sz="2800" b="1" dirty="0"/>
              <a:t>DBH/MRS Internal Practice Alignment</a:t>
            </a:r>
          </a:p>
          <a:p>
            <a:pPr marL="547688" lvl="1" indent="-273050">
              <a:buFont typeface="Arial" pitchFamily="34" charset="0"/>
              <a:buChar char="•"/>
            </a:pPr>
            <a:r>
              <a:rPr lang="en-US" dirty="0"/>
              <a:t>Alignment, Coordination and Integration of Insured, un/underinsured services</a:t>
            </a:r>
          </a:p>
          <a:p>
            <a:pPr marL="547688" lvl="1" indent="-273050">
              <a:buFont typeface="Arial" pitchFamily="34" charset="0"/>
              <a:buChar char="•"/>
            </a:pPr>
            <a:r>
              <a:rPr lang="en-US" dirty="0"/>
              <a:t>Unit Recovery Plans</a:t>
            </a:r>
          </a:p>
          <a:p>
            <a:pPr marL="547688" lvl="1" indent="-273050">
              <a:buFont typeface="Arial" pitchFamily="34" charset="0"/>
              <a:buChar char="•"/>
            </a:pPr>
            <a:r>
              <a:rPr lang="en-US" dirty="0"/>
              <a:t>Reconfigure existing services (e.g. Day transformation, addictions services..)</a:t>
            </a:r>
          </a:p>
          <a:p>
            <a:pPr marL="547688" lvl="1" indent="-273050">
              <a:buFont typeface="Arial" pitchFamily="34" charset="0"/>
              <a:buChar char="•"/>
            </a:pPr>
            <a:r>
              <a:rPr lang="en-US" dirty="0"/>
              <a:t>Hiring of people in recovery and family members as consultants</a:t>
            </a:r>
          </a:p>
          <a:p>
            <a:pPr marL="547688" lvl="1" indent="-273050">
              <a:buFont typeface="Arial" pitchFamily="34" charset="0"/>
              <a:buChar char="•"/>
            </a:pPr>
            <a:r>
              <a:rPr lang="en-US" dirty="0"/>
              <a:t>Systems Relationships</a:t>
            </a:r>
          </a:p>
          <a:p>
            <a:pPr marL="547688" lvl="1" indent="-273050">
              <a:buFont typeface="Arial" pitchFamily="34" charset="0"/>
              <a:buChar char="•"/>
            </a:pPr>
            <a:r>
              <a:rPr lang="en-US" dirty="0"/>
              <a:t>Internal Restructuring/ Internal Accountability</a:t>
            </a:r>
          </a:p>
          <a:p>
            <a:pPr marL="547688" lvl="1" indent="-273050">
              <a:buFont typeface="Arial" pitchFamily="34" charset="0"/>
              <a:buChar char="•"/>
            </a:pPr>
            <a:endParaRPr lang="en-U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1905000" y="0"/>
            <a:ext cx="7239000" cy="762000"/>
          </a:xfrm>
        </p:spPr>
        <p:txBody>
          <a:bodyPr lIns="91440" tIns="45720" rIns="91440" bIns="45720" anchor="b"/>
          <a:lstStyle/>
          <a:p>
            <a:pPr algn="ctr"/>
            <a:r>
              <a:rPr lang="en-US" dirty="0"/>
              <a:t>PHASE </a:t>
            </a:r>
            <a:r>
              <a:rPr lang="en-US" dirty="0" smtClean="0"/>
              <a:t>TWO</a:t>
            </a:r>
            <a:endParaRPr lang="en-US" dirty="0"/>
          </a:p>
        </p:txBody>
      </p:sp>
      <p:sp>
        <p:nvSpPr>
          <p:cNvPr id="15363" name="Rectangle 3"/>
          <p:cNvSpPr>
            <a:spLocks noGrp="1" noChangeArrowheads="1"/>
          </p:cNvSpPr>
          <p:nvPr>
            <p:ph sz="quarter" idx="4294967295"/>
          </p:nvPr>
        </p:nvSpPr>
        <p:spPr>
          <a:xfrm>
            <a:off x="1905000" y="1066800"/>
            <a:ext cx="7239000" cy="4572000"/>
          </a:xfrm>
        </p:spPr>
        <p:txBody>
          <a:bodyPr lIns="91440" tIns="45720" rIns="91440" bIns="45720">
            <a:normAutofit/>
          </a:bodyPr>
          <a:lstStyle/>
          <a:p>
            <a:pPr marL="273050" indent="-273050">
              <a:lnSpc>
                <a:spcPct val="90000"/>
              </a:lnSpc>
              <a:buFontTx/>
              <a:buNone/>
            </a:pPr>
            <a:r>
              <a:rPr lang="en-US" sz="2800" b="1" dirty="0" smtClean="0"/>
              <a:t>Aligning </a:t>
            </a:r>
            <a:r>
              <a:rPr lang="en-US" sz="2800" b="1" dirty="0"/>
              <a:t>practices with a recovery orientation will impact the following domains:</a:t>
            </a:r>
          </a:p>
          <a:p>
            <a:pPr marL="547688" lvl="1" indent="-273050">
              <a:lnSpc>
                <a:spcPct val="90000"/>
              </a:lnSpc>
              <a:buFont typeface="Arial" pitchFamily="34" charset="0"/>
              <a:buChar char="•"/>
            </a:pPr>
            <a:r>
              <a:rPr lang="en-US" sz="2400" dirty="0"/>
              <a:t>Service Engagement</a:t>
            </a:r>
          </a:p>
          <a:p>
            <a:pPr marL="547688" lvl="1" indent="-273050">
              <a:lnSpc>
                <a:spcPct val="90000"/>
              </a:lnSpc>
              <a:buFont typeface="Arial" pitchFamily="34" charset="0"/>
              <a:buChar char="•"/>
            </a:pPr>
            <a:r>
              <a:rPr lang="en-US" sz="2400" dirty="0"/>
              <a:t>Service Access</a:t>
            </a:r>
          </a:p>
          <a:p>
            <a:pPr marL="547688" lvl="1" indent="-273050">
              <a:lnSpc>
                <a:spcPct val="90000"/>
              </a:lnSpc>
              <a:buFont typeface="Arial" pitchFamily="34" charset="0"/>
              <a:buChar char="•"/>
            </a:pPr>
            <a:r>
              <a:rPr lang="en-US" sz="2400" dirty="0"/>
              <a:t>Recovering Person’s Role</a:t>
            </a:r>
          </a:p>
          <a:p>
            <a:pPr marL="547688" lvl="1" indent="-273050">
              <a:lnSpc>
                <a:spcPct val="90000"/>
              </a:lnSpc>
              <a:buFont typeface="Arial" pitchFamily="34" charset="0"/>
              <a:buChar char="•"/>
            </a:pPr>
            <a:r>
              <a:rPr lang="en-US" sz="2400" dirty="0"/>
              <a:t>Service Relationship</a:t>
            </a:r>
          </a:p>
          <a:p>
            <a:pPr marL="547688" lvl="1" indent="-273050">
              <a:lnSpc>
                <a:spcPct val="90000"/>
              </a:lnSpc>
              <a:buFont typeface="Arial" pitchFamily="34" charset="0"/>
              <a:buChar char="•"/>
            </a:pPr>
            <a:r>
              <a:rPr lang="en-US" sz="2400" dirty="0"/>
              <a:t>Assessment and Clinical Care</a:t>
            </a:r>
          </a:p>
          <a:p>
            <a:pPr marL="547688" lvl="1" indent="-273050">
              <a:lnSpc>
                <a:spcPct val="90000"/>
              </a:lnSpc>
              <a:buFont typeface="Arial" pitchFamily="34" charset="0"/>
              <a:buChar char="•"/>
            </a:pPr>
            <a:r>
              <a:rPr lang="en-US" sz="2400" dirty="0"/>
              <a:t>Locus of Service Delivery</a:t>
            </a:r>
          </a:p>
          <a:p>
            <a:pPr marL="547688" lvl="1" indent="-273050">
              <a:lnSpc>
                <a:spcPct val="90000"/>
              </a:lnSpc>
              <a:buFont typeface="Arial" pitchFamily="34" charset="0"/>
              <a:buChar char="•"/>
            </a:pPr>
            <a:r>
              <a:rPr lang="en-US" sz="2400" dirty="0"/>
              <a:t>Post Treatment Checkups and Supports</a:t>
            </a:r>
          </a:p>
          <a:p>
            <a:pPr marL="547688" lvl="1" indent="-273050">
              <a:lnSpc>
                <a:spcPct val="90000"/>
              </a:lnSpc>
              <a:buFont typeface="Arial" pitchFamily="34" charset="0"/>
              <a:buChar char="•"/>
            </a:pPr>
            <a:r>
              <a:rPr lang="en-US" sz="2400" dirty="0"/>
              <a:t>Relationship to Community</a:t>
            </a:r>
          </a:p>
          <a:p>
            <a:pPr marL="273050" indent="-273050">
              <a:lnSpc>
                <a:spcPct val="90000"/>
              </a:lnSpc>
            </a:pPr>
            <a:endParaRPr lang="en-US" sz="2400" dirty="0"/>
          </a:p>
          <a:p>
            <a:pPr marL="273050" indent="-273050">
              <a:lnSpc>
                <a:spcPct val="90000"/>
              </a:lnSpc>
            </a:pPr>
            <a:endParaRPr lang="en-US" dirty="0"/>
          </a:p>
          <a:p>
            <a:pPr marL="273050" indent="-273050">
              <a:lnSpc>
                <a:spcPct val="90000"/>
              </a:lnSpc>
            </a:pPr>
            <a:endParaRPr lang="en-US" dirty="0"/>
          </a:p>
          <a:p>
            <a:pPr marL="273050" indent="-273050">
              <a:lnSpc>
                <a:spcPct val="90000"/>
              </a:lnSpc>
            </a:pPr>
            <a:endParaRPr lang="en-US" dirty="0"/>
          </a:p>
          <a:p>
            <a:pPr marL="273050" indent="-273050">
              <a:lnSpc>
                <a:spcPct val="90000"/>
              </a:lnSpc>
              <a:buFontTx/>
              <a:buNone/>
            </a:pPr>
            <a:endParaRPr lang="en-US" dirty="0"/>
          </a:p>
          <a:p>
            <a:pPr marL="273050" indent="-273050">
              <a:lnSpc>
                <a:spcPct val="90000"/>
              </a:lnSpc>
            </a:pPr>
            <a:endParaRPr 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a:xfrm>
            <a:off x="1905000" y="152400"/>
            <a:ext cx="7239000" cy="609600"/>
          </a:xfrm>
        </p:spPr>
        <p:txBody>
          <a:bodyPr lIns="91440" tIns="45720" rIns="91440" bIns="45720" anchor="b">
            <a:normAutofit fontScale="90000"/>
          </a:bodyPr>
          <a:lstStyle/>
          <a:p>
            <a:pPr algn="ctr"/>
            <a:r>
              <a:rPr lang="en-US" sz="4000" dirty="0"/>
              <a:t>PHASE </a:t>
            </a:r>
            <a:r>
              <a:rPr lang="en-US" sz="4000" dirty="0" smtClean="0"/>
              <a:t>TWO</a:t>
            </a:r>
            <a:endParaRPr lang="en-US" sz="4000" dirty="0"/>
          </a:p>
        </p:txBody>
      </p:sp>
      <p:sp>
        <p:nvSpPr>
          <p:cNvPr id="16387" name="Rectangle 3"/>
          <p:cNvSpPr>
            <a:spLocks noGrp="1" noChangeArrowheads="1"/>
          </p:cNvSpPr>
          <p:nvPr>
            <p:ph sz="quarter" idx="4294967295"/>
          </p:nvPr>
        </p:nvSpPr>
        <p:spPr>
          <a:xfrm>
            <a:off x="1905000" y="1219200"/>
            <a:ext cx="7239000" cy="4876800"/>
          </a:xfrm>
        </p:spPr>
        <p:txBody>
          <a:bodyPr lIns="91440" tIns="45720" rIns="91440" bIns="45720"/>
          <a:lstStyle/>
          <a:p>
            <a:pPr marL="273050" indent="-273050">
              <a:lnSpc>
                <a:spcPct val="90000"/>
              </a:lnSpc>
              <a:buFontTx/>
              <a:buNone/>
            </a:pPr>
            <a:r>
              <a:rPr lang="en-US" sz="2800" b="1" dirty="0" smtClean="0"/>
              <a:t>In </a:t>
            </a:r>
            <a:r>
              <a:rPr lang="en-US" sz="2800" b="1" dirty="0"/>
              <a:t>order to support practice alignment in the provider community, DBH/MRS will:</a:t>
            </a:r>
          </a:p>
          <a:p>
            <a:pPr marL="547688" lvl="1" indent="-273050">
              <a:lnSpc>
                <a:spcPct val="90000"/>
              </a:lnSpc>
              <a:buFont typeface="Arial" pitchFamily="34" charset="0"/>
              <a:buChar char="•"/>
            </a:pPr>
            <a:r>
              <a:rPr lang="en-US" sz="2400" dirty="0"/>
              <a:t>Provide Advanced Recovery Trainings</a:t>
            </a:r>
          </a:p>
          <a:p>
            <a:pPr marL="547688" lvl="1" indent="-273050">
              <a:lnSpc>
                <a:spcPct val="90000"/>
              </a:lnSpc>
              <a:buFont typeface="Arial" pitchFamily="34" charset="0"/>
              <a:buChar char="•"/>
            </a:pPr>
            <a:r>
              <a:rPr lang="en-US" sz="2400" dirty="0"/>
              <a:t>Offer Train the Trainers Trainings</a:t>
            </a:r>
          </a:p>
          <a:p>
            <a:pPr marL="547688" lvl="1" indent="-273050">
              <a:lnSpc>
                <a:spcPct val="90000"/>
              </a:lnSpc>
              <a:buFont typeface="Arial" pitchFamily="34" charset="0"/>
              <a:buChar char="•"/>
            </a:pPr>
            <a:r>
              <a:rPr lang="en-US" sz="2400" dirty="0"/>
              <a:t>Distribute Resource Packets</a:t>
            </a:r>
          </a:p>
          <a:p>
            <a:pPr marL="547688" lvl="1" indent="-273050">
              <a:lnSpc>
                <a:spcPct val="90000"/>
              </a:lnSpc>
              <a:buFont typeface="Arial" pitchFamily="34" charset="0"/>
              <a:buChar char="•"/>
            </a:pPr>
            <a:r>
              <a:rPr lang="en-US" sz="2400" dirty="0"/>
              <a:t>Support Demonstration Projects</a:t>
            </a:r>
          </a:p>
          <a:p>
            <a:pPr marL="547688" lvl="1" indent="-273050">
              <a:lnSpc>
                <a:spcPct val="90000"/>
              </a:lnSpc>
              <a:buFont typeface="Arial" pitchFamily="34" charset="0"/>
              <a:buChar char="•"/>
            </a:pPr>
            <a:r>
              <a:rPr lang="en-US" sz="2400" dirty="0"/>
              <a:t>Offer Site Based Technical Assistance</a:t>
            </a:r>
          </a:p>
          <a:p>
            <a:pPr marL="547688" lvl="1" indent="-273050">
              <a:lnSpc>
                <a:spcPct val="90000"/>
              </a:lnSpc>
              <a:buFont typeface="Arial" pitchFamily="34" charset="0"/>
              <a:buChar char="•"/>
            </a:pPr>
            <a:r>
              <a:rPr lang="en-US" sz="2400" dirty="0"/>
              <a:t>Host Community forums</a:t>
            </a:r>
          </a:p>
          <a:p>
            <a:pPr marL="547688" lvl="1" indent="-273050">
              <a:lnSpc>
                <a:spcPct val="90000"/>
              </a:lnSpc>
              <a:buFont typeface="Arial" pitchFamily="34" charset="0"/>
              <a:buChar char="•"/>
            </a:pPr>
            <a:r>
              <a:rPr lang="en-US" sz="2400" dirty="0"/>
              <a:t>Enhance organizational capacity through the development of change management teams</a:t>
            </a:r>
          </a:p>
          <a:p>
            <a:pPr marL="547688" lvl="1" indent="-273050">
              <a:lnSpc>
                <a:spcPct val="90000"/>
              </a:lnSpc>
              <a:buFont typeface="Arial" pitchFamily="34" charset="0"/>
              <a:buChar char="•"/>
            </a:pPr>
            <a:r>
              <a:rPr lang="en-US" sz="2400" dirty="0"/>
              <a:t>Provide incentives for innovation and alignment</a:t>
            </a:r>
          </a:p>
          <a:p>
            <a:pPr marL="273050" indent="-273050">
              <a:lnSpc>
                <a:spcPct val="90000"/>
              </a:lnSpc>
            </a:pPr>
            <a:endParaRPr lang="en-US" sz="2400" dirty="0"/>
          </a:p>
          <a:p>
            <a:pPr marL="273050" indent="-273050">
              <a:lnSpc>
                <a:spcPct val="90000"/>
              </a:lnSpc>
            </a:pPr>
            <a:endParaRPr lang="en-US" dirty="0"/>
          </a:p>
          <a:p>
            <a:pPr marL="273050" indent="-273050">
              <a:lnSpc>
                <a:spcPct val="90000"/>
              </a:lnSpc>
            </a:pPr>
            <a:endParaRPr lang="en-US" dirty="0"/>
          </a:p>
          <a:p>
            <a:pPr marL="273050" indent="-273050">
              <a:lnSpc>
                <a:spcPct val="90000"/>
              </a:lnSpc>
              <a:buFontTx/>
              <a:buNone/>
            </a:pPr>
            <a:endParaRPr lang="en-US" dirty="0"/>
          </a:p>
          <a:p>
            <a:pPr marL="273050" indent="-273050">
              <a:lnSpc>
                <a:spcPct val="90000"/>
              </a:lnSpc>
            </a:pPr>
            <a:endParaRPr 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0"/>
            <a:ext cx="7239000" cy="1143000"/>
          </a:xfrm>
        </p:spPr>
        <p:txBody>
          <a:bodyPr>
            <a:normAutofit fontScale="90000"/>
          </a:bodyPr>
          <a:lstStyle/>
          <a:p>
            <a:pPr algn="ctr"/>
            <a:r>
              <a:rPr lang="en-US" dirty="0" smtClean="0">
                <a:solidFill>
                  <a:schemeClr val="bg1"/>
                </a:solidFill>
              </a:rPr>
              <a:t>Philly Recovery Walk 2011</a:t>
            </a:r>
            <a:br>
              <a:rPr lang="en-US" dirty="0" smtClean="0">
                <a:solidFill>
                  <a:schemeClr val="bg1"/>
                </a:solidFill>
              </a:rPr>
            </a:br>
            <a:r>
              <a:rPr lang="en-US" dirty="0" smtClean="0">
                <a:solidFill>
                  <a:schemeClr val="bg1"/>
                </a:solidFill>
              </a:rPr>
              <a:t>15,000</a:t>
            </a:r>
            <a:endParaRPr lang="en-US" dirty="0">
              <a:solidFill>
                <a:schemeClr val="bg1"/>
              </a:solidFill>
            </a:endParaRPr>
          </a:p>
        </p:txBody>
      </p:sp>
      <p:pic>
        <p:nvPicPr>
          <p:cNvPr id="22530" name="Picture 2" descr="D:\Recovery Walks 20110924\DSC_4098.JPG"/>
          <p:cNvPicPr>
            <a:picLocks noChangeAspect="1" noChangeArrowheads="1"/>
          </p:cNvPicPr>
          <p:nvPr/>
        </p:nvPicPr>
        <p:blipFill>
          <a:blip r:embed="rId2" cstate="print"/>
          <a:srcRect/>
          <a:stretch>
            <a:fillRect/>
          </a:stretch>
        </p:blipFill>
        <p:spPr bwMode="auto">
          <a:xfrm>
            <a:off x="2057400" y="1219201"/>
            <a:ext cx="7086600" cy="5638799"/>
          </a:xfrm>
          <a:prstGeom prst="rect">
            <a:avLst/>
          </a:prstGeom>
          <a:noFill/>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a:xfrm>
            <a:off x="1905000" y="0"/>
            <a:ext cx="7086600" cy="609600"/>
          </a:xfrm>
        </p:spPr>
        <p:txBody>
          <a:bodyPr lIns="91440" tIns="45720" rIns="91440" bIns="45720" anchor="b">
            <a:normAutofit fontScale="90000"/>
          </a:bodyPr>
          <a:lstStyle/>
          <a:p>
            <a:pPr algn="ctr"/>
            <a:r>
              <a:rPr lang="en-US" sz="4000" dirty="0"/>
              <a:t>PHASE </a:t>
            </a:r>
            <a:r>
              <a:rPr lang="en-US" sz="4000" dirty="0" smtClean="0"/>
              <a:t>TWO</a:t>
            </a:r>
            <a:endParaRPr lang="en-US" sz="4000" dirty="0"/>
          </a:p>
        </p:txBody>
      </p:sp>
      <p:sp>
        <p:nvSpPr>
          <p:cNvPr id="17411" name="Rectangle 3"/>
          <p:cNvSpPr>
            <a:spLocks noGrp="1" noChangeArrowheads="1"/>
          </p:cNvSpPr>
          <p:nvPr>
            <p:ph sz="quarter" idx="4294967295"/>
          </p:nvPr>
        </p:nvSpPr>
        <p:spPr>
          <a:xfrm>
            <a:off x="1905000" y="1066800"/>
            <a:ext cx="7086600" cy="4876800"/>
          </a:xfrm>
        </p:spPr>
        <p:txBody>
          <a:bodyPr lIns="91440" tIns="45720" rIns="91440" bIns="45720">
            <a:normAutofit fontScale="92500" lnSpcReduction="10000"/>
          </a:bodyPr>
          <a:lstStyle/>
          <a:p>
            <a:pPr marL="273050" indent="-273050">
              <a:lnSpc>
                <a:spcPct val="90000"/>
              </a:lnSpc>
            </a:pPr>
            <a:r>
              <a:rPr lang="en-US" sz="3000" b="1" dirty="0"/>
              <a:t>DBH/MRS Context Alignment</a:t>
            </a:r>
          </a:p>
          <a:p>
            <a:pPr marL="547688" lvl="1" indent="-273050">
              <a:lnSpc>
                <a:spcPct val="90000"/>
              </a:lnSpc>
              <a:buFont typeface="Arial" pitchFamily="34" charset="0"/>
              <a:buChar char="•"/>
            </a:pPr>
            <a:r>
              <a:rPr lang="en-US" sz="2400" dirty="0"/>
              <a:t>Strengthening Partnerships with sister agencies, DHS, prisons, schools, etc..</a:t>
            </a:r>
          </a:p>
          <a:p>
            <a:pPr marL="547688" lvl="1" indent="-273050">
              <a:lnSpc>
                <a:spcPct val="90000"/>
              </a:lnSpc>
              <a:buFont typeface="Arial" pitchFamily="34" charset="0"/>
              <a:buChar char="•"/>
            </a:pPr>
            <a:r>
              <a:rPr lang="en-US" sz="2400" dirty="0"/>
              <a:t>Developing new partnerships with organizations that provide vocational, educational and housing services</a:t>
            </a:r>
          </a:p>
          <a:p>
            <a:pPr marL="547688" lvl="1" indent="-273050">
              <a:lnSpc>
                <a:spcPct val="90000"/>
              </a:lnSpc>
              <a:buFont typeface="Arial" pitchFamily="34" charset="0"/>
              <a:buChar char="•"/>
            </a:pPr>
            <a:r>
              <a:rPr lang="en-US" sz="2400" dirty="0"/>
              <a:t>Active Partnership and advocacy with OMHSAS on day transformation</a:t>
            </a:r>
          </a:p>
          <a:p>
            <a:pPr marL="547688" lvl="1" indent="-273050">
              <a:lnSpc>
                <a:spcPct val="90000"/>
              </a:lnSpc>
              <a:buFont typeface="Arial" pitchFamily="34" charset="0"/>
              <a:buChar char="•"/>
            </a:pPr>
            <a:r>
              <a:rPr lang="en-US" sz="2400" dirty="0"/>
              <a:t>Advocacy with our SSA regarding co-occurring services</a:t>
            </a:r>
          </a:p>
          <a:p>
            <a:pPr marL="547688" lvl="1" indent="-273050">
              <a:lnSpc>
                <a:spcPct val="90000"/>
              </a:lnSpc>
              <a:buFont typeface="Arial" pitchFamily="34" charset="0"/>
              <a:buChar char="•"/>
            </a:pPr>
            <a:r>
              <a:rPr lang="en-US" sz="2400" dirty="0"/>
              <a:t>Developing financing mechanisms for peer specialists in D&amp;A programs</a:t>
            </a:r>
          </a:p>
          <a:p>
            <a:pPr marL="547688" lvl="1" indent="-273050">
              <a:lnSpc>
                <a:spcPct val="90000"/>
              </a:lnSpc>
              <a:buFont typeface="Arial" pitchFamily="34" charset="0"/>
              <a:buChar char="•"/>
            </a:pPr>
            <a:r>
              <a:rPr lang="en-US" sz="2400" dirty="0"/>
              <a:t>Identification of additional areas of regulatory relief needed to support the advancement of our priorities</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normAutofit fontScale="90000"/>
          </a:bodyPr>
          <a:lstStyle/>
          <a:p>
            <a:pPr eaLnBrk="1" hangingPunct="1"/>
            <a:r>
              <a:rPr lang="en-US" sz="2800" b="1" smtClean="0">
                <a:latin typeface="Comic Sans MS" pitchFamily="66" charset="0"/>
              </a:rPr>
              <a:t>Philly DBHIDS believes that collaboration and partnerships make us strong….</a:t>
            </a:r>
            <a:r>
              <a:rPr lang="en-US" sz="1400" b="1" smtClean="0">
                <a:latin typeface="Comic Sans MS" pitchFamily="66" charset="0"/>
              </a:rPr>
              <a:t>African Caribbean Task Force</a:t>
            </a:r>
            <a:endParaRPr lang="en-US" sz="2800" b="1" smtClean="0">
              <a:latin typeface="Comic Sans MS" pitchFamily="66" charset="0"/>
            </a:endParaRPr>
          </a:p>
        </p:txBody>
      </p:sp>
      <p:pic>
        <p:nvPicPr>
          <p:cNvPr id="11267" name="Picture 4" descr="C:\Users\OmiSade.ali\Pictures\DSCF2305.JPG"/>
          <p:cNvPicPr>
            <a:picLocks noGrp="1" noChangeAspect="1" noChangeArrowheads="1"/>
          </p:cNvPicPr>
          <p:nvPr>
            <p:ph idx="1"/>
          </p:nvPr>
        </p:nvPicPr>
        <p:blipFill>
          <a:blip r:embed="rId2" cstate="print"/>
          <a:srcRect/>
          <a:stretch>
            <a:fillRect/>
          </a:stretch>
        </p:blipFill>
        <p:spPr>
          <a:xfrm>
            <a:off x="2062163" y="2514600"/>
            <a:ext cx="5019675" cy="3763963"/>
          </a:xfrm>
          <a:noFill/>
        </p:spPr>
      </p:pic>
    </p:spTree>
    <p:extLst>
      <p:ext uri="{BB962C8B-B14F-4D97-AF65-F5344CB8AC3E}">
        <p14:creationId xmlns="" xmlns:p14="http://schemas.microsoft.com/office/powerpoint/2010/main" val="271060773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1905000" y="152400"/>
            <a:ext cx="7239000" cy="838200"/>
          </a:xfrm>
        </p:spPr>
        <p:txBody>
          <a:bodyPr lIns="91440" tIns="45720" rIns="91440" bIns="45720" anchor="b"/>
          <a:lstStyle/>
          <a:p>
            <a:pPr algn="ctr"/>
            <a:r>
              <a:rPr lang="en-US" dirty="0"/>
              <a:t>PHASE TWO </a:t>
            </a:r>
          </a:p>
        </p:txBody>
      </p:sp>
      <p:sp>
        <p:nvSpPr>
          <p:cNvPr id="18435" name="Rectangle 3"/>
          <p:cNvSpPr>
            <a:spLocks noGrp="1" noChangeArrowheads="1"/>
          </p:cNvSpPr>
          <p:nvPr>
            <p:ph sz="quarter" idx="4294967295"/>
          </p:nvPr>
        </p:nvSpPr>
        <p:spPr>
          <a:xfrm>
            <a:off x="1905000" y="990600"/>
            <a:ext cx="7239000" cy="4648200"/>
          </a:xfrm>
        </p:spPr>
        <p:txBody>
          <a:bodyPr lIns="91440" tIns="45720" rIns="91440" bIns="45720">
            <a:normAutofit lnSpcReduction="10000"/>
          </a:bodyPr>
          <a:lstStyle/>
          <a:p>
            <a:pPr marL="273050" indent="-273050">
              <a:buFontTx/>
              <a:buNone/>
            </a:pPr>
            <a:r>
              <a:rPr lang="en-US" dirty="0"/>
              <a:t>DBH/MRS Context Alignment</a:t>
            </a:r>
          </a:p>
          <a:p>
            <a:pPr marL="273050" indent="-273050"/>
            <a:r>
              <a:rPr lang="en-US" sz="2800" dirty="0"/>
              <a:t>Anti Stigma Media Campaign</a:t>
            </a:r>
          </a:p>
          <a:p>
            <a:pPr marL="273050" indent="-273050"/>
            <a:r>
              <a:rPr lang="en-US" sz="2800" dirty="0"/>
              <a:t>Increased Community Education (e.g. faith based Initiative)</a:t>
            </a:r>
          </a:p>
          <a:p>
            <a:pPr marL="273050" indent="-273050"/>
            <a:r>
              <a:rPr lang="en-US" sz="2800" dirty="0"/>
              <a:t>Collaborative relationships with Political Leaders</a:t>
            </a:r>
          </a:p>
          <a:p>
            <a:pPr marL="273050" indent="-273050"/>
            <a:r>
              <a:rPr lang="en-US" sz="2800" dirty="0"/>
              <a:t>Stronger connections between formal and informal treatment supports</a:t>
            </a:r>
          </a:p>
          <a:p>
            <a:pPr marL="273050" indent="-273050"/>
            <a:r>
              <a:rPr lang="en-US" sz="2800" dirty="0"/>
              <a:t>Increased collaboration between physical and behavioral health</a:t>
            </a:r>
          </a:p>
          <a:p>
            <a:pPr marL="273050" indent="-273050"/>
            <a:endParaRPr lang="en-US" sz="2800" dirty="0"/>
          </a:p>
          <a:p>
            <a:pPr marL="273050" indent="-273050">
              <a:buFontTx/>
              <a:buNone/>
            </a:pPr>
            <a:endParaRPr lang="en-US" dirty="0"/>
          </a:p>
          <a:p>
            <a:pPr marL="273050" indent="-273050"/>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Shared Perspectives</a:t>
            </a:r>
            <a:endParaRPr lang="en-US" dirty="0"/>
          </a:p>
        </p:txBody>
      </p:sp>
      <p:sp>
        <p:nvSpPr>
          <p:cNvPr id="9" name="Text Placeholder 8"/>
          <p:cNvSpPr>
            <a:spLocks noGrp="1"/>
          </p:cNvSpPr>
          <p:nvPr>
            <p:ph type="body" idx="1"/>
          </p:nvPr>
        </p:nvSpPr>
        <p:spPr/>
        <p:txBody>
          <a:bodyPr/>
          <a:lstStyle/>
          <a:p>
            <a:r>
              <a:rPr lang="en-US" dirty="0" smtClean="0"/>
              <a:t>Sheffield England</a:t>
            </a:r>
            <a:endParaRPr lang="en-US" dirty="0"/>
          </a:p>
        </p:txBody>
      </p:sp>
      <p:sp>
        <p:nvSpPr>
          <p:cNvPr id="3" name="Content Placeholder 2"/>
          <p:cNvSpPr>
            <a:spLocks noGrp="1"/>
          </p:cNvSpPr>
          <p:nvPr>
            <p:ph sz="half" idx="2"/>
          </p:nvPr>
        </p:nvSpPr>
        <p:spPr>
          <a:xfrm>
            <a:off x="2133600" y="2174874"/>
            <a:ext cx="3276600" cy="4987926"/>
          </a:xfrm>
        </p:spPr>
        <p:txBody>
          <a:bodyPr>
            <a:normAutofit/>
          </a:bodyPr>
          <a:lstStyle/>
          <a:p>
            <a:r>
              <a:rPr lang="en-US" b="1" dirty="0" smtClean="0"/>
              <a:t>Area</a:t>
            </a:r>
            <a:r>
              <a:rPr lang="en-US" dirty="0" smtClean="0"/>
              <a:t>  </a:t>
            </a:r>
          </a:p>
          <a:p>
            <a:pPr lvl="4"/>
            <a:r>
              <a:rPr lang="en-US" dirty="0" smtClean="0"/>
              <a:t>City &amp; Metropolitan borough 142.06 sq mi (367.94 km) </a:t>
            </a:r>
          </a:p>
          <a:p>
            <a:pPr lvl="4"/>
            <a:r>
              <a:rPr lang="en-US" b="1" dirty="0" smtClean="0"/>
              <a:t>Population</a:t>
            </a:r>
            <a:r>
              <a:rPr lang="en-US" dirty="0" smtClean="0"/>
              <a:t> (2011 est.)  </a:t>
            </a:r>
          </a:p>
          <a:p>
            <a:pPr lvl="4">
              <a:buFont typeface="Arial" pitchFamily="34" charset="0"/>
              <a:buChar char="•"/>
            </a:pPr>
            <a:r>
              <a:rPr lang="en-US" dirty="0" smtClean="0"/>
              <a:t> City &amp; Metropolitan borough 552,700 (Ranked 3rd)  </a:t>
            </a:r>
          </a:p>
          <a:p>
            <a:r>
              <a:rPr lang="en-US" b="1" dirty="0" smtClean="0"/>
              <a:t>• Density</a:t>
            </a:r>
            <a:r>
              <a:rPr lang="en-US" dirty="0" smtClean="0"/>
              <a:t> 3,890/sq mi (1,502/km)  </a:t>
            </a:r>
          </a:p>
          <a:p>
            <a:r>
              <a:rPr lang="en-US" b="1" dirty="0" smtClean="0"/>
              <a:t>• Urban</a:t>
            </a:r>
            <a:r>
              <a:rPr lang="en-US" dirty="0" smtClean="0"/>
              <a:t> 640,720</a:t>
            </a:r>
            <a:br>
              <a:rPr lang="en-US" dirty="0" smtClean="0"/>
            </a:br>
            <a:r>
              <a:rPr lang="en-US" dirty="0" smtClean="0"/>
              <a:t>(Sheffield urban area)  </a:t>
            </a:r>
          </a:p>
          <a:p>
            <a:r>
              <a:rPr lang="en-US" b="1" dirty="0" smtClean="0"/>
              <a:t>• Urban density</a:t>
            </a:r>
            <a:r>
              <a:rPr lang="en-US" dirty="0" smtClean="0"/>
              <a:t> 10,228/sq mi (3,949.2/km</a:t>
            </a:r>
            <a:r>
              <a:rPr lang="en-US" baseline="30000" dirty="0" smtClean="0"/>
              <a:t>2</a:t>
            </a:r>
            <a:r>
              <a:rPr lang="en-US" dirty="0" smtClean="0"/>
              <a:t>) </a:t>
            </a:r>
          </a:p>
          <a:p>
            <a:pPr lvl="4"/>
            <a:r>
              <a:rPr lang="en-US" dirty="0" smtClean="0"/>
              <a:t>County 1,292,900</a:t>
            </a:r>
            <a:endParaRPr lang="en-US" dirty="0"/>
          </a:p>
        </p:txBody>
      </p:sp>
      <p:sp>
        <p:nvSpPr>
          <p:cNvPr id="10" name="Text Placeholder 9"/>
          <p:cNvSpPr>
            <a:spLocks noGrp="1"/>
          </p:cNvSpPr>
          <p:nvPr>
            <p:ph type="body" sz="quarter" idx="3"/>
          </p:nvPr>
        </p:nvSpPr>
        <p:spPr/>
        <p:txBody>
          <a:bodyPr/>
          <a:lstStyle/>
          <a:p>
            <a:r>
              <a:rPr lang="en-US" dirty="0" smtClean="0"/>
              <a:t>Philadelphia PA USA</a:t>
            </a:r>
            <a:endParaRPr lang="en-US" dirty="0"/>
          </a:p>
        </p:txBody>
      </p:sp>
      <p:sp>
        <p:nvSpPr>
          <p:cNvPr id="7" name="Content Placeholder 6"/>
          <p:cNvSpPr>
            <a:spLocks noGrp="1"/>
          </p:cNvSpPr>
          <p:nvPr>
            <p:ph sz="quarter" idx="4"/>
          </p:nvPr>
        </p:nvSpPr>
        <p:spPr>
          <a:xfrm>
            <a:off x="5486400" y="2174874"/>
            <a:ext cx="3200400" cy="4378325"/>
          </a:xfrm>
        </p:spPr>
        <p:txBody>
          <a:bodyPr>
            <a:normAutofit/>
          </a:bodyPr>
          <a:lstStyle/>
          <a:p>
            <a:r>
              <a:rPr lang="en-US" b="1" dirty="0" smtClean="0"/>
              <a:t>Area</a:t>
            </a:r>
            <a:r>
              <a:rPr lang="en-US" dirty="0" smtClean="0"/>
              <a:t>  • Consolidated City County 142.6 sq mi  (369 km)</a:t>
            </a:r>
          </a:p>
          <a:p>
            <a:r>
              <a:rPr lang="en-US" dirty="0" smtClean="0"/>
              <a:t> </a:t>
            </a:r>
            <a:r>
              <a:rPr lang="en-US" b="1" dirty="0" smtClean="0"/>
              <a:t>Population</a:t>
            </a:r>
            <a:r>
              <a:rPr lang="en-US" dirty="0" smtClean="0"/>
              <a:t> (2010 census)  </a:t>
            </a:r>
          </a:p>
          <a:p>
            <a:r>
              <a:rPr lang="en-US" dirty="0" smtClean="0"/>
              <a:t>• Consolidated City County 1,526,006 (5th)  </a:t>
            </a:r>
          </a:p>
          <a:p>
            <a:r>
              <a:rPr lang="en-US" b="1" dirty="0" smtClean="0"/>
              <a:t>• Density</a:t>
            </a:r>
            <a:r>
              <a:rPr lang="en-US" dirty="0" smtClean="0"/>
              <a:t> 11,457/sq mi (4,405.4/km)  </a:t>
            </a:r>
          </a:p>
          <a:p>
            <a:r>
              <a:rPr lang="en-US" b="1" dirty="0" smtClean="0"/>
              <a:t>• Urban </a:t>
            </a:r>
            <a:r>
              <a:rPr lang="en-US" dirty="0" smtClean="0"/>
              <a:t>5,325,000  </a:t>
            </a:r>
          </a:p>
          <a:p>
            <a:r>
              <a:rPr lang="en-US" b="1" dirty="0" smtClean="0"/>
              <a:t>• Metro</a:t>
            </a:r>
            <a:r>
              <a:rPr lang="en-US" dirty="0" smtClean="0"/>
              <a:t> 5,965,343  </a:t>
            </a:r>
          </a:p>
          <a:p>
            <a:r>
              <a:rPr lang="en-US" dirty="0" smtClean="0"/>
              <a:t>• CSA 6,385,461</a:t>
            </a:r>
            <a:endParaRPr lang="en-US" b="1" dirty="0" smtClean="0"/>
          </a:p>
          <a:p>
            <a:endParaRPr lang="en-US" dirty="0"/>
          </a:p>
        </p:txBody>
      </p:sp>
      <p:sp>
        <p:nvSpPr>
          <p:cNvPr id="4" name="Footer Placeholder 3"/>
          <p:cNvSpPr>
            <a:spLocks noGrp="1"/>
          </p:cNvSpPr>
          <p:nvPr>
            <p:ph type="ftr" sz="quarter" idx="11"/>
          </p:nvPr>
        </p:nvSpPr>
        <p:spPr/>
        <p:txBody>
          <a:bodyPr/>
          <a:lstStyle/>
          <a:p>
            <a:r>
              <a:rPr lang="en-US" dirty="0" smtClean="0"/>
              <a:t>DBHIDS - OAS</a:t>
            </a:r>
            <a:endParaRPr lang="en-US" dirty="0"/>
          </a:p>
        </p:txBody>
      </p:sp>
      <p:sp>
        <p:nvSpPr>
          <p:cNvPr id="5" name="Slide Number Placeholder 4"/>
          <p:cNvSpPr>
            <a:spLocks noGrp="1"/>
          </p:cNvSpPr>
          <p:nvPr>
            <p:ph type="sldNum" sz="quarter" idx="12"/>
          </p:nvPr>
        </p:nvSpPr>
        <p:spPr/>
        <p:txBody>
          <a:bodyPr/>
          <a:lstStyle/>
          <a:p>
            <a:fld id="{974C6331-6B6B-4E5F-8AD6-C2A95B77CB71}" type="slidenum">
              <a:rPr lang="en-US" smtClean="0"/>
              <a:pPr/>
              <a:t>8</a:t>
            </a:fld>
            <a:endParaRPr lang="en-US"/>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0"/>
            <a:ext cx="7239000" cy="1143000"/>
          </a:xfrm>
        </p:spPr>
        <p:txBody>
          <a:bodyPr>
            <a:normAutofit fontScale="90000"/>
          </a:bodyPr>
          <a:lstStyle/>
          <a:p>
            <a:pPr algn="ctr"/>
            <a:r>
              <a:rPr lang="en-US" dirty="0" smtClean="0"/>
              <a:t>Are Recovery Oriented Systems Driving</a:t>
            </a:r>
            <a:endParaRPr lang="en-US" dirty="0"/>
          </a:p>
        </p:txBody>
      </p:sp>
      <p:sp>
        <p:nvSpPr>
          <p:cNvPr id="3" name="Content Placeholder 2"/>
          <p:cNvSpPr>
            <a:spLocks noGrp="1"/>
          </p:cNvSpPr>
          <p:nvPr>
            <p:ph idx="1"/>
          </p:nvPr>
        </p:nvSpPr>
        <p:spPr>
          <a:xfrm>
            <a:off x="1981200" y="1295400"/>
            <a:ext cx="7010400" cy="5029200"/>
          </a:xfrm>
        </p:spPr>
        <p:txBody>
          <a:bodyPr/>
          <a:lstStyle/>
          <a:p>
            <a:pPr>
              <a:lnSpc>
                <a:spcPct val="80000"/>
              </a:lnSpc>
              <a:buFont typeface="Arial" pitchFamily="34" charset="0"/>
              <a:buChar char="•"/>
            </a:pPr>
            <a:r>
              <a:rPr lang="en-US" dirty="0" smtClean="0"/>
              <a:t>Orientation to quality of life </a:t>
            </a:r>
            <a:r>
              <a:rPr lang="en-US" i="1" dirty="0" smtClean="0"/>
              <a:t>and</a:t>
            </a:r>
            <a:r>
              <a:rPr lang="en-US" dirty="0" smtClean="0"/>
              <a:t> symptoms</a:t>
            </a:r>
          </a:p>
          <a:p>
            <a:pPr>
              <a:lnSpc>
                <a:spcPct val="80000"/>
              </a:lnSpc>
              <a:buFont typeface="Arial" pitchFamily="34" charset="0"/>
              <a:buChar char="•"/>
            </a:pPr>
            <a:r>
              <a:rPr lang="en-US" dirty="0" smtClean="0"/>
              <a:t>Capacity to individualize interventions</a:t>
            </a:r>
          </a:p>
          <a:p>
            <a:pPr>
              <a:lnSpc>
                <a:spcPct val="80000"/>
              </a:lnSpc>
              <a:buFont typeface="Arial" pitchFamily="34" charset="0"/>
              <a:buChar char="•"/>
            </a:pPr>
            <a:r>
              <a:rPr lang="en-US" dirty="0" smtClean="0"/>
              <a:t>Discharge planning with emphases on peer and natural supports</a:t>
            </a:r>
          </a:p>
          <a:p>
            <a:pPr>
              <a:lnSpc>
                <a:spcPct val="80000"/>
              </a:lnSpc>
              <a:buFont typeface="Arial" pitchFamily="34" charset="0"/>
              <a:buChar char="•"/>
            </a:pPr>
            <a:r>
              <a:rPr lang="en-US" dirty="0" smtClean="0"/>
              <a:t>Moving from diagnostically oriented tracks to fully integrated supports</a:t>
            </a:r>
          </a:p>
          <a:p>
            <a:pPr>
              <a:lnSpc>
                <a:spcPct val="80000"/>
              </a:lnSpc>
              <a:buFont typeface="Arial" pitchFamily="34" charset="0"/>
              <a:buChar char="•"/>
            </a:pPr>
            <a:r>
              <a:rPr lang="en-US" dirty="0" smtClean="0"/>
              <a:t>Supervision models to build hope and to focus on recovery</a:t>
            </a:r>
          </a:p>
          <a:p>
            <a:pPr>
              <a:lnSpc>
                <a:spcPct val="80000"/>
              </a:lnSpc>
              <a:buFont typeface="Arial" pitchFamily="34" charset="0"/>
              <a:buChar char="•"/>
            </a:pPr>
            <a:r>
              <a:rPr lang="en-US" dirty="0" smtClean="0"/>
              <a:t>Increased visibility of people in recovery and alumni as mentors and </a:t>
            </a:r>
            <a:r>
              <a:rPr lang="en-US" dirty="0" err="1" smtClean="0"/>
              <a:t>bridgers</a:t>
            </a:r>
            <a:r>
              <a:rPr lang="en-US" dirty="0" smtClean="0"/>
              <a:t> to community </a:t>
            </a:r>
          </a:p>
          <a:p>
            <a:pPr lvl="5">
              <a:lnSpc>
                <a:spcPct val="80000"/>
              </a:lnSpc>
            </a:pPr>
            <a:r>
              <a:rPr lang="en-US" dirty="0" smtClean="0">
                <a:solidFill>
                  <a:schemeClr val="bg1"/>
                </a:solidFill>
              </a:rPr>
              <a:t>A Vision for a Recovery Framework in Behavioral Health Systems: Smith and </a:t>
            </a:r>
            <a:r>
              <a:rPr lang="en-US" dirty="0" err="1" smtClean="0">
                <a:solidFill>
                  <a:schemeClr val="bg1"/>
                </a:solidFill>
              </a:rPr>
              <a:t>Mathai</a:t>
            </a:r>
            <a:r>
              <a:rPr lang="en-US" dirty="0" smtClean="0">
                <a:solidFill>
                  <a:schemeClr val="bg1"/>
                </a:solidFill>
              </a:rPr>
              <a:t>; New York Association of Psychiatric Rehabilitation Services</a:t>
            </a:r>
          </a:p>
          <a:p>
            <a:endParaRPr lang="en-US" dirty="0"/>
          </a:p>
        </p:txBody>
      </p:sp>
      <p:sp>
        <p:nvSpPr>
          <p:cNvPr id="4" name="Footer Placeholder 3"/>
          <p:cNvSpPr>
            <a:spLocks noGrp="1"/>
          </p:cNvSpPr>
          <p:nvPr>
            <p:ph type="ftr" sz="quarter" idx="11"/>
          </p:nvPr>
        </p:nvSpPr>
        <p:spPr/>
        <p:txBody>
          <a:bodyPr/>
          <a:lstStyle/>
          <a:p>
            <a:r>
              <a:rPr lang="en-US" smtClean="0"/>
              <a:t>DBHIDS - OAS</a:t>
            </a:r>
            <a:endParaRPr lang="en-US"/>
          </a:p>
        </p:txBody>
      </p:sp>
      <p:sp>
        <p:nvSpPr>
          <p:cNvPr id="5" name="Slide Number Placeholder 4"/>
          <p:cNvSpPr>
            <a:spLocks noGrp="1"/>
          </p:cNvSpPr>
          <p:nvPr>
            <p:ph type="sldNum" sz="quarter" idx="12"/>
          </p:nvPr>
        </p:nvSpPr>
        <p:spPr/>
        <p:txBody>
          <a:bodyPr/>
          <a:lstStyle/>
          <a:p>
            <a:fld id="{974C6331-6B6B-4E5F-8AD6-C2A95B77CB71}" type="slidenum">
              <a:rPr lang="en-US" smtClean="0"/>
              <a:pPr/>
              <a:t>80</a:t>
            </a:fld>
            <a:endParaRPr lang="en-US"/>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normAutofit fontScale="90000"/>
          </a:bodyPr>
          <a:lstStyle/>
          <a:p>
            <a:pPr eaLnBrk="1" hangingPunct="1"/>
            <a:r>
              <a:rPr lang="en-US" sz="3200" b="1" smtClean="0">
                <a:latin typeface="Comic Sans MS" pitchFamily="66" charset="0"/>
              </a:rPr>
              <a:t>creating ways in which to reduce stigma</a:t>
            </a:r>
            <a:br>
              <a:rPr lang="en-US" sz="3200" b="1" smtClean="0">
                <a:latin typeface="Comic Sans MS" pitchFamily="66" charset="0"/>
              </a:rPr>
            </a:br>
            <a:r>
              <a:rPr lang="en-US" sz="1600" b="1" smtClean="0">
                <a:latin typeface="Comic Sans MS" pitchFamily="66" charset="0"/>
              </a:rPr>
              <a:t>Mural Arts: Personal Renaissance</a:t>
            </a:r>
            <a:endParaRPr lang="en-US" sz="3200" b="1" smtClean="0">
              <a:latin typeface="Comic Sans MS" pitchFamily="66" charset="0"/>
            </a:endParaRPr>
          </a:p>
        </p:txBody>
      </p:sp>
      <p:pic>
        <p:nvPicPr>
          <p:cNvPr id="14339" name="Picture 2" descr="C:\Users\OmiSade.ali\AppData\Local\Temp\notesE1EF34\Personal Renaissance flat prp panorama.jpeg"/>
          <p:cNvPicPr>
            <a:picLocks noGrp="1" noChangeAspect="1" noChangeArrowheads="1"/>
          </p:cNvPicPr>
          <p:nvPr>
            <p:ph idx="1"/>
          </p:nvPr>
        </p:nvPicPr>
        <p:blipFill>
          <a:blip r:embed="rId2" cstate="print"/>
          <a:srcRect/>
          <a:stretch>
            <a:fillRect/>
          </a:stretch>
        </p:blipFill>
        <p:spPr>
          <a:xfrm>
            <a:off x="1981199" y="1676400"/>
            <a:ext cx="7180385" cy="4038600"/>
          </a:xfrm>
          <a:noFill/>
        </p:spPr>
      </p:pic>
    </p:spTree>
    <p:extLst>
      <p:ext uri="{BB962C8B-B14F-4D97-AF65-F5344CB8AC3E}">
        <p14:creationId xmlns="" xmlns:p14="http://schemas.microsoft.com/office/powerpoint/2010/main" val="201974037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Content Placeholder 2"/>
          <p:cNvSpPr>
            <a:spLocks noGrp="1"/>
          </p:cNvSpPr>
          <p:nvPr>
            <p:ph idx="1"/>
          </p:nvPr>
        </p:nvSpPr>
        <p:spPr/>
        <p:txBody>
          <a:bodyPr/>
          <a:lstStyle/>
          <a:p>
            <a:pPr eaLnBrk="1" hangingPunct="1"/>
            <a:endParaRPr lang="en-US" smtClean="0"/>
          </a:p>
          <a:p>
            <a:pPr eaLnBrk="1" hangingPunct="1"/>
            <a:endParaRPr lang="en-US" smtClean="0"/>
          </a:p>
          <a:p>
            <a:pPr eaLnBrk="1" hangingPunct="1"/>
            <a:endParaRPr lang="en-US" smtClean="0"/>
          </a:p>
          <a:p>
            <a:pPr eaLnBrk="1" hangingPunct="1"/>
            <a:endParaRPr lang="en-US" smtClean="0"/>
          </a:p>
          <a:p>
            <a:pPr eaLnBrk="1" hangingPunct="1"/>
            <a:endParaRPr lang="en-US" smtClean="0"/>
          </a:p>
          <a:p>
            <a:pPr eaLnBrk="1" hangingPunct="1"/>
            <a:endParaRPr lang="en-US" smtClean="0">
              <a:solidFill>
                <a:srgbClr val="000000"/>
              </a:solidFill>
              <a:latin typeface="Helv"/>
            </a:endParaRPr>
          </a:p>
        </p:txBody>
      </p:sp>
      <p:pic>
        <p:nvPicPr>
          <p:cNvPr id="23554" name="Picture 2" descr="C:\Users\OmiSade.ali\AppData\Local\Temp\notesE1EF34\Bridging the Gap 2008-008 Behavioral Health - African Project20080623©Ramsdale--17-Edit_1075.jpg"/>
          <p:cNvPicPr>
            <a:picLocks noChangeAspect="1" noChangeArrowheads="1"/>
          </p:cNvPicPr>
          <p:nvPr/>
        </p:nvPicPr>
        <p:blipFill>
          <a:blip r:embed="rId2" cstate="print"/>
          <a:srcRect/>
          <a:stretch>
            <a:fillRect/>
          </a:stretch>
        </p:blipFill>
        <p:spPr bwMode="auto">
          <a:xfrm>
            <a:off x="1752600" y="0"/>
            <a:ext cx="7391400" cy="6629400"/>
          </a:xfrm>
          <a:prstGeom prst="rect">
            <a:avLst/>
          </a:prstGeom>
          <a:noFill/>
          <a:effectLst>
            <a:softEdge rad="127000"/>
          </a:effectLst>
        </p:spPr>
      </p:pic>
      <p:sp>
        <p:nvSpPr>
          <p:cNvPr id="6" name="Title 1"/>
          <p:cNvSpPr>
            <a:spLocks noGrp="1"/>
          </p:cNvSpPr>
          <p:nvPr>
            <p:ph type="title"/>
          </p:nvPr>
        </p:nvSpPr>
        <p:spPr/>
        <p:txBody>
          <a:bodyPr/>
          <a:lstStyle/>
          <a:p>
            <a:pPr eaLnBrk="1" hangingPunct="1"/>
            <a:r>
              <a:rPr lang="en-US" sz="2800" b="1" dirty="0" smtClean="0">
                <a:latin typeface="Comic Sans MS" pitchFamily="66" charset="0"/>
              </a:rPr>
              <a:t>I</a:t>
            </a:r>
            <a:r>
              <a:rPr lang="en-US" sz="2800" b="1" dirty="0" smtClean="0">
                <a:latin typeface="Comic Sans MS" pitchFamily="66" charset="0"/>
              </a:rPr>
              <a:t>nforming </a:t>
            </a:r>
            <a:r>
              <a:rPr lang="en-US" sz="2800" b="1" dirty="0" smtClean="0">
                <a:latin typeface="Comic Sans MS" pitchFamily="66" charset="0"/>
              </a:rPr>
              <a:t>our work with the community-at-large at all levels </a:t>
            </a:r>
            <a:r>
              <a:rPr lang="en-US" sz="1200" b="1" dirty="0" smtClean="0">
                <a:latin typeface="Comic Sans MS" pitchFamily="66" charset="0"/>
              </a:rPr>
              <a:t>Mural Arts: Bridging the Gap</a:t>
            </a:r>
          </a:p>
        </p:txBody>
      </p:sp>
    </p:spTree>
    <p:extLst>
      <p:ext uri="{BB962C8B-B14F-4D97-AF65-F5344CB8AC3E}">
        <p14:creationId xmlns="" xmlns:p14="http://schemas.microsoft.com/office/powerpoint/2010/main" val="390014732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5" descr="C:\Users\OmiSade.ali\Pictures\Faith and Spiritual Affairs.pdf.jpg"/>
          <p:cNvPicPr>
            <a:picLocks noGrp="1" noChangeAspect="1" noChangeArrowheads="1"/>
          </p:cNvPicPr>
          <p:nvPr>
            <p:ph idx="1"/>
          </p:nvPr>
        </p:nvPicPr>
        <p:blipFill>
          <a:blip r:embed="rId2" cstate="print"/>
          <a:srcRect/>
          <a:stretch>
            <a:fillRect/>
          </a:stretch>
        </p:blipFill>
        <p:spPr>
          <a:xfrm>
            <a:off x="1828800" y="0"/>
            <a:ext cx="7315200" cy="7696200"/>
          </a:xfrm>
          <a:noFill/>
        </p:spPr>
      </p:pic>
      <p:sp>
        <p:nvSpPr>
          <p:cNvPr id="5" name="Title 1"/>
          <p:cNvSpPr>
            <a:spLocks noGrp="1"/>
          </p:cNvSpPr>
          <p:nvPr>
            <p:ph type="title"/>
          </p:nvPr>
        </p:nvSpPr>
        <p:spPr/>
        <p:txBody>
          <a:bodyPr>
            <a:normAutofit fontScale="90000"/>
          </a:bodyPr>
          <a:lstStyle/>
          <a:p>
            <a:pPr algn="ctr" eaLnBrk="1" hangingPunct="1"/>
            <a:r>
              <a:rPr lang="en-US" sz="3200" b="1" dirty="0" smtClean="0">
                <a:latin typeface="Comic Sans MS" pitchFamily="66" charset="0"/>
              </a:rPr>
              <a:t>Building </a:t>
            </a:r>
            <a:r>
              <a:rPr lang="en-US" sz="3200" b="1" dirty="0" smtClean="0">
                <a:latin typeface="Comic Sans MS" pitchFamily="66" charset="0"/>
              </a:rPr>
              <a:t>bridges into the community</a:t>
            </a:r>
            <a:r>
              <a:rPr lang="en-US" sz="3200" dirty="0" smtClean="0">
                <a:latin typeface="Comic Sans MS" pitchFamily="66" charset="0"/>
              </a:rPr>
              <a:t/>
            </a:r>
            <a:br>
              <a:rPr lang="en-US" sz="3200" dirty="0" smtClean="0">
                <a:latin typeface="Comic Sans MS" pitchFamily="66" charset="0"/>
              </a:rPr>
            </a:br>
            <a:r>
              <a:rPr lang="en-US" sz="1400" dirty="0" smtClean="0">
                <a:latin typeface="Comic Sans MS" pitchFamily="66" charset="0"/>
              </a:rPr>
              <a:t>DBHIDS Faith &amp; Spiritual Affairs Advisory Board</a:t>
            </a:r>
            <a:r>
              <a:rPr lang="en-US" sz="2800" dirty="0" smtClean="0">
                <a:latin typeface="Comic Sans MS" pitchFamily="66" charset="0"/>
              </a:rPr>
              <a:t> </a:t>
            </a:r>
          </a:p>
        </p:txBody>
      </p:sp>
    </p:spTree>
    <p:extLst>
      <p:ext uri="{BB962C8B-B14F-4D97-AF65-F5344CB8AC3E}">
        <p14:creationId xmlns="" xmlns:p14="http://schemas.microsoft.com/office/powerpoint/2010/main" val="118410275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2"/>
          <p:cNvGraphicFramePr>
            <a:graphicFrameLocks noChangeAspect="1"/>
          </p:cNvGraphicFramePr>
          <p:nvPr/>
        </p:nvGraphicFramePr>
        <p:xfrm>
          <a:off x="1905000" y="0"/>
          <a:ext cx="7239000" cy="6019800"/>
        </p:xfrm>
        <a:graphic>
          <a:graphicData uri="http://schemas.openxmlformats.org/presentationml/2006/ole">
            <p:oleObj spid="_x0000_s472066" name="Visio" r:id="rId4" imgW="9672876" imgH="7552849" progId="Visio.Drawing.11">
              <p:embed/>
            </p:oleObj>
          </a:graphicData>
        </a:graphic>
      </p:graphicFrame>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idx="4294967295"/>
          </p:nvPr>
        </p:nvSpPr>
        <p:spPr>
          <a:xfrm>
            <a:off x="1905000" y="0"/>
            <a:ext cx="7239000" cy="1143000"/>
          </a:xfrm>
        </p:spPr>
        <p:txBody>
          <a:bodyPr lIns="91440" tIns="45720" rIns="91440" bIns="45720"/>
          <a:lstStyle/>
          <a:p>
            <a:pPr algn="ctr"/>
            <a:r>
              <a:rPr lang="en-US" dirty="0" smtClean="0">
                <a:solidFill>
                  <a:schemeClr val="tx1">
                    <a:lumMod val="10000"/>
                  </a:schemeClr>
                </a:solidFill>
              </a:rPr>
              <a:t>Integration Of Transformation</a:t>
            </a:r>
          </a:p>
        </p:txBody>
      </p:sp>
      <p:sp>
        <p:nvSpPr>
          <p:cNvPr id="114691" name="Rectangle 3"/>
          <p:cNvSpPr>
            <a:spLocks noGrp="1" noChangeArrowheads="1"/>
          </p:cNvSpPr>
          <p:nvPr>
            <p:ph type="body" idx="4294967295"/>
          </p:nvPr>
        </p:nvSpPr>
        <p:spPr/>
        <p:txBody>
          <a:bodyPr lIns="91440" tIns="45720" rIns="91440" bIns="45720"/>
          <a:lstStyle/>
          <a:p>
            <a:pPr eaLnBrk="1" hangingPunct="1">
              <a:lnSpc>
                <a:spcPct val="80000"/>
              </a:lnSpc>
              <a:buFontTx/>
              <a:buNone/>
            </a:pPr>
            <a:r>
              <a:rPr lang="en-US" sz="2800" smtClean="0"/>
              <a:t>Phase III:</a:t>
            </a:r>
          </a:p>
          <a:p>
            <a:pPr eaLnBrk="1" hangingPunct="1">
              <a:lnSpc>
                <a:spcPct val="80000"/>
              </a:lnSpc>
            </a:pPr>
            <a:r>
              <a:rPr lang="en-US" sz="2400" smtClean="0"/>
              <a:t>Use evaluation data to modify priorities, enhance recovery oriented practices at DBH/MRS and providers based on lessons learned, develop models of recovery oriented practices, obtain broader community support, increase advocacy based on successes within the system and identified barriers, </a:t>
            </a:r>
            <a:r>
              <a:rPr lang="en-US" sz="2400" b="1" i="1" smtClean="0"/>
              <a:t>introduce Practice Guidelines</a:t>
            </a:r>
          </a:p>
          <a:p>
            <a:pPr eaLnBrk="1" hangingPunct="1">
              <a:lnSpc>
                <a:spcPct val="80000"/>
              </a:lnSpc>
              <a:buFontTx/>
              <a:buNone/>
            </a:pPr>
            <a:r>
              <a:rPr lang="en-US" sz="2400" smtClean="0"/>
              <a:t>Phase IV:</a:t>
            </a:r>
          </a:p>
          <a:p>
            <a:pPr eaLnBrk="1" hangingPunct="1">
              <a:lnSpc>
                <a:spcPct val="80000"/>
              </a:lnSpc>
            </a:pPr>
            <a:r>
              <a:rPr lang="en-US" sz="2400" smtClean="0"/>
              <a:t>Utilize the feedback cycle and evaluation data to continue enhancing the system, focus on developing a data driven system of care</a:t>
            </a:r>
          </a:p>
          <a:p>
            <a:pPr>
              <a:lnSpc>
                <a:spcPct val="80000"/>
              </a:lnSpc>
            </a:pPr>
            <a:endParaRPr lang="en-US" sz="2400" smtClean="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idx="4294967295"/>
          </p:nvPr>
        </p:nvSpPr>
        <p:spPr>
          <a:xfrm>
            <a:off x="1905000" y="0"/>
            <a:ext cx="7239000" cy="609600"/>
          </a:xfrm>
          <a:noFill/>
        </p:spPr>
        <p:txBody>
          <a:bodyPr lIns="91440" tIns="45720" rIns="91440" bIns="45720" anchor="b">
            <a:normAutofit fontScale="90000"/>
          </a:bodyPr>
          <a:lstStyle/>
          <a:p>
            <a:pPr algn="ctr"/>
            <a:r>
              <a:rPr lang="en-US" sz="3600" dirty="0"/>
              <a:t>Giving Context to Practice</a:t>
            </a:r>
          </a:p>
        </p:txBody>
      </p:sp>
      <p:sp>
        <p:nvSpPr>
          <p:cNvPr id="44035" name="Rectangle 3"/>
          <p:cNvSpPr>
            <a:spLocks noGrp="1" noChangeArrowheads="1"/>
          </p:cNvSpPr>
          <p:nvPr>
            <p:ph type="body" sz="half" idx="4294967295"/>
          </p:nvPr>
        </p:nvSpPr>
        <p:spPr>
          <a:xfrm>
            <a:off x="1828800" y="1524000"/>
            <a:ext cx="2895600" cy="4343400"/>
          </a:xfrm>
          <a:noFill/>
        </p:spPr>
        <p:txBody>
          <a:bodyPr lIns="91440" tIns="45720" rIns="91440" bIns="45720">
            <a:normAutofit lnSpcReduction="10000"/>
          </a:bodyPr>
          <a:lstStyle/>
          <a:p>
            <a:pPr eaLnBrk="1" hangingPunct="1">
              <a:lnSpc>
                <a:spcPct val="80000"/>
              </a:lnSpc>
            </a:pPr>
            <a:r>
              <a:rPr lang="en-US" sz="1600" b="1" i="1" dirty="0"/>
              <a:t>Recovery is the process of pursuing a fulfilling and contributing life regardless of the difficulties one has faced.  It involves not only the restoration but continued enhancement of a positive identity and personally meaningful connections and roles in ones community.  Recovery is facilitated by relationships and environments that provide hope, empowerment, choices and opportunities that promote people reaching their full potential as individuals and community members.</a:t>
            </a:r>
            <a:r>
              <a:rPr lang="en-US" sz="1600" dirty="0"/>
              <a:t> </a:t>
            </a:r>
          </a:p>
          <a:p>
            <a:pPr eaLnBrk="1" hangingPunct="1">
              <a:lnSpc>
                <a:spcPct val="80000"/>
              </a:lnSpc>
              <a:spcBef>
                <a:spcPct val="0"/>
              </a:spcBef>
              <a:buFontTx/>
              <a:buNone/>
            </a:pPr>
            <a:endParaRPr lang="en-US" sz="1600" dirty="0"/>
          </a:p>
          <a:p>
            <a:endParaRPr lang="en-US" sz="1600" dirty="0"/>
          </a:p>
        </p:txBody>
      </p:sp>
      <p:sp>
        <p:nvSpPr>
          <p:cNvPr id="44036" name="Rectangle 4"/>
          <p:cNvSpPr>
            <a:spLocks noGrp="1" noChangeArrowheads="1"/>
          </p:cNvSpPr>
          <p:nvPr>
            <p:ph type="body" sz="half" idx="4294967295"/>
          </p:nvPr>
        </p:nvSpPr>
        <p:spPr>
          <a:xfrm>
            <a:off x="4876800" y="1371600"/>
            <a:ext cx="3962400" cy="5257800"/>
          </a:xfrm>
          <a:noFill/>
        </p:spPr>
        <p:txBody>
          <a:bodyPr lIns="91440" tIns="45720" rIns="91440" bIns="45720">
            <a:normAutofit lnSpcReduction="10000"/>
          </a:bodyPr>
          <a:lstStyle/>
          <a:p>
            <a:pPr eaLnBrk="1" hangingPunct="1">
              <a:lnSpc>
                <a:spcPct val="80000"/>
              </a:lnSpc>
              <a:spcBef>
                <a:spcPct val="0"/>
              </a:spcBef>
              <a:buFontTx/>
              <a:buNone/>
            </a:pPr>
            <a:r>
              <a:rPr lang="en-US" sz="1600" dirty="0"/>
              <a:t>	</a:t>
            </a:r>
            <a:r>
              <a:rPr lang="en-US" sz="1600" b="1" i="1" dirty="0"/>
              <a:t>The practices outlined in this document are intended to guide providers as they strive to implement services and supports that promote recovery and resilience. It is clear that this document does not yet totally represent the system as it is but sets a vision and clear direction for practice in the system that is emerging and will continue to evolve. This document serves as the foundation document for the development of other guidelines that are more specific in terms of level of care requirements, credentialing etc. In order for these practices to become fully integrated into the system, however, there will need to be significant changes in the fiscal, policy, regulatory, and community contexts. As a result, while this document focuses on practices that need to occur in service and support settings, two additional documents will be developed which will detail the changes that will need to occur in other settings </a:t>
            </a:r>
          </a:p>
          <a:p>
            <a:endParaRPr lang="en-US" sz="1600" b="1" i="1" dirty="0"/>
          </a:p>
        </p:txBody>
      </p:sp>
      <p:sp>
        <p:nvSpPr>
          <p:cNvPr id="44037" name="Text Placeholder 10"/>
          <p:cNvSpPr>
            <a:spLocks noGrp="1"/>
          </p:cNvSpPr>
          <p:nvPr>
            <p:ph type="body" sz="quarter" idx="4294967295"/>
          </p:nvPr>
        </p:nvSpPr>
        <p:spPr>
          <a:xfrm>
            <a:off x="1905000" y="838200"/>
            <a:ext cx="3276600" cy="533400"/>
          </a:xfrm>
        </p:spPr>
        <p:txBody>
          <a:bodyPr lIns="91440" tIns="45720" rIns="91440" bIns="45720">
            <a:noAutofit/>
          </a:bodyPr>
          <a:lstStyle/>
          <a:p>
            <a:pPr marL="0" indent="0" algn="ctr" eaLnBrk="1" hangingPunct="1">
              <a:buFontTx/>
              <a:buNone/>
            </a:pPr>
            <a:r>
              <a:rPr lang="en-US" sz="1800" b="1" dirty="0">
                <a:cs typeface="Tahoma" pitchFamily="34" charset="0"/>
              </a:rPr>
              <a:t>DBH/MRS: Recovery Definition</a:t>
            </a:r>
          </a:p>
        </p:txBody>
      </p:sp>
      <p:sp>
        <p:nvSpPr>
          <p:cNvPr id="44038" name="Text Placeholder 13"/>
          <p:cNvSpPr>
            <a:spLocks noGrp="1"/>
          </p:cNvSpPr>
          <p:nvPr>
            <p:ph type="body" sz="quarter" idx="4294967295"/>
          </p:nvPr>
        </p:nvSpPr>
        <p:spPr>
          <a:xfrm>
            <a:off x="5562600" y="762000"/>
            <a:ext cx="3048000" cy="457200"/>
          </a:xfrm>
        </p:spPr>
        <p:txBody>
          <a:bodyPr lIns="91440" tIns="45720" rIns="91440" bIns="45720">
            <a:normAutofit/>
          </a:bodyPr>
          <a:lstStyle/>
          <a:p>
            <a:pPr marL="0" indent="0" eaLnBrk="1" hangingPunct="1">
              <a:buFontTx/>
              <a:buNone/>
            </a:pPr>
            <a:r>
              <a:rPr lang="en-US" sz="1800" b="1" dirty="0">
                <a:solidFill>
                  <a:srgbClr val="07070D"/>
                </a:solidFill>
                <a:cs typeface="Tahoma" pitchFamily="34" charset="0"/>
              </a:rPr>
              <a:t>Practice Guidelines</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idx="4294967295"/>
          </p:nvPr>
        </p:nvSpPr>
        <p:spPr>
          <a:xfrm>
            <a:off x="1905000" y="0"/>
            <a:ext cx="7239000" cy="1295400"/>
          </a:xfrm>
          <a:noFill/>
        </p:spPr>
        <p:txBody>
          <a:bodyPr lIns="91440" tIns="45720" rIns="91440" bIns="45720" anchor="b"/>
          <a:lstStyle/>
          <a:p>
            <a:r>
              <a:rPr lang="en-US" sz="3600" dirty="0"/>
              <a:t>Clinical Services: Screening, Assessment, Planning and Delivery </a:t>
            </a:r>
          </a:p>
        </p:txBody>
      </p:sp>
      <p:sp>
        <p:nvSpPr>
          <p:cNvPr id="46083" name="Rectangle 3"/>
          <p:cNvSpPr>
            <a:spLocks noGrp="1" noChangeArrowheads="1"/>
          </p:cNvSpPr>
          <p:nvPr>
            <p:ph type="body" idx="4294967295"/>
          </p:nvPr>
        </p:nvSpPr>
        <p:spPr>
          <a:xfrm>
            <a:off x="1905000" y="1447800"/>
            <a:ext cx="7010400" cy="4343400"/>
          </a:xfrm>
          <a:noFill/>
        </p:spPr>
        <p:txBody>
          <a:bodyPr lIns="91440" tIns="45720" rIns="91440" bIns="45720"/>
          <a:lstStyle/>
          <a:p>
            <a:pPr marL="609600" indent="-609600">
              <a:lnSpc>
                <a:spcPct val="90000"/>
              </a:lnSpc>
            </a:pPr>
            <a:r>
              <a:rPr lang="en-US" sz="2400" b="1" dirty="0"/>
              <a:t>Ensuring providers are conducting: </a:t>
            </a:r>
          </a:p>
          <a:p>
            <a:pPr marL="990600" lvl="1" indent="-533400">
              <a:lnSpc>
                <a:spcPct val="90000"/>
              </a:lnSpc>
              <a:buFontTx/>
              <a:buAutoNum type="arabicPeriod"/>
            </a:pPr>
            <a:r>
              <a:rPr lang="en-US" sz="2000" b="1" dirty="0"/>
              <a:t>Screening/Identification of people at risk, or who are in the early stages of a behavioral health challenge </a:t>
            </a:r>
          </a:p>
          <a:p>
            <a:pPr marL="990600" lvl="1" indent="-533400">
              <a:lnSpc>
                <a:spcPct val="90000"/>
              </a:lnSpc>
              <a:buFontTx/>
              <a:buAutoNum type="arabicPeriod"/>
            </a:pPr>
            <a:r>
              <a:rPr lang="en-US" sz="2000" b="1" dirty="0"/>
              <a:t>Assessments of the Whole Person process leading to an exploration of the full breadth of a person’s life situation as well as clinical, developmental, and health challenges,</a:t>
            </a:r>
          </a:p>
        </p:txBody>
      </p:sp>
    </p:spTree>
    <p:extLst>
      <p:ext uri="{BB962C8B-B14F-4D97-AF65-F5344CB8AC3E}">
        <p14:creationId xmlns="" xmlns:p14="http://schemas.microsoft.com/office/powerpoint/2010/main" val="143053634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1905000" y="0"/>
            <a:ext cx="7239000" cy="1143000"/>
          </a:xfrm>
          <a:noFill/>
        </p:spPr>
        <p:txBody>
          <a:bodyPr lIns="91440" tIns="45720" rIns="91440" bIns="45720" anchor="b">
            <a:normAutofit fontScale="90000"/>
          </a:bodyPr>
          <a:lstStyle/>
          <a:p>
            <a:r>
              <a:rPr lang="en-US" sz="3600" dirty="0"/>
              <a:t>Assertive Outreach, Engagement &amp; Retention: </a:t>
            </a:r>
          </a:p>
        </p:txBody>
      </p:sp>
      <p:sp>
        <p:nvSpPr>
          <p:cNvPr id="45059" name="Rectangle 3"/>
          <p:cNvSpPr>
            <a:spLocks noGrp="1" noChangeArrowheads="1"/>
          </p:cNvSpPr>
          <p:nvPr>
            <p:ph type="body" idx="4294967295"/>
          </p:nvPr>
        </p:nvSpPr>
        <p:spPr>
          <a:xfrm>
            <a:off x="1905000" y="1143000"/>
            <a:ext cx="7239000" cy="4343400"/>
          </a:xfrm>
          <a:noFill/>
        </p:spPr>
        <p:txBody>
          <a:bodyPr lIns="91440" tIns="45720" rIns="91440" bIns="45720"/>
          <a:lstStyle/>
          <a:p>
            <a:pPr>
              <a:lnSpc>
                <a:spcPct val="80000"/>
              </a:lnSpc>
              <a:buFontTx/>
              <a:buNone/>
            </a:pPr>
            <a:r>
              <a:rPr lang="en-US" sz="2000" b="1" dirty="0"/>
              <a:t>How we support Providers and in turn how they support Assertively Outreaching, Engaging &amp; Retaining those in need and seeking treatment by </a:t>
            </a:r>
          </a:p>
          <a:p>
            <a:pPr>
              <a:lnSpc>
                <a:spcPct val="80000"/>
              </a:lnSpc>
            </a:pPr>
            <a:r>
              <a:rPr lang="en-US" sz="2000" b="1" dirty="0"/>
              <a:t>Ensuring that providers are Outreaching to those in need. </a:t>
            </a:r>
          </a:p>
          <a:p>
            <a:pPr>
              <a:lnSpc>
                <a:spcPct val="80000"/>
              </a:lnSpc>
            </a:pPr>
            <a:r>
              <a:rPr lang="en-US" sz="2000" b="1" dirty="0"/>
              <a:t>Ensuring providers are Engaging those seeking treatment. </a:t>
            </a:r>
          </a:p>
          <a:p>
            <a:pPr>
              <a:lnSpc>
                <a:spcPct val="80000"/>
              </a:lnSpc>
            </a:pPr>
            <a:r>
              <a:rPr lang="en-US" sz="2000" b="1" dirty="0"/>
              <a:t>Ensuring providers have in place practices central to retaining them in treatment and sustaining recovery.</a:t>
            </a:r>
          </a:p>
          <a:p>
            <a:pPr>
              <a:lnSpc>
                <a:spcPct val="80000"/>
              </a:lnSpc>
            </a:pPr>
            <a:r>
              <a:rPr lang="en-US" sz="2000" b="1" dirty="0"/>
              <a:t>Ensuring providers are assisting those in care in their communities and them as to how they contributes to community health.</a:t>
            </a:r>
          </a:p>
        </p:txBody>
      </p:sp>
    </p:spTree>
    <p:extLst>
      <p:ext uri="{BB962C8B-B14F-4D97-AF65-F5344CB8AC3E}">
        <p14:creationId xmlns="" xmlns:p14="http://schemas.microsoft.com/office/powerpoint/2010/main" val="192100696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idx="4294967295"/>
          </p:nvPr>
        </p:nvSpPr>
        <p:spPr>
          <a:xfrm>
            <a:off x="1905000" y="152400"/>
            <a:ext cx="7086600" cy="1143000"/>
          </a:xfrm>
          <a:noFill/>
        </p:spPr>
        <p:txBody>
          <a:bodyPr lIns="91440" tIns="45720" rIns="91440" bIns="45720" anchor="b">
            <a:normAutofit fontScale="90000"/>
          </a:bodyPr>
          <a:lstStyle/>
          <a:p>
            <a:r>
              <a:rPr lang="en-US" dirty="0">
                <a:solidFill>
                  <a:schemeClr val="tx1">
                    <a:lumMod val="10000"/>
                  </a:schemeClr>
                </a:solidFill>
              </a:rPr>
              <a:t>Community Connection and Mobilization:</a:t>
            </a:r>
          </a:p>
        </p:txBody>
      </p:sp>
      <p:sp>
        <p:nvSpPr>
          <p:cNvPr id="47107" name="Rectangle 3"/>
          <p:cNvSpPr>
            <a:spLocks noGrp="1" noChangeArrowheads="1"/>
          </p:cNvSpPr>
          <p:nvPr>
            <p:ph type="body" idx="4294967295"/>
          </p:nvPr>
        </p:nvSpPr>
        <p:spPr>
          <a:xfrm>
            <a:off x="1905000" y="1295400"/>
            <a:ext cx="7239000" cy="4267200"/>
          </a:xfrm>
          <a:noFill/>
        </p:spPr>
        <p:txBody>
          <a:bodyPr lIns="91440" tIns="45720" rIns="91440" bIns="45720"/>
          <a:lstStyle/>
          <a:p>
            <a:pPr>
              <a:lnSpc>
                <a:spcPct val="90000"/>
              </a:lnSpc>
              <a:buFontTx/>
              <a:buNone/>
            </a:pPr>
            <a:r>
              <a:rPr lang="en-US" sz="2400" dirty="0"/>
              <a:t>How do we support provider’s Executive And Administrative Strategies For Creating A Culture That Supports Community Connections</a:t>
            </a:r>
          </a:p>
          <a:p>
            <a:pPr>
              <a:lnSpc>
                <a:spcPct val="90000"/>
              </a:lnSpc>
            </a:pPr>
            <a:r>
              <a:rPr lang="en-US" sz="2400" dirty="0"/>
              <a:t>Ensuring providers are committed to supporting people in moving beyond their problems and challenges to developing a full and meaningful life in the community.</a:t>
            </a:r>
          </a:p>
          <a:p>
            <a:pPr>
              <a:lnSpc>
                <a:spcPct val="90000"/>
              </a:lnSpc>
            </a:pPr>
            <a:r>
              <a:rPr lang="en-US" sz="2400" dirty="0"/>
              <a:t>Ensuring providers recognize they can and must have strong connections to the communities in which they are located. </a:t>
            </a:r>
          </a:p>
        </p:txBody>
      </p:sp>
    </p:spTree>
    <p:extLst>
      <p:ext uri="{BB962C8B-B14F-4D97-AF65-F5344CB8AC3E}">
        <p14:creationId xmlns="" xmlns:p14="http://schemas.microsoft.com/office/powerpoint/2010/main" val="13146963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Sheffield</a:t>
            </a:r>
            <a:endParaRPr lang="en-US" dirty="0"/>
          </a:p>
        </p:txBody>
      </p:sp>
      <p:sp>
        <p:nvSpPr>
          <p:cNvPr id="3" name="Content Placeholder 2"/>
          <p:cNvSpPr>
            <a:spLocks noGrp="1"/>
          </p:cNvSpPr>
          <p:nvPr>
            <p:ph sz="half" idx="1"/>
          </p:nvPr>
        </p:nvSpPr>
        <p:spPr/>
        <p:txBody>
          <a:bodyPr>
            <a:normAutofit fontScale="70000" lnSpcReduction="20000"/>
          </a:bodyPr>
          <a:lstStyle/>
          <a:p>
            <a:r>
              <a:rPr lang="en-US" b="1" dirty="0" smtClean="0"/>
              <a:t>Area</a:t>
            </a:r>
            <a:r>
              <a:rPr lang="en-US" dirty="0" smtClean="0"/>
              <a:t>  • City &amp; Metropolitan borough 142.06 sq mi (367.94 km</a:t>
            </a:r>
            <a:r>
              <a:rPr lang="en-US" baseline="30000" dirty="0" smtClean="0"/>
              <a:t>2</a:t>
            </a:r>
            <a:r>
              <a:rPr lang="en-US" dirty="0" smtClean="0"/>
              <a:t>) </a:t>
            </a:r>
            <a:r>
              <a:rPr lang="en-US" b="1" dirty="0" smtClean="0"/>
              <a:t>Population</a:t>
            </a:r>
            <a:r>
              <a:rPr lang="en-US" dirty="0" smtClean="0"/>
              <a:t> (2011 est.)  • City &amp; Metropolitan borough 552,700 (Ranked 3rd)  </a:t>
            </a:r>
            <a:r>
              <a:rPr lang="en-US" b="1" dirty="0" smtClean="0"/>
              <a:t>• Density</a:t>
            </a:r>
            <a:r>
              <a:rPr lang="en-US" dirty="0" smtClean="0"/>
              <a:t> 3,890/sq mi (1,502/km</a:t>
            </a:r>
            <a:r>
              <a:rPr lang="en-US" baseline="30000" dirty="0" smtClean="0"/>
              <a:t>2</a:t>
            </a:r>
            <a:r>
              <a:rPr lang="en-US" dirty="0" smtClean="0"/>
              <a:t>)  </a:t>
            </a:r>
            <a:r>
              <a:rPr lang="en-US" b="1" dirty="0" smtClean="0"/>
              <a:t>• Urban</a:t>
            </a:r>
            <a:r>
              <a:rPr lang="en-US" dirty="0" smtClean="0"/>
              <a:t> 640,720</a:t>
            </a:r>
            <a:br>
              <a:rPr lang="en-US" dirty="0" smtClean="0"/>
            </a:br>
            <a:r>
              <a:rPr lang="en-US" dirty="0" smtClean="0"/>
              <a:t>(Sheffield urban area)  </a:t>
            </a:r>
            <a:r>
              <a:rPr lang="en-US" b="1" dirty="0" smtClean="0"/>
              <a:t>• Urban density</a:t>
            </a:r>
            <a:r>
              <a:rPr lang="en-US" dirty="0" smtClean="0"/>
              <a:t> 10,228/sq mi (3,949.2/km</a:t>
            </a:r>
            <a:r>
              <a:rPr lang="en-US" baseline="30000" dirty="0" smtClean="0"/>
              <a:t>2</a:t>
            </a:r>
            <a:r>
              <a:rPr lang="en-US" dirty="0" smtClean="0"/>
              <a:t>)  • County 1</a:t>
            </a:r>
          </a:p>
          <a:p>
            <a:r>
              <a:rPr lang="en-US" dirty="0" smtClean="0"/>
              <a:t>,292,900</a:t>
            </a:r>
          </a:p>
          <a:p>
            <a:r>
              <a:rPr lang="en-US" dirty="0" err="1" smtClean="0"/>
              <a:t>Demonym</a:t>
            </a:r>
            <a:r>
              <a:rPr lang="en-US" dirty="0" smtClean="0"/>
              <a:t> </a:t>
            </a:r>
            <a:r>
              <a:rPr lang="en-US" dirty="0" err="1" smtClean="0"/>
              <a:t>Sheffielders</a:t>
            </a:r>
            <a:endParaRPr lang="en-US" dirty="0"/>
          </a:p>
        </p:txBody>
      </p:sp>
      <p:pic>
        <p:nvPicPr>
          <p:cNvPr id="7" name="Content Placeholder 6" descr="EnglandSheffield.png"/>
          <p:cNvPicPr>
            <a:picLocks noGrp="1" noChangeAspect="1"/>
          </p:cNvPicPr>
          <p:nvPr>
            <p:ph sz="half" idx="2"/>
          </p:nvPr>
        </p:nvPicPr>
        <p:blipFill>
          <a:blip r:embed="rId2" cstate="print"/>
          <a:stretch>
            <a:fillRect/>
          </a:stretch>
        </p:blipFill>
        <p:spPr>
          <a:xfrm>
            <a:off x="5791200" y="1600200"/>
            <a:ext cx="3078721" cy="4427024"/>
          </a:xfrm>
        </p:spPr>
      </p:pic>
      <p:sp>
        <p:nvSpPr>
          <p:cNvPr id="5" name="Footer Placeholder 4"/>
          <p:cNvSpPr>
            <a:spLocks noGrp="1"/>
          </p:cNvSpPr>
          <p:nvPr>
            <p:ph type="ftr" sz="quarter" idx="11"/>
          </p:nvPr>
        </p:nvSpPr>
        <p:spPr/>
        <p:txBody>
          <a:bodyPr/>
          <a:lstStyle/>
          <a:p>
            <a:r>
              <a:rPr lang="en-US" smtClean="0"/>
              <a:t>DBHIDS - OAS</a:t>
            </a:r>
            <a:endParaRPr lang="en-US"/>
          </a:p>
        </p:txBody>
      </p:sp>
      <p:sp>
        <p:nvSpPr>
          <p:cNvPr id="6" name="Slide Number Placeholder 5"/>
          <p:cNvSpPr>
            <a:spLocks noGrp="1"/>
          </p:cNvSpPr>
          <p:nvPr>
            <p:ph type="sldNum" sz="quarter" idx="12"/>
          </p:nvPr>
        </p:nvSpPr>
        <p:spPr/>
        <p:txBody>
          <a:bodyPr/>
          <a:lstStyle/>
          <a:p>
            <a:fld id="{974C6331-6B6B-4E5F-8AD6-C2A95B77CB71}" type="slidenum">
              <a:rPr lang="en-US" smtClean="0"/>
              <a:pPr/>
              <a:t>9</a:t>
            </a:fld>
            <a:endParaRPr lang="en-US"/>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a:xfrm>
            <a:off x="1905000" y="152400"/>
            <a:ext cx="7239000" cy="1265238"/>
          </a:xfrm>
          <a:noFill/>
        </p:spPr>
        <p:txBody>
          <a:bodyPr lIns="91440" tIns="45720" rIns="91440" bIns="45720" anchor="b">
            <a:normAutofit/>
          </a:bodyPr>
          <a:lstStyle/>
          <a:p>
            <a:r>
              <a:rPr lang="en-US" sz="3200" dirty="0"/>
              <a:t>CONTINUING SUPPORT AND EARLY RE-INTERVENTION </a:t>
            </a:r>
          </a:p>
        </p:txBody>
      </p:sp>
      <p:sp>
        <p:nvSpPr>
          <p:cNvPr id="48131" name="Rectangle 3"/>
          <p:cNvSpPr>
            <a:spLocks noGrp="1" noChangeArrowheads="1"/>
          </p:cNvSpPr>
          <p:nvPr>
            <p:ph type="body" idx="4294967295"/>
          </p:nvPr>
        </p:nvSpPr>
        <p:spPr>
          <a:xfrm>
            <a:off x="1905000" y="1828800"/>
            <a:ext cx="7239000" cy="3810000"/>
          </a:xfrm>
          <a:noFill/>
        </p:spPr>
        <p:txBody>
          <a:bodyPr lIns="91440" tIns="45720" rIns="91440" bIns="45720"/>
          <a:lstStyle/>
          <a:p>
            <a:pPr>
              <a:lnSpc>
                <a:spcPct val="80000"/>
              </a:lnSpc>
              <a:buFontTx/>
              <a:buNone/>
            </a:pPr>
            <a:r>
              <a:rPr lang="en-US" sz="2400" b="1" dirty="0"/>
              <a:t>How do we support providers practicing Continuing support and early re-intervention as critical components of behavioral healthcare.</a:t>
            </a:r>
          </a:p>
          <a:p>
            <a:pPr>
              <a:lnSpc>
                <a:spcPct val="80000"/>
              </a:lnSpc>
            </a:pPr>
            <a:r>
              <a:rPr lang="en-US" sz="2400" dirty="0"/>
              <a:t>Ensuring providers have a diverse array of strategies designed to provide continuing support spanning very different types of assistance, provided by professionals, peers, and community-based allies.</a:t>
            </a:r>
          </a:p>
        </p:txBody>
      </p:sp>
    </p:spTree>
    <p:extLst>
      <p:ext uri="{BB962C8B-B14F-4D97-AF65-F5344CB8AC3E}">
        <p14:creationId xmlns="" xmlns:p14="http://schemas.microsoft.com/office/powerpoint/2010/main" val="297573716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 Inclusive of those in recovery and their families</a:t>
            </a:r>
            <a:endParaRPr lang="en-US" dirty="0"/>
          </a:p>
        </p:txBody>
      </p:sp>
      <p:sp>
        <p:nvSpPr>
          <p:cNvPr id="3" name="Content Placeholder 2"/>
          <p:cNvSpPr>
            <a:spLocks noGrp="1"/>
          </p:cNvSpPr>
          <p:nvPr>
            <p:ph idx="1"/>
          </p:nvPr>
        </p:nvSpPr>
        <p:spPr>
          <a:xfrm>
            <a:off x="1905000" y="1295400"/>
            <a:ext cx="7239000" cy="5105400"/>
          </a:xfrm>
        </p:spPr>
        <p:txBody>
          <a:bodyPr>
            <a:normAutofit fontScale="92500" lnSpcReduction="10000"/>
          </a:bodyPr>
          <a:lstStyle/>
          <a:p>
            <a:pPr>
              <a:buFont typeface="Arial" pitchFamily="34" charset="0"/>
              <a:buChar char="•"/>
            </a:pPr>
            <a:r>
              <a:rPr lang="en-US" dirty="0" smtClean="0"/>
              <a:t>Value the experience of those in recovery.</a:t>
            </a:r>
          </a:p>
          <a:p>
            <a:endParaRPr lang="en-US" dirty="0" smtClean="0"/>
          </a:p>
          <a:p>
            <a:pPr>
              <a:buFont typeface="Arial" pitchFamily="34" charset="0"/>
              <a:buChar char="•"/>
            </a:pPr>
            <a:r>
              <a:rPr lang="en-US" dirty="0" smtClean="0"/>
              <a:t>Respect their culture of recovery whatever it may be</a:t>
            </a:r>
          </a:p>
          <a:p>
            <a:endParaRPr lang="en-US" dirty="0" smtClean="0"/>
          </a:p>
          <a:p>
            <a:pPr>
              <a:buFont typeface="Arial" pitchFamily="34" charset="0"/>
              <a:buChar char="•"/>
            </a:pPr>
            <a:r>
              <a:rPr lang="en-US" dirty="0" smtClean="0"/>
              <a:t>Treat all family members of those in recovery, their community as partners.</a:t>
            </a:r>
          </a:p>
          <a:p>
            <a:endParaRPr lang="en-US" dirty="0" smtClean="0"/>
          </a:p>
          <a:p>
            <a:pPr>
              <a:buFont typeface="Arial" pitchFamily="34" charset="0"/>
              <a:buChar char="•"/>
            </a:pPr>
            <a:r>
              <a:rPr lang="en-US" dirty="0" smtClean="0"/>
              <a:t>Reach out to other system/institutional stakeholders invested in those you serve.</a:t>
            </a:r>
          </a:p>
          <a:p>
            <a:endParaRPr lang="en-US" dirty="0" smtClean="0"/>
          </a:p>
          <a:p>
            <a:pPr>
              <a:buFont typeface="Arial" pitchFamily="34" charset="0"/>
              <a:buChar char="•"/>
            </a:pPr>
            <a:r>
              <a:rPr lang="en-US" dirty="0" smtClean="0"/>
              <a:t>Offer to help those in recovery direct their recovery.</a:t>
            </a:r>
          </a:p>
          <a:p>
            <a:endParaRPr lang="en-US" dirty="0" smtClean="0"/>
          </a:p>
          <a:p>
            <a:pPr>
              <a:buFont typeface="Arial" pitchFamily="34" charset="0"/>
              <a:buChar char="•"/>
            </a:pPr>
            <a:r>
              <a:rPr lang="en-US" dirty="0" smtClean="0"/>
              <a:t>Be responsible with property and belongings.</a:t>
            </a:r>
          </a:p>
          <a:p>
            <a:pPr>
              <a:buFont typeface="Arial" pitchFamily="34" charset="0"/>
              <a:buChar char="•"/>
            </a:pPr>
            <a:endParaRPr lang="en-US" dirty="0"/>
          </a:p>
        </p:txBody>
      </p:sp>
      <p:sp>
        <p:nvSpPr>
          <p:cNvPr id="4" name="Footer Placeholder 3"/>
          <p:cNvSpPr>
            <a:spLocks noGrp="1"/>
          </p:cNvSpPr>
          <p:nvPr>
            <p:ph type="ftr" sz="quarter" idx="11"/>
          </p:nvPr>
        </p:nvSpPr>
        <p:spPr/>
        <p:txBody>
          <a:bodyPr/>
          <a:lstStyle/>
          <a:p>
            <a:r>
              <a:rPr lang="en-US" smtClean="0">
                <a:solidFill>
                  <a:prstClr val="white">
                    <a:tint val="75000"/>
                  </a:prstClr>
                </a:solidFill>
              </a:rPr>
              <a:t>DBHIDS - OAS</a:t>
            </a:r>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974C6331-6B6B-4E5F-8AD6-C2A95B77CB71}" type="slidenum">
              <a:rPr lang="en-US" smtClean="0">
                <a:solidFill>
                  <a:prstClr val="white">
                    <a:tint val="75000"/>
                  </a:prstClr>
                </a:solidFill>
              </a:rPr>
              <a:pPr/>
              <a:t>91</a:t>
            </a:fld>
            <a:endParaRPr lang="en-US">
              <a:solidFill>
                <a:prstClr val="white">
                  <a:tint val="75000"/>
                </a:prstClr>
              </a:solidFill>
            </a:endParaRPr>
          </a:p>
        </p:txBody>
      </p:sp>
    </p:spTree>
    <p:extLst>
      <p:ext uri="{BB962C8B-B14F-4D97-AF65-F5344CB8AC3E}">
        <p14:creationId xmlns="" xmlns:p14="http://schemas.microsoft.com/office/powerpoint/2010/main" val="360543337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5257800"/>
            <a:ext cx="7772400" cy="936625"/>
          </a:xfrm>
        </p:spPr>
        <p:txBody>
          <a:bodyPr>
            <a:normAutofit/>
          </a:bodyPr>
          <a:lstStyle/>
          <a:p>
            <a:pPr algn="r"/>
            <a:r>
              <a:rPr lang="en-US" sz="2800" dirty="0" smtClean="0"/>
              <a:t>What’s Your Direction?</a:t>
            </a:r>
            <a:endParaRPr lang="en-US" sz="2800" dirty="0"/>
          </a:p>
        </p:txBody>
      </p:sp>
      <p:pic>
        <p:nvPicPr>
          <p:cNvPr id="4" name="freeway_frenzy.wmv">
            <a:hlinkClick r:id="" action="ppaction://media"/>
          </p:cNvPr>
          <p:cNvPicPr>
            <a:picLocks noChangeAspect="1"/>
          </p:cNvPicPr>
          <p:nvPr>
            <a:videoFile r:link="rId1"/>
            <p:extLst>
              <p:ext uri="{DAA4B4D4-6D71-4841-9C94-3DE7FCFB9230}">
                <p14:media xmlns="" xmlns:p14="http://schemas.microsoft.com/office/powerpoint/2010/main" r:embed="rId3"/>
              </p:ext>
            </p:extLst>
          </p:nvPr>
        </p:nvPicPr>
        <p:blipFill>
          <a:blip r:embed="rId4" cstate="print"/>
          <a:stretch>
            <a:fillRect/>
          </a:stretch>
        </p:blipFill>
        <p:spPr>
          <a:xfrm>
            <a:off x="0" y="0"/>
            <a:ext cx="9144000" cy="5143500"/>
          </a:xfrm>
          <a:prstGeom prst="rect">
            <a:avLst/>
          </a:prstGeom>
        </p:spPr>
      </p:pic>
    </p:spTree>
    <p:extLst>
      <p:ext uri="{BB962C8B-B14F-4D97-AF65-F5344CB8AC3E}">
        <p14:creationId xmlns="" xmlns:p14="http://schemas.microsoft.com/office/powerpoint/2010/main" val="2943820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1905000" y="0"/>
            <a:ext cx="6858000" cy="990600"/>
          </a:xfrm>
        </p:spPr>
        <p:txBody>
          <a:bodyPr lIns="91440" tIns="45720" rIns="91440" bIns="45720">
            <a:normAutofit fontScale="90000"/>
          </a:bodyPr>
          <a:lstStyle/>
          <a:p>
            <a:pPr algn="ctr" eaLnBrk="1" hangingPunct="1"/>
            <a:r>
              <a:rPr lang="en-US" sz="3200" dirty="0"/>
              <a:t>Traditional </a:t>
            </a:r>
            <a:r>
              <a:rPr lang="en-US" sz="3200" dirty="0" smtClean="0"/>
              <a:t> </a:t>
            </a:r>
            <a:r>
              <a:rPr lang="en-US" sz="3200" dirty="0" err="1" smtClean="0"/>
              <a:t>vs</a:t>
            </a:r>
            <a:r>
              <a:rPr lang="en-US" sz="3200" dirty="0" smtClean="0"/>
              <a:t>  </a:t>
            </a:r>
            <a:r>
              <a:rPr lang="en-US" sz="3200" dirty="0"/>
              <a:t>Recovery </a:t>
            </a:r>
            <a:br>
              <a:rPr lang="en-US" sz="3200" dirty="0"/>
            </a:br>
            <a:r>
              <a:rPr lang="en-US" sz="3200" dirty="0"/>
              <a:t>Oriented view of Peer Participation</a:t>
            </a:r>
          </a:p>
        </p:txBody>
      </p:sp>
      <p:graphicFrame>
        <p:nvGraphicFramePr>
          <p:cNvPr id="23555" name="Group 3"/>
          <p:cNvGraphicFramePr>
            <a:graphicFrameLocks noGrp="1"/>
          </p:cNvGraphicFramePr>
          <p:nvPr>
            <p:ph idx="4294967295"/>
          </p:nvPr>
        </p:nvGraphicFramePr>
        <p:xfrm>
          <a:off x="1905000" y="1143000"/>
          <a:ext cx="7086600" cy="4435793"/>
        </p:xfrm>
        <a:graphic>
          <a:graphicData uri="http://schemas.openxmlformats.org/drawingml/2006/table">
            <a:tbl>
              <a:tblPr/>
              <a:tblGrid>
                <a:gridCol w="2880963"/>
                <a:gridCol w="4205637"/>
              </a:tblGrid>
              <a:tr h="10525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TRADITIONAL</a:t>
                      </a:r>
                      <a:endParaRPr kumimoji="0" lang="en-US" sz="2800" b="0" i="0" u="none" strike="noStrike" cap="none" normalizeH="0" baseline="0" dirty="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smtClean="0">
                          <a:ln>
                            <a:noFill/>
                          </a:ln>
                          <a:solidFill>
                            <a:schemeClr val="tx1"/>
                          </a:solidFill>
                          <a:effectLst/>
                          <a:latin typeface="Arial" charset="0"/>
                        </a:rPr>
                        <a:t>RECOVERY ORIENTED</a:t>
                      </a: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096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smtClean="0">
                          <a:ln>
                            <a:noFill/>
                          </a:ln>
                          <a:solidFill>
                            <a:schemeClr val="tx1"/>
                          </a:solidFill>
                          <a:effectLst/>
                          <a:latin typeface="Arial" charset="0"/>
                        </a:rPr>
                        <a:t>Peers seen as an adjunct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smtClean="0">
                          <a:ln>
                            <a:noFill/>
                          </a:ln>
                          <a:solidFill>
                            <a:schemeClr val="tx1"/>
                          </a:solidFill>
                          <a:effectLst/>
                          <a:latin typeface="Arial" charset="0"/>
                        </a:rPr>
                        <a:t>Peers seen by leaders as critical to the success of the system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smtClean="0">
                          <a:ln>
                            <a:noFill/>
                          </a:ln>
                          <a:solidFill>
                            <a:schemeClr val="tx1"/>
                          </a:solidFill>
                          <a:effectLst/>
                          <a:latin typeface="Arial" charset="0"/>
                        </a:rPr>
                        <a:t>Role of Peers defined by and limited to 12-step programs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smtClean="0">
                          <a:ln>
                            <a:noFill/>
                          </a:ln>
                          <a:solidFill>
                            <a:schemeClr val="tx1"/>
                          </a:solidFill>
                          <a:effectLst/>
                          <a:latin typeface="Arial" charset="0"/>
                        </a:rPr>
                        <a:t>Role is critical element of a system that creates options and provides appropriate support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smtClean="0">
                          <a:ln>
                            <a:noFill/>
                          </a:ln>
                          <a:solidFill>
                            <a:schemeClr val="tx1"/>
                          </a:solidFill>
                          <a:effectLst/>
                          <a:latin typeface="Arial" charset="0"/>
                        </a:rPr>
                        <a:t>Ethical Issues viewed through the lens of the treatment professional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smtClean="0">
                          <a:ln>
                            <a:noFill/>
                          </a:ln>
                          <a:solidFill>
                            <a:schemeClr val="tx1"/>
                          </a:solidFill>
                          <a:effectLst/>
                          <a:latin typeface="Arial" charset="0"/>
                        </a:rPr>
                        <a:t>Ethical issues are raised purely within the work of the peers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096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smtClean="0">
                          <a:ln>
                            <a:noFill/>
                          </a:ln>
                          <a:solidFill>
                            <a:schemeClr val="tx1"/>
                          </a:solidFill>
                          <a:effectLst/>
                          <a:latin typeface="Arial" charset="0"/>
                        </a:rPr>
                        <a:t>Peers separate from the treatment process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rPr>
                        <a:t>Treatment Professionals and peers partner for the good of those seeking recovery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5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smtClean="0">
                          <a:ln>
                            <a:noFill/>
                          </a:ln>
                          <a:solidFill>
                            <a:schemeClr val="tx1"/>
                          </a:solidFill>
                          <a:effectLst/>
                          <a:latin typeface="Arial" charset="0"/>
                        </a:rPr>
                        <a:t>Anonymity Promoted (hallmark)</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rPr>
                        <a:t>Putting a face on recovery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4" name="Footer Placeholder 4"/>
          <p:cNvSpPr>
            <a:spLocks noGrp="1"/>
          </p:cNvSpPr>
          <p:nvPr>
            <p:ph type="ftr" sz="quarter" idx="11"/>
          </p:nvPr>
        </p:nvSpPr>
        <p:spPr>
          <a:xfrm>
            <a:off x="3124200" y="6356350"/>
            <a:ext cx="2895600" cy="365125"/>
          </a:xfrm>
        </p:spPr>
        <p:txBody>
          <a:bodyPr/>
          <a:lstStyle/>
          <a:p>
            <a:r>
              <a:rPr lang="en-US" dirty="0" smtClean="0"/>
              <a:t>DBHIDS - OAS</a:t>
            </a:r>
            <a:endParaRPr lang="en-US" dirty="0"/>
          </a:p>
        </p:txBody>
      </p:sp>
    </p:spTree>
    <p:extLst>
      <p:ext uri="{BB962C8B-B14F-4D97-AF65-F5344CB8AC3E}">
        <p14:creationId xmlns="" xmlns:p14="http://schemas.microsoft.com/office/powerpoint/2010/main" val="397342845"/>
      </p:ext>
    </p:extLst>
  </p:cSld>
  <p:clrMapOvr>
    <a:masterClrMapping/>
  </p:clrMapOvr>
  <p:transition advTm="231248"/>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1893903" y="0"/>
            <a:ext cx="7239000" cy="990600"/>
          </a:xfrm>
        </p:spPr>
        <p:txBody>
          <a:bodyPr lIns="91440" tIns="45720" rIns="91440" bIns="45720">
            <a:noAutofit/>
          </a:bodyPr>
          <a:lstStyle/>
          <a:p>
            <a:pPr algn="ctr" eaLnBrk="1" hangingPunct="1"/>
            <a:r>
              <a:rPr lang="en-US" dirty="0"/>
              <a:t>Knowing Where Your System is Re:  Transformation</a:t>
            </a:r>
          </a:p>
        </p:txBody>
      </p:sp>
      <p:sp>
        <p:nvSpPr>
          <p:cNvPr id="25603" name="Rectangle 3"/>
          <p:cNvSpPr>
            <a:spLocks noChangeArrowheads="1"/>
          </p:cNvSpPr>
          <p:nvPr/>
        </p:nvSpPr>
        <p:spPr bwMode="auto">
          <a:xfrm>
            <a:off x="1624013" y="9336088"/>
            <a:ext cx="9144000" cy="0"/>
          </a:xfrm>
          <a:prstGeom prst="rect">
            <a:avLst/>
          </a:prstGeom>
          <a:noFill/>
          <a:ln w="9525">
            <a:noFill/>
            <a:miter lim="800000"/>
            <a:headEnd/>
            <a:tailEnd/>
          </a:ln>
        </p:spPr>
        <p:txBody>
          <a:bodyPr>
            <a:spAutoFit/>
          </a:bodyPr>
          <a:lstStyle/>
          <a:p>
            <a:endParaRPr lang="en-US">
              <a:latin typeface="Arial" charset="0"/>
              <a:cs typeface="Times New Roman" pitchFamily="18" charset="0"/>
            </a:endParaRPr>
          </a:p>
        </p:txBody>
      </p:sp>
      <p:graphicFrame>
        <p:nvGraphicFramePr>
          <p:cNvPr id="25604" name="Group 4"/>
          <p:cNvGraphicFramePr>
            <a:graphicFrameLocks noGrp="1"/>
          </p:cNvGraphicFramePr>
          <p:nvPr>
            <p:ph idx="4294967295"/>
            <p:extLst>
              <p:ext uri="{D42A27DB-BD31-4B8C-83A1-F6EECF244321}">
                <p14:modId xmlns="" xmlns:p14="http://schemas.microsoft.com/office/powerpoint/2010/main" val="464541018"/>
              </p:ext>
            </p:extLst>
          </p:nvPr>
        </p:nvGraphicFramePr>
        <p:xfrm>
          <a:off x="1928674" y="990600"/>
          <a:ext cx="7239000" cy="6100478"/>
        </p:xfrm>
        <a:graphic>
          <a:graphicData uri="http://schemas.openxmlformats.org/drawingml/2006/table">
            <a:tbl>
              <a:tblPr/>
              <a:tblGrid>
                <a:gridCol w="3129693"/>
                <a:gridCol w="4109307"/>
              </a:tblGrid>
              <a:tr h="6124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charset="0"/>
                        </a:rPr>
                        <a:t>Stage of Readiness for Transformation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rPr>
                        <a:t>Activities of the Recovery Community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36799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Arial" charset="0"/>
                        </a:rPr>
                        <a:t>Pre-Contemplative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Motivate system leaders to initiate change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38132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Arial" charset="0"/>
                        </a:rPr>
                        <a:t>Contemplative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Help shape the change process.  Ensure that Peer Support Services are an integral part of the plan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37902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Arial" charset="0"/>
                        </a:rPr>
                        <a:t>Action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Propose Peer Support Services and advocate for support.  Help design services that meet system needs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14918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chemeClr val="tx1"/>
                          </a:solidFill>
                          <a:effectLst/>
                          <a:latin typeface="Arial" charset="0"/>
                        </a:rPr>
                        <a:t>Sustain Change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Thank God you are in a Progressive system!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extLst>
      <p:ext uri="{BB962C8B-B14F-4D97-AF65-F5344CB8AC3E}">
        <p14:creationId xmlns="" xmlns:p14="http://schemas.microsoft.com/office/powerpoint/2010/main" val="3994785336"/>
      </p:ext>
    </p:extLst>
  </p:cSld>
  <p:clrMapOvr>
    <a:masterClrMapping/>
  </p:clrMapOvr>
  <p:transition advTm="226752"/>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PressureRecovery"/>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DBHIDS - OAS</a:t>
            </a:r>
            <a:endParaRPr lang="en-US"/>
          </a:p>
        </p:txBody>
      </p:sp>
      <p:sp>
        <p:nvSpPr>
          <p:cNvPr id="5" name="Slide Number Placeholder 4"/>
          <p:cNvSpPr>
            <a:spLocks noGrp="1"/>
          </p:cNvSpPr>
          <p:nvPr>
            <p:ph type="sldNum" sz="quarter" idx="12"/>
          </p:nvPr>
        </p:nvSpPr>
        <p:spPr/>
        <p:txBody>
          <a:bodyPr/>
          <a:lstStyle/>
          <a:p>
            <a:fld id="{974C6331-6B6B-4E5F-8AD6-C2A95B77CB71}" type="slidenum">
              <a:rPr lang="en-US" smtClean="0"/>
              <a:pPr/>
              <a:t>96</a:t>
            </a:fld>
            <a:endParaRPr lang="en-US"/>
          </a:p>
        </p:txBody>
      </p:sp>
      <p:sp>
        <p:nvSpPr>
          <p:cNvPr id="6" name="Text Box 2"/>
          <p:cNvSpPr txBox="1">
            <a:spLocks noChangeArrowheads="1"/>
          </p:cNvSpPr>
          <p:nvPr/>
        </p:nvSpPr>
        <p:spPr bwMode="auto">
          <a:xfrm>
            <a:off x="1905000" y="609600"/>
            <a:ext cx="6858000" cy="2554545"/>
          </a:xfrm>
          <a:prstGeom prst="rect">
            <a:avLst/>
          </a:prstGeom>
          <a:noFill/>
          <a:ln w="12700" cap="sq">
            <a:noFill/>
            <a:miter lim="800000"/>
            <a:headEnd type="none" w="sm" len="sm"/>
            <a:tailEnd type="none" w="sm" len="sm"/>
          </a:ln>
        </p:spPr>
        <p:txBody>
          <a:bodyPr wrap="square">
            <a:spAutoFit/>
          </a:bodyPr>
          <a:lstStyle/>
          <a:p>
            <a:pPr algn="just" eaLnBrk="1" hangingPunct="1">
              <a:spcBef>
                <a:spcPct val="50000"/>
              </a:spcBef>
            </a:pPr>
            <a:r>
              <a:rPr lang="en-US" sz="3200" dirty="0">
                <a:solidFill>
                  <a:schemeClr val="bg1"/>
                </a:solidFill>
                <a:latin typeface="Tahoma" pitchFamily="34" charset="0"/>
              </a:rPr>
              <a:t>What is required in order for a person to have access to effective treatments and supports that facilitate living working, learning, and full community integrations?</a:t>
            </a:r>
          </a:p>
        </p:txBody>
      </p:sp>
      <p:sp>
        <p:nvSpPr>
          <p:cNvPr id="7" name="Text Box 3"/>
          <p:cNvSpPr txBox="1">
            <a:spLocks noChangeArrowheads="1"/>
          </p:cNvSpPr>
          <p:nvPr/>
        </p:nvSpPr>
        <p:spPr bwMode="auto">
          <a:xfrm>
            <a:off x="2133600" y="3505200"/>
            <a:ext cx="6553200" cy="1739900"/>
          </a:xfrm>
          <a:prstGeom prst="rect">
            <a:avLst/>
          </a:prstGeom>
          <a:noFill/>
          <a:ln w="12700" cap="sq">
            <a:noFill/>
            <a:miter lim="800000"/>
            <a:headEnd type="none" w="sm" len="sm"/>
            <a:tailEnd type="none" w="sm" len="sm"/>
          </a:ln>
        </p:spPr>
        <p:txBody>
          <a:bodyPr wrap="square">
            <a:spAutoFit/>
          </a:bodyPr>
          <a:lstStyle/>
          <a:p>
            <a:pPr algn="ctr" eaLnBrk="1" hangingPunct="1">
              <a:spcBef>
                <a:spcPct val="50000"/>
              </a:spcBef>
            </a:pPr>
            <a:r>
              <a:rPr lang="en-US" sz="3600" i="1" dirty="0">
                <a:solidFill>
                  <a:schemeClr val="tx1">
                    <a:lumMod val="10000"/>
                  </a:schemeClr>
                </a:solidFill>
                <a:latin typeface="Tahoma" pitchFamily="34" charset="0"/>
              </a:rPr>
              <a:t>A Service Delivery System that is embedded in the larger social context.</a:t>
            </a:r>
          </a:p>
        </p:txBody>
      </p:sp>
    </p:spTree>
    <p:extLst>
      <p:ext uri="{BB962C8B-B14F-4D97-AF65-F5344CB8AC3E}">
        <p14:creationId xmlns="" xmlns:p14="http://schemas.microsoft.com/office/powerpoint/2010/main" val="213348458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Principles of Recovery</a:t>
            </a:r>
          </a:p>
        </p:txBody>
      </p:sp>
      <p:sp>
        <p:nvSpPr>
          <p:cNvPr id="3" name="Content Placeholder 2"/>
          <p:cNvSpPr>
            <a:spLocks noGrp="1"/>
          </p:cNvSpPr>
          <p:nvPr>
            <p:ph idx="1"/>
          </p:nvPr>
        </p:nvSpPr>
        <p:spPr/>
        <p:txBody>
          <a:bodyPr>
            <a:normAutofit/>
          </a:bodyPr>
          <a:lstStyle/>
          <a:p>
            <a:pPr marL="457200" indent="-457200">
              <a:buFont typeface="+mj-lt"/>
              <a:buAutoNum type="arabicPeriod"/>
            </a:pPr>
            <a:r>
              <a:rPr lang="en-US" dirty="0" smtClean="0"/>
              <a:t>Person-driven;</a:t>
            </a:r>
          </a:p>
          <a:p>
            <a:pPr marL="457200" indent="-457200">
              <a:buFont typeface="+mj-lt"/>
              <a:buAutoNum type="arabicPeriod"/>
            </a:pPr>
            <a:r>
              <a:rPr lang="en-US" dirty="0" smtClean="0"/>
              <a:t>Occurs via many pathways;</a:t>
            </a:r>
          </a:p>
          <a:p>
            <a:pPr marL="457200" indent="-457200">
              <a:buFont typeface="+mj-lt"/>
              <a:buAutoNum type="arabicPeriod"/>
            </a:pPr>
            <a:r>
              <a:rPr lang="en-US" dirty="0" smtClean="0"/>
              <a:t>Is holistic;</a:t>
            </a:r>
          </a:p>
          <a:p>
            <a:pPr marL="457200" indent="-457200">
              <a:buFont typeface="+mj-lt"/>
              <a:buAutoNum type="arabicPeriod"/>
            </a:pPr>
            <a:r>
              <a:rPr lang="en-US" dirty="0" smtClean="0"/>
              <a:t>Is supported by peers;</a:t>
            </a:r>
          </a:p>
          <a:p>
            <a:pPr marL="457200" indent="-457200">
              <a:buFont typeface="+mj-lt"/>
              <a:buAutoNum type="arabicPeriod"/>
            </a:pPr>
            <a:r>
              <a:rPr lang="en-US" dirty="0" smtClean="0"/>
              <a:t>Is supported through relationships;</a:t>
            </a:r>
          </a:p>
          <a:p>
            <a:pPr marL="457200" indent="-457200">
              <a:buFont typeface="+mj-lt"/>
              <a:buAutoNum type="arabicPeriod"/>
            </a:pPr>
            <a:r>
              <a:rPr lang="en-US" dirty="0" smtClean="0"/>
              <a:t>Is culturally-based and influenced;</a:t>
            </a:r>
          </a:p>
          <a:p>
            <a:pPr marL="457200" indent="-457200">
              <a:buFont typeface="+mj-lt"/>
              <a:buAutoNum type="arabicPeriod"/>
            </a:pPr>
            <a:r>
              <a:rPr lang="en-US" dirty="0" smtClean="0"/>
              <a:t>Is supported by addressing trauma;</a:t>
            </a:r>
          </a:p>
          <a:p>
            <a:pPr marL="457200" indent="-457200">
              <a:buFont typeface="+mj-lt"/>
              <a:buAutoNum type="arabicPeriod"/>
            </a:pPr>
            <a:r>
              <a:rPr lang="en-US" dirty="0" smtClean="0"/>
              <a:t>Involves individual, family, and community strengths and responsibility;</a:t>
            </a:r>
          </a:p>
          <a:p>
            <a:pPr marL="457200" indent="-457200">
              <a:buFont typeface="+mj-lt"/>
              <a:buAutoNum type="arabicPeriod"/>
            </a:pPr>
            <a:r>
              <a:rPr lang="en-US" dirty="0" smtClean="0"/>
              <a:t>Is based on respect; and</a:t>
            </a:r>
          </a:p>
          <a:p>
            <a:pPr marL="457200" indent="-457200">
              <a:buFont typeface="+mj-lt"/>
              <a:buAutoNum type="arabicPeriod"/>
            </a:pPr>
            <a:r>
              <a:rPr lang="en-US" dirty="0" smtClean="0"/>
              <a:t>Emerges from hope.</a:t>
            </a:r>
          </a:p>
          <a:p>
            <a:endParaRPr lang="en-US" dirty="0"/>
          </a:p>
        </p:txBody>
      </p:sp>
    </p:spTree>
    <p:extLst>
      <p:ext uri="{BB962C8B-B14F-4D97-AF65-F5344CB8AC3E}">
        <p14:creationId xmlns="" xmlns:p14="http://schemas.microsoft.com/office/powerpoint/2010/main" val="300008549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idx="4294967295"/>
          </p:nvPr>
        </p:nvSpPr>
        <p:spPr>
          <a:xfrm>
            <a:off x="1905000" y="304800"/>
            <a:ext cx="7239000" cy="1143000"/>
          </a:xfrm>
        </p:spPr>
        <p:txBody>
          <a:bodyPr lIns="91440" tIns="45720" rIns="91440" bIns="45720" anchor="b"/>
          <a:lstStyle/>
          <a:p>
            <a:r>
              <a:rPr lang="en-US" dirty="0"/>
              <a:t>Encouraging Citizens of Recovery to:  </a:t>
            </a:r>
          </a:p>
        </p:txBody>
      </p:sp>
      <p:sp>
        <p:nvSpPr>
          <p:cNvPr id="49155" name="Rectangle 3"/>
          <p:cNvSpPr>
            <a:spLocks noGrp="1" noChangeArrowheads="1"/>
          </p:cNvSpPr>
          <p:nvPr>
            <p:ph type="body" sz="half" idx="4294967295"/>
          </p:nvPr>
        </p:nvSpPr>
        <p:spPr>
          <a:xfrm>
            <a:off x="1905000" y="1447800"/>
            <a:ext cx="7086600" cy="5105400"/>
          </a:xfrm>
        </p:spPr>
        <p:txBody>
          <a:bodyPr lIns="91440" tIns="45720" rIns="91440" bIns="45720"/>
          <a:lstStyle/>
          <a:p>
            <a:pPr marL="547688" lvl="1" indent="-273050"/>
            <a:r>
              <a:rPr lang="en-US" sz="2400" dirty="0"/>
              <a:t>Participate in recovery focused training</a:t>
            </a:r>
          </a:p>
          <a:p>
            <a:pPr marL="547688" lvl="1" indent="-273050"/>
            <a:r>
              <a:rPr lang="en-US" sz="2400" dirty="0"/>
              <a:t>Read on recovery topics, research and practice topics</a:t>
            </a:r>
          </a:p>
          <a:p>
            <a:pPr marL="547688" lvl="1" indent="-273050"/>
            <a:r>
              <a:rPr lang="en-US" sz="2400" dirty="0"/>
              <a:t>Volunteer to participate in on-going work groups</a:t>
            </a:r>
          </a:p>
          <a:p>
            <a:pPr marL="547688" lvl="1" indent="-273050"/>
            <a:r>
              <a:rPr lang="en-US" sz="2400" dirty="0"/>
              <a:t>Host opportunities for people in recovery to share their stories with agency staff and others</a:t>
            </a:r>
          </a:p>
          <a:p>
            <a:pPr marL="547688" lvl="1" indent="-273050"/>
            <a:r>
              <a:rPr lang="en-US" sz="2400" dirty="0"/>
              <a:t>Participate in Community Forums</a:t>
            </a:r>
          </a:p>
          <a:p>
            <a:pPr marL="547688" lvl="1" indent="-273050"/>
            <a:r>
              <a:rPr lang="en-US" sz="2400" dirty="0"/>
              <a:t>Request a system transformation presentation from the Speakers Bureau</a:t>
            </a:r>
          </a:p>
          <a:p>
            <a:pPr marL="547688" lvl="1" indent="-273050"/>
            <a:r>
              <a:rPr lang="en-US" sz="2400" dirty="0"/>
              <a:t>Share your successes, struggles and concerns so that we may learn from one another</a:t>
            </a:r>
          </a:p>
        </p:txBody>
      </p:sp>
    </p:spTree>
    <p:extLst>
      <p:ext uri="{BB962C8B-B14F-4D97-AF65-F5344CB8AC3E}">
        <p14:creationId xmlns="" xmlns:p14="http://schemas.microsoft.com/office/powerpoint/2010/main" val="233251074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Footer Placeholder 4"/>
          <p:cNvSpPr>
            <a:spLocks noGrp="1"/>
          </p:cNvSpPr>
          <p:nvPr>
            <p:ph type="ftr" sz="quarter" idx="11"/>
          </p:nvPr>
        </p:nvSpPr>
        <p:spPr>
          <a:noFill/>
        </p:spPr>
        <p:txBody>
          <a:bodyPr/>
          <a:lstStyle/>
          <a:p>
            <a:r>
              <a:rPr lang="en-US" smtClean="0"/>
              <a:t>DBHIDS - Ofc. of Addiction Svcs.</a:t>
            </a:r>
          </a:p>
        </p:txBody>
      </p:sp>
      <p:sp>
        <p:nvSpPr>
          <p:cNvPr id="93187" name="Rectangle 2"/>
          <p:cNvSpPr>
            <a:spLocks noGrp="1" noChangeArrowheads="1"/>
          </p:cNvSpPr>
          <p:nvPr>
            <p:ph type="title"/>
          </p:nvPr>
        </p:nvSpPr>
        <p:spPr>
          <a:xfrm>
            <a:off x="2133600" y="152400"/>
            <a:ext cx="6858000" cy="457200"/>
          </a:xfrm>
          <a:solidFill>
            <a:schemeClr val="accent2"/>
          </a:solidFill>
          <a:ln>
            <a:solidFill>
              <a:schemeClr val="tx1"/>
            </a:solidFill>
          </a:ln>
        </p:spPr>
        <p:txBody>
          <a:bodyPr/>
          <a:lstStyle/>
          <a:p>
            <a:pPr algn="ctr" eaLnBrk="1" hangingPunct="1"/>
            <a:r>
              <a:rPr lang="en-US" sz="2400" dirty="0" smtClean="0">
                <a:solidFill>
                  <a:schemeClr val="tx1"/>
                </a:solidFill>
              </a:rPr>
              <a:t>Philadelphia Description</a:t>
            </a:r>
          </a:p>
        </p:txBody>
      </p:sp>
      <p:sp>
        <p:nvSpPr>
          <p:cNvPr id="93188" name="Rectangle 3"/>
          <p:cNvSpPr>
            <a:spLocks noGrp="1" noChangeArrowheads="1"/>
          </p:cNvSpPr>
          <p:nvPr>
            <p:ph type="body" idx="1"/>
          </p:nvPr>
        </p:nvSpPr>
        <p:spPr>
          <a:xfrm>
            <a:off x="2133600" y="762000"/>
            <a:ext cx="6858000" cy="4648200"/>
          </a:xfrm>
          <a:solidFill>
            <a:schemeClr val="tx1"/>
          </a:solidFill>
          <a:ln>
            <a:solidFill>
              <a:schemeClr val="tx1"/>
            </a:solidFill>
          </a:ln>
        </p:spPr>
        <p:txBody>
          <a:bodyPr>
            <a:normAutofit fontScale="92500"/>
          </a:bodyPr>
          <a:lstStyle/>
          <a:p>
            <a:pPr eaLnBrk="1" hangingPunct="1">
              <a:lnSpc>
                <a:spcPct val="80000"/>
              </a:lnSpc>
              <a:buFontTx/>
              <a:buNone/>
            </a:pPr>
            <a:endParaRPr lang="en-US" sz="1400" b="1" dirty="0" smtClean="0">
              <a:solidFill>
                <a:schemeClr val="tx1"/>
              </a:solidFill>
            </a:endParaRPr>
          </a:p>
          <a:p>
            <a:pPr algn="ctr" eaLnBrk="1" hangingPunct="1">
              <a:lnSpc>
                <a:spcPct val="80000"/>
              </a:lnSpc>
              <a:buFontTx/>
              <a:buNone/>
            </a:pPr>
            <a:r>
              <a:rPr lang="en-US" sz="1400" b="1" dirty="0" smtClean="0"/>
              <a:t>1,526,006 Population (2010)</a:t>
            </a:r>
          </a:p>
          <a:p>
            <a:pPr algn="ctr" eaLnBrk="1" hangingPunct="1">
              <a:lnSpc>
                <a:spcPct val="80000"/>
              </a:lnSpc>
              <a:buFontTx/>
              <a:buNone/>
            </a:pPr>
            <a:endParaRPr lang="en-US" sz="900" b="1" dirty="0" smtClean="0"/>
          </a:p>
          <a:p>
            <a:pPr algn="ctr" eaLnBrk="1" hangingPunct="1">
              <a:lnSpc>
                <a:spcPct val="80000"/>
              </a:lnSpc>
              <a:buFontTx/>
              <a:buNone/>
            </a:pPr>
            <a:r>
              <a:rPr lang="en-US" sz="1400" b="1" dirty="0" smtClean="0"/>
              <a:t>53.2 % Female</a:t>
            </a:r>
            <a:endParaRPr lang="en-US" sz="900" b="1" dirty="0" smtClean="0"/>
          </a:p>
          <a:p>
            <a:pPr eaLnBrk="1" hangingPunct="1">
              <a:lnSpc>
                <a:spcPct val="80000"/>
              </a:lnSpc>
              <a:buFontTx/>
              <a:buNone/>
            </a:pPr>
            <a:endParaRPr lang="en-US" sz="900" b="1" dirty="0" smtClean="0"/>
          </a:p>
          <a:p>
            <a:pPr eaLnBrk="1" hangingPunct="1">
              <a:lnSpc>
                <a:spcPct val="80000"/>
              </a:lnSpc>
              <a:buFontTx/>
              <a:buNone/>
            </a:pPr>
            <a:r>
              <a:rPr lang="en-US" sz="1400" b="1" dirty="0" smtClean="0"/>
              <a:t>                                               43.4 %  Black only              41.0 %  White only</a:t>
            </a:r>
          </a:p>
          <a:p>
            <a:pPr eaLnBrk="1" hangingPunct="1">
              <a:lnSpc>
                <a:spcPct val="80000"/>
              </a:lnSpc>
              <a:buFontTx/>
              <a:buNone/>
            </a:pPr>
            <a:endParaRPr lang="en-US" sz="1000" b="1" dirty="0" smtClean="0"/>
          </a:p>
          <a:p>
            <a:pPr eaLnBrk="1" hangingPunct="1">
              <a:lnSpc>
                <a:spcPct val="80000"/>
              </a:lnSpc>
              <a:buFontTx/>
              <a:buNone/>
            </a:pPr>
            <a:r>
              <a:rPr lang="en-US" sz="1400" b="1" dirty="0" smtClean="0"/>
              <a:t>                                                 6.3 %  Asian only              6.5 %  Other Race onl</a:t>
            </a:r>
            <a:r>
              <a:rPr lang="en-US" sz="1400" b="1" dirty="0" smtClean="0">
                <a:solidFill>
                  <a:schemeClr val="tx1"/>
                </a:solidFill>
              </a:rPr>
              <a:t>y</a:t>
            </a:r>
          </a:p>
          <a:p>
            <a:pPr eaLnBrk="1" hangingPunct="1">
              <a:lnSpc>
                <a:spcPct val="80000"/>
              </a:lnSpc>
              <a:buFontTx/>
              <a:buNone/>
            </a:pPr>
            <a:r>
              <a:rPr lang="en-US" sz="1000" b="1" dirty="0" smtClean="0"/>
              <a:t>                                                       </a:t>
            </a:r>
          </a:p>
          <a:p>
            <a:pPr eaLnBrk="1" hangingPunct="1">
              <a:lnSpc>
                <a:spcPct val="80000"/>
              </a:lnSpc>
              <a:buFontTx/>
              <a:buNone/>
            </a:pPr>
            <a:r>
              <a:rPr lang="en-US" sz="1400" b="1" dirty="0" smtClean="0"/>
              <a:t>                                   2.8 %  Two or more races             12.3 %  Hispanic ethnicity (any race)</a:t>
            </a:r>
          </a:p>
          <a:p>
            <a:pPr eaLnBrk="1" hangingPunct="1">
              <a:lnSpc>
                <a:spcPct val="80000"/>
              </a:lnSpc>
              <a:buFontTx/>
              <a:buNone/>
            </a:pPr>
            <a:endParaRPr lang="en-US" sz="1000" b="1" dirty="0" smtClean="0">
              <a:solidFill>
                <a:srgbClr val="008000"/>
              </a:solidFill>
            </a:endParaRPr>
          </a:p>
          <a:p>
            <a:pPr algn="ctr" eaLnBrk="1" hangingPunct="1">
              <a:lnSpc>
                <a:spcPct val="80000"/>
              </a:lnSpc>
              <a:buFontTx/>
              <a:buNone/>
            </a:pPr>
            <a:r>
              <a:rPr lang="en-US" sz="1000" b="1" dirty="0" smtClean="0"/>
              <a:t> </a:t>
            </a:r>
            <a:r>
              <a:rPr lang="en-US" sz="1400" b="1" dirty="0" smtClean="0"/>
              <a:t> ----------------------------------------- </a:t>
            </a:r>
          </a:p>
          <a:p>
            <a:pPr algn="ctr" eaLnBrk="1" hangingPunct="1">
              <a:lnSpc>
                <a:spcPct val="80000"/>
              </a:lnSpc>
              <a:buFontTx/>
              <a:buNone/>
            </a:pPr>
            <a:endParaRPr lang="en-US" sz="1400" b="1" dirty="0" smtClean="0"/>
          </a:p>
          <a:p>
            <a:pPr algn="ctr" eaLnBrk="1" hangingPunct="1">
              <a:lnSpc>
                <a:spcPct val="80000"/>
              </a:lnSpc>
              <a:buFontTx/>
              <a:buNone/>
            </a:pPr>
            <a:r>
              <a:rPr lang="en-US" sz="1400" b="1" dirty="0" smtClean="0"/>
              <a:t>11.4 % of adults in Philadelphia are in recovery (n = approximately 128,300). </a:t>
            </a:r>
          </a:p>
          <a:p>
            <a:pPr eaLnBrk="1" hangingPunct="1">
              <a:lnSpc>
                <a:spcPct val="80000"/>
              </a:lnSpc>
              <a:buFontTx/>
              <a:buNone/>
            </a:pPr>
            <a:r>
              <a:rPr lang="en-US" sz="1400" b="1" dirty="0" smtClean="0"/>
              <a:t>  </a:t>
            </a:r>
          </a:p>
          <a:p>
            <a:pPr algn="ctr" eaLnBrk="1" hangingPunct="1">
              <a:lnSpc>
                <a:spcPct val="80000"/>
              </a:lnSpc>
              <a:buFontTx/>
              <a:buNone/>
            </a:pPr>
            <a:r>
              <a:rPr lang="en-US" sz="1400" b="1" dirty="0" smtClean="0"/>
              <a:t>-----------------------------------------</a:t>
            </a:r>
            <a:endParaRPr lang="en-US" sz="800" b="1" dirty="0" smtClean="0"/>
          </a:p>
          <a:p>
            <a:pPr algn="ctr" eaLnBrk="1" hangingPunct="1">
              <a:lnSpc>
                <a:spcPct val="80000"/>
              </a:lnSpc>
              <a:buFontTx/>
              <a:buNone/>
            </a:pPr>
            <a:endParaRPr lang="en-US" sz="1400" b="1" dirty="0" smtClean="0"/>
          </a:p>
          <a:p>
            <a:pPr algn="ctr" eaLnBrk="1" hangingPunct="1">
              <a:lnSpc>
                <a:spcPct val="80000"/>
              </a:lnSpc>
              <a:buFontTx/>
              <a:buNone/>
            </a:pPr>
            <a:r>
              <a:rPr lang="en-US" sz="1400" b="1" dirty="0" smtClean="0"/>
              <a:t>Philadelphia Density = 9,999.9 per square mile</a:t>
            </a:r>
            <a:r>
              <a:rPr lang="en-US" sz="1400" b="1" dirty="0" smtClean="0">
                <a:solidFill>
                  <a:schemeClr val="accent2"/>
                </a:solidFill>
              </a:rPr>
              <a:t>  </a:t>
            </a:r>
            <a:r>
              <a:rPr lang="en-US" sz="1400" b="1" dirty="0" smtClean="0"/>
              <a:t>(Pennsylvania density = 283.4 per square mile)</a:t>
            </a:r>
          </a:p>
          <a:p>
            <a:pPr algn="ctr" eaLnBrk="1" hangingPunct="1">
              <a:lnSpc>
                <a:spcPct val="80000"/>
              </a:lnSpc>
              <a:buFontTx/>
              <a:buNone/>
            </a:pPr>
            <a:endParaRPr lang="en-US" sz="1400" b="1" dirty="0" smtClean="0"/>
          </a:p>
          <a:p>
            <a:pPr algn="ctr" eaLnBrk="1" hangingPunct="1">
              <a:lnSpc>
                <a:spcPct val="80000"/>
              </a:lnSpc>
              <a:buFontTx/>
              <a:buNone/>
            </a:pPr>
            <a:r>
              <a:rPr lang="en-US" sz="1400" b="1" dirty="0" smtClean="0"/>
              <a:t>-----------------------------------------</a:t>
            </a:r>
          </a:p>
          <a:p>
            <a:pPr eaLnBrk="1" hangingPunct="1">
              <a:lnSpc>
                <a:spcPct val="80000"/>
              </a:lnSpc>
              <a:buFontTx/>
              <a:buNone/>
            </a:pPr>
            <a:endParaRPr lang="en-US" sz="900" b="1" dirty="0" smtClean="0">
              <a:solidFill>
                <a:schemeClr val="accent2"/>
              </a:solidFill>
            </a:endParaRPr>
          </a:p>
          <a:p>
            <a:pPr algn="ctr" eaLnBrk="1" hangingPunct="1">
              <a:lnSpc>
                <a:spcPct val="80000"/>
              </a:lnSpc>
              <a:buFontTx/>
              <a:buNone/>
            </a:pPr>
            <a:r>
              <a:rPr lang="en-US" sz="1400" b="1" dirty="0" smtClean="0">
                <a:solidFill>
                  <a:srgbClr val="996633"/>
                </a:solidFill>
              </a:rPr>
              <a:t>Philadelphia “in facility” prison census: adults = 7,750, juveniles = 53 (as of August 23, 2011)</a:t>
            </a:r>
          </a:p>
        </p:txBody>
      </p:sp>
      <p:sp>
        <p:nvSpPr>
          <p:cNvPr id="93189" name="Text Box 4"/>
          <p:cNvSpPr txBox="1">
            <a:spLocks noChangeArrowheads="1"/>
          </p:cNvSpPr>
          <p:nvPr/>
        </p:nvSpPr>
        <p:spPr bwMode="auto">
          <a:xfrm>
            <a:off x="1905000" y="5715000"/>
            <a:ext cx="7010400" cy="738664"/>
          </a:xfrm>
          <a:prstGeom prst="rect">
            <a:avLst/>
          </a:prstGeom>
          <a:noFill/>
          <a:ln w="9525" algn="ctr">
            <a:noFill/>
            <a:miter lim="800000"/>
            <a:headEnd/>
            <a:tailEnd/>
          </a:ln>
        </p:spPr>
        <p:txBody>
          <a:bodyPr wrap="square">
            <a:spAutoFit/>
          </a:bodyPr>
          <a:lstStyle/>
          <a:p>
            <a:pPr>
              <a:spcBef>
                <a:spcPct val="50000"/>
              </a:spcBef>
            </a:pPr>
            <a:r>
              <a:rPr lang="en-US" sz="1400" b="1" dirty="0">
                <a:solidFill>
                  <a:schemeClr val="bg1"/>
                </a:solidFill>
              </a:rPr>
              <a:t>SOURCES: U.S Census Bureau, American Community Survey; Public Health Management Corporation – Community Health Data Base; Philadelphia Prison System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PresenterMedia.com Static Layout">
  <a:themeElements>
    <a:clrScheme name="Custom 3">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6CBF59"/>
      </a:hlink>
      <a:folHlink>
        <a:srgbClr val="7FAF8E"/>
      </a:folHlink>
    </a:clrScheme>
    <a:fontScheme name="Custom 3">
      <a:majorFont>
        <a:latin typeface="Impact"/>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12744</TotalTime>
  <Words>7560</Words>
  <Application>Microsoft Office PowerPoint</Application>
  <PresentationFormat>On-screen Show (4:3)</PresentationFormat>
  <Paragraphs>996</Paragraphs>
  <Slides>133</Slides>
  <Notes>34</Notes>
  <HiddenSlides>0</HiddenSlides>
  <MMClips>6</MMClips>
  <ScaleCrop>false</ScaleCrop>
  <HeadingPairs>
    <vt:vector size="6" baseType="variant">
      <vt:variant>
        <vt:lpstr>Theme</vt:lpstr>
      </vt:variant>
      <vt:variant>
        <vt:i4>2</vt:i4>
      </vt:variant>
      <vt:variant>
        <vt:lpstr>Embedded OLE Servers</vt:lpstr>
      </vt:variant>
      <vt:variant>
        <vt:i4>3</vt:i4>
      </vt:variant>
      <vt:variant>
        <vt:lpstr>Slide Titles</vt:lpstr>
      </vt:variant>
      <vt:variant>
        <vt:i4>133</vt:i4>
      </vt:variant>
    </vt:vector>
  </HeadingPairs>
  <TitlesOfParts>
    <vt:vector size="138" baseType="lpstr">
      <vt:lpstr>PresenterMedia.com Static Layout</vt:lpstr>
      <vt:lpstr>Office Theme</vt:lpstr>
      <vt:lpstr>Clip</vt:lpstr>
      <vt:lpstr>Visio</vt:lpstr>
      <vt:lpstr>Microsoft Visio Drawing</vt:lpstr>
      <vt:lpstr>Building communities of recovery: PHILADELPHIA</vt:lpstr>
      <vt:lpstr>Slide 2</vt:lpstr>
      <vt:lpstr>Slide 3</vt:lpstr>
      <vt:lpstr>Slide 4</vt:lpstr>
      <vt:lpstr>Agenda</vt:lpstr>
      <vt:lpstr>Agenda</vt:lpstr>
      <vt:lpstr>Recovery Oriented Systems of Care: An Overview</vt:lpstr>
      <vt:lpstr>Shared Perspectives</vt:lpstr>
      <vt:lpstr>Sheffield</vt:lpstr>
      <vt:lpstr>Philadelphia</vt:lpstr>
      <vt:lpstr>Historically, Philadelphia has been a good system of care</vt:lpstr>
      <vt:lpstr>Historically A Treatment Rich Environment</vt:lpstr>
      <vt:lpstr>Historically Addiction Services</vt:lpstr>
      <vt:lpstr>Slide 14</vt:lpstr>
      <vt:lpstr>Despite Our Richness  Approaching Problems</vt:lpstr>
      <vt:lpstr>Philadelphia Census Data</vt:lpstr>
      <vt:lpstr>Prevalence survey: dependence or abuse in the  past year, age 12 and older</vt:lpstr>
      <vt:lpstr>Mortality with the presence of selected drugs  2000 to 2005</vt:lpstr>
      <vt:lpstr>Mortality with the  Presence of Drugs 1970 to 2006</vt:lpstr>
      <vt:lpstr>Rational For Transformation</vt:lpstr>
      <vt:lpstr>A Rational For Transformation Those seeking care are culturally and experientially diverse and the challenge they present are not sustainable in our traditional systems of care</vt:lpstr>
      <vt:lpstr>Rational For Transformation</vt:lpstr>
      <vt:lpstr>Adult Inpatient Psychiatric Admissions  Drug Screen Results</vt:lpstr>
      <vt:lpstr>Slide 24</vt:lpstr>
      <vt:lpstr>Slide 25</vt:lpstr>
      <vt:lpstr>Slide 26</vt:lpstr>
      <vt:lpstr>Stigma Driven Care </vt:lpstr>
      <vt:lpstr>Impact of Stigma</vt:lpstr>
      <vt:lpstr>We hold these truths to be self-evident, that all are created equal, </vt:lpstr>
      <vt:lpstr>Slide 30</vt:lpstr>
      <vt:lpstr>Surviving Addiction</vt:lpstr>
      <vt:lpstr>Traditional systems of care are like draw bridges constructed with the bridge up</vt:lpstr>
      <vt:lpstr>THE STRUGGLE</vt:lpstr>
      <vt:lpstr>Slide 34</vt:lpstr>
      <vt:lpstr>Responding to warning signs</vt:lpstr>
      <vt:lpstr>Slide 36</vt:lpstr>
      <vt:lpstr>Values of Recovery-Oriented Mental Health and Addictions Systems</vt:lpstr>
      <vt:lpstr>(White, Boyle, &amp; Loveland, 2002). </vt:lpstr>
      <vt:lpstr>Chameleons  Change</vt:lpstr>
      <vt:lpstr>Slide 40</vt:lpstr>
      <vt:lpstr>What It Means To Transform </vt:lpstr>
      <vt:lpstr>System Transformation</vt:lpstr>
      <vt:lpstr>PHASE ONE</vt:lpstr>
      <vt:lpstr>Voices of People in Recovery</vt:lpstr>
      <vt:lpstr>Voices of People in Recovery</vt:lpstr>
      <vt:lpstr>Voices of People in Recovery</vt:lpstr>
      <vt:lpstr>Recovery Asset Baseline Assessment Objectives:</vt:lpstr>
      <vt:lpstr>Recovery Asset Baseline Assessment: Challenges</vt:lpstr>
      <vt:lpstr>Recovery Asset Baseline Assessment:  Challenges</vt:lpstr>
      <vt:lpstr>Recovery Asset Baseline Assessment: Findings--Strengths</vt:lpstr>
      <vt:lpstr>Philadelphia Recovery Perspective</vt:lpstr>
      <vt:lpstr>Philly Approach to ROSC</vt:lpstr>
      <vt:lpstr>Recovery is the Umbrella under which everything fits</vt:lpstr>
      <vt:lpstr>Recovery Perspectives</vt:lpstr>
      <vt:lpstr>Guiding Values and  Principles</vt:lpstr>
      <vt:lpstr>Slide 56</vt:lpstr>
      <vt:lpstr>Slide 57</vt:lpstr>
      <vt:lpstr>Slide 58</vt:lpstr>
      <vt:lpstr>Slide 59</vt:lpstr>
      <vt:lpstr>Slide 60</vt:lpstr>
      <vt:lpstr>Slide 61</vt:lpstr>
      <vt:lpstr>Slide 62</vt:lpstr>
      <vt:lpstr>Guiding Values and Principles</vt:lpstr>
      <vt:lpstr>Guiding Values and Principles</vt:lpstr>
      <vt:lpstr>Understanding Supports</vt:lpstr>
      <vt:lpstr>Slide 66</vt:lpstr>
      <vt:lpstr>Slide 67</vt:lpstr>
      <vt:lpstr>Challenge</vt:lpstr>
      <vt:lpstr>The Philadelphia Recovery Oriented System of Care</vt:lpstr>
      <vt:lpstr>PHASE TWO</vt:lpstr>
      <vt:lpstr>Slide 71</vt:lpstr>
      <vt:lpstr>Phase II:</vt:lpstr>
      <vt:lpstr>PHASE TWO </vt:lpstr>
      <vt:lpstr>PHASE TWO</vt:lpstr>
      <vt:lpstr>PHASE TWO</vt:lpstr>
      <vt:lpstr>Philly Recovery Walk 2011 15,000</vt:lpstr>
      <vt:lpstr>PHASE TWO</vt:lpstr>
      <vt:lpstr>Philly DBHIDS believes that collaboration and partnerships make us strong….African Caribbean Task Force</vt:lpstr>
      <vt:lpstr>PHASE TWO </vt:lpstr>
      <vt:lpstr>Are Recovery Oriented Systems Driving</vt:lpstr>
      <vt:lpstr>creating ways in which to reduce stigma Mural Arts: Personal Renaissance</vt:lpstr>
      <vt:lpstr>Informing our work with the community-at-large at all levels Mural Arts: Bridging the Gap</vt:lpstr>
      <vt:lpstr>Building bridges into the community DBHIDS Faith &amp; Spiritual Affairs Advisory Board </vt:lpstr>
      <vt:lpstr>Slide 84</vt:lpstr>
      <vt:lpstr>Integration Of Transformation</vt:lpstr>
      <vt:lpstr>Giving Context to Practice</vt:lpstr>
      <vt:lpstr>Clinical Services: Screening, Assessment, Planning and Delivery </vt:lpstr>
      <vt:lpstr>Assertive Outreach, Engagement &amp; Retention: </vt:lpstr>
      <vt:lpstr>Community Connection and Mobilization:</vt:lpstr>
      <vt:lpstr>CONTINUING SUPPORT AND EARLY RE-INTERVENTION </vt:lpstr>
      <vt:lpstr>Be Inclusive of those in recovery and their families</vt:lpstr>
      <vt:lpstr>What’s Your Direction?</vt:lpstr>
      <vt:lpstr>Traditional  vs  Recovery  Oriented view of Peer Participation</vt:lpstr>
      <vt:lpstr>Knowing Where Your System is Re:  Transformation</vt:lpstr>
      <vt:lpstr>Slide 95</vt:lpstr>
      <vt:lpstr>Slide 96</vt:lpstr>
      <vt:lpstr>Principles of Recovery</vt:lpstr>
      <vt:lpstr>Encouraging Citizens of Recovery to:  </vt:lpstr>
      <vt:lpstr>Philadelphia Description</vt:lpstr>
      <vt:lpstr>Prevalence survey: dependence or abuse in the  past year, age 12 and older</vt:lpstr>
      <vt:lpstr>Prevalence survey: dependence or abuse in the  past year, age 12 and older</vt:lpstr>
      <vt:lpstr>Number of deaths with the presence of any drug and number of cases with at least one illicit drug detected,** in Philadelphia: 2004 to 2010</vt:lpstr>
      <vt:lpstr>Number of deaths with the presence of any drug in Philadelphia: 2004 to 2010</vt:lpstr>
      <vt:lpstr>Slide 104</vt:lpstr>
      <vt:lpstr>Rebuilding the Draw Bridge</vt:lpstr>
      <vt:lpstr>Integrating  Peer Support Services  onto Systems of Care</vt:lpstr>
      <vt:lpstr>Peers of Renown</vt:lpstr>
      <vt:lpstr>Building Pathways</vt:lpstr>
      <vt:lpstr>What is peer support?</vt:lpstr>
      <vt:lpstr> What are peer-delivered services?  </vt:lpstr>
      <vt:lpstr>Type of Social Support and Associated Peer Recovery Support Services</vt:lpstr>
      <vt:lpstr>Philadelphia’s Peer Initiative</vt:lpstr>
      <vt:lpstr>Roles are defined by who?</vt:lpstr>
      <vt:lpstr>Peers of All Shapes and Sizes</vt:lpstr>
      <vt:lpstr>Peers As Prosumers vs. Professionals From the work of Bill White</vt:lpstr>
      <vt:lpstr>Rationale P-BRSS in the addictions arena are based on the following propositions: </vt:lpstr>
      <vt:lpstr>Slide 117</vt:lpstr>
      <vt:lpstr>Slide 118</vt:lpstr>
      <vt:lpstr>Slide 119</vt:lpstr>
      <vt:lpstr>How Peer Recovery Support Solves Problems with the System:</vt:lpstr>
      <vt:lpstr>What System Administrators Want from Peer Recovery Support Providers</vt:lpstr>
      <vt:lpstr>RESOURCES SUPPORTING RECOVERY</vt:lpstr>
      <vt:lpstr>Recovery Begets Recovery</vt:lpstr>
      <vt:lpstr>Slide 124</vt:lpstr>
      <vt:lpstr>Refocusing on Recovery</vt:lpstr>
      <vt:lpstr>What is a Recovery Community Center (RCC)?</vt:lpstr>
      <vt:lpstr>Slide 127</vt:lpstr>
      <vt:lpstr>Slide 128</vt:lpstr>
      <vt:lpstr>Slide 129</vt:lpstr>
      <vt:lpstr>Survey: Ten Percent of American Adults Report Being in Recovery from Substance Abuse or Addiction By Josie Feliz | March 6, 2012</vt:lpstr>
      <vt:lpstr>Slide 131</vt:lpstr>
      <vt:lpstr>Transformation is trusting not knowing what it will look like only that we are seeking to make it better.</vt:lpstr>
      <vt:lpstr>Transforming</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PresenterMedia.com</dc:creator>
  <cp:lastModifiedBy>isdept</cp:lastModifiedBy>
  <cp:revision>1223</cp:revision>
  <dcterms:created xsi:type="dcterms:W3CDTF">2010-06-07T16:45:40Z</dcterms:created>
  <dcterms:modified xsi:type="dcterms:W3CDTF">2012-08-14T12:07:51Z</dcterms:modified>
</cp:coreProperties>
</file>