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11.xml" ContentType="application/vnd.openxmlformats-officedocument.presentationml.notesSlide+xml"/>
  <Override PartName="/ppt/charts/chart17.xml" ContentType="application/vnd.openxmlformats-officedocument.drawingml.chart+xml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notesSlides/notesSlide13.xml" ContentType="application/vnd.openxmlformats-officedocument.presentationml.notesSlide+xml"/>
  <Override PartName="/ppt/charts/chart19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0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23.xml" ContentType="application/vnd.openxmlformats-officedocument.presentationml.notesSlid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notesSlides/notesSlide24.xml" ContentType="application/vnd.openxmlformats-officedocument.presentationml.notesSlide+xml"/>
  <Override PartName="/ppt/charts/chart27.xml" ContentType="application/vnd.openxmlformats-officedocument.drawingml.chart+xml"/>
  <Override PartName="/ppt/notesSlides/notesSlide25.xml" ContentType="application/vnd.openxmlformats-officedocument.presentationml.notesSlide+xml"/>
  <Override PartName="/ppt/charts/chart28.xml" ContentType="application/vnd.openxmlformats-officedocument.drawingml.chart+xml"/>
  <Override PartName="/ppt/notesSlides/notesSlide26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27.xml" ContentType="application/vnd.openxmlformats-officedocument.presentationml.notesSlide+xml"/>
  <Override PartName="/ppt/charts/chart3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1"/>
  </p:notesMasterIdLst>
  <p:sldIdLst>
    <p:sldId id="256" r:id="rId2"/>
    <p:sldId id="288" r:id="rId3"/>
    <p:sldId id="257" r:id="rId4"/>
    <p:sldId id="258" r:id="rId5"/>
    <p:sldId id="309" r:id="rId6"/>
    <p:sldId id="291" r:id="rId7"/>
    <p:sldId id="341" r:id="rId8"/>
    <p:sldId id="259" r:id="rId9"/>
    <p:sldId id="297" r:id="rId10"/>
    <p:sldId id="269" r:id="rId11"/>
    <p:sldId id="331" r:id="rId12"/>
    <p:sldId id="329" r:id="rId13"/>
    <p:sldId id="330" r:id="rId14"/>
    <p:sldId id="334" r:id="rId15"/>
    <p:sldId id="268" r:id="rId16"/>
    <p:sldId id="332" r:id="rId17"/>
    <p:sldId id="333" r:id="rId18"/>
    <p:sldId id="278" r:id="rId19"/>
    <p:sldId id="282" r:id="rId20"/>
    <p:sldId id="347" r:id="rId21"/>
    <p:sldId id="281" r:id="rId22"/>
    <p:sldId id="290" r:id="rId23"/>
    <p:sldId id="284" r:id="rId24"/>
    <p:sldId id="293" r:id="rId25"/>
    <p:sldId id="340" r:id="rId26"/>
    <p:sldId id="342" r:id="rId27"/>
    <p:sldId id="286" r:id="rId28"/>
    <p:sldId id="346" r:id="rId29"/>
    <p:sldId id="292" r:id="rId30"/>
    <p:sldId id="310" r:id="rId31"/>
    <p:sldId id="311" r:id="rId32"/>
    <p:sldId id="313" r:id="rId33"/>
    <p:sldId id="299" r:id="rId34"/>
    <p:sldId id="314" r:id="rId35"/>
    <p:sldId id="362" r:id="rId36"/>
    <p:sldId id="352" r:id="rId37"/>
    <p:sldId id="304" r:id="rId38"/>
    <p:sldId id="337" r:id="rId39"/>
    <p:sldId id="305" r:id="rId40"/>
    <p:sldId id="353" r:id="rId41"/>
    <p:sldId id="354" r:id="rId42"/>
    <p:sldId id="319" r:id="rId43"/>
    <p:sldId id="359" r:id="rId44"/>
    <p:sldId id="360" r:id="rId45"/>
    <p:sldId id="361" r:id="rId46"/>
    <p:sldId id="357" r:id="rId47"/>
    <p:sldId id="318" r:id="rId48"/>
    <p:sldId id="328" r:id="rId49"/>
    <p:sldId id="327" r:id="rId50"/>
    <p:sldId id="320" r:id="rId51"/>
    <p:sldId id="335" r:id="rId52"/>
    <p:sldId id="339" r:id="rId53"/>
    <p:sldId id="336" r:id="rId54"/>
    <p:sldId id="323" r:id="rId55"/>
    <p:sldId id="326" r:id="rId56"/>
    <p:sldId id="322" r:id="rId57"/>
    <p:sldId id="324" r:id="rId58"/>
    <p:sldId id="325" r:id="rId59"/>
    <p:sldId id="321" r:id="rId60"/>
    <p:sldId id="294" r:id="rId61"/>
    <p:sldId id="356" r:id="rId62"/>
    <p:sldId id="263" r:id="rId63"/>
    <p:sldId id="306" r:id="rId64"/>
    <p:sldId id="262" r:id="rId65"/>
    <p:sldId id="267" r:id="rId66"/>
    <p:sldId id="345" r:id="rId67"/>
    <p:sldId id="266" r:id="rId68"/>
    <p:sldId id="316" r:id="rId69"/>
    <p:sldId id="358" r:id="rId70"/>
    <p:sldId id="315" r:id="rId71"/>
    <p:sldId id="338" r:id="rId72"/>
    <p:sldId id="344" r:id="rId73"/>
    <p:sldId id="343" r:id="rId74"/>
    <p:sldId id="307" r:id="rId75"/>
    <p:sldId id="308" r:id="rId76"/>
    <p:sldId id="277" r:id="rId77"/>
    <p:sldId id="276" r:id="rId78"/>
    <p:sldId id="296" r:id="rId79"/>
    <p:sldId id="289" r:id="rId8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2830" autoAdjust="0"/>
  </p:normalViewPr>
  <p:slideViewPr>
    <p:cSldViewPr>
      <p:cViewPr>
        <p:scale>
          <a:sx n="112" d="100"/>
          <a:sy n="112" d="100"/>
        </p:scale>
        <p:origin x="-948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4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4"/>
    </p:cViewPr>
  </p:sorterViewPr>
  <p:notesViewPr>
    <p:cSldViewPr>
      <p:cViewPr varScale="1">
        <p:scale>
          <a:sx n="52" d="100"/>
          <a:sy n="52" d="100"/>
        </p:scale>
        <p:origin x="-2664" y="-7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drinker%20typology%20u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reduced%20smoking%20glasgow%202009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reduced%20smoking%20glasgow%202009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reduced%20smoking%20glasgow%202009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nicotine\NRT%20for%20smoking%20reduction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nicotine\NRT%20for%20smoking%20reduction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nicotine\NRT%20for%20smoking%20reduction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nicotine\NRT%20for%20smoking%20reduction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controlled%20heroin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crack%20cocaine\controlled%20crack%20smoking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crack%20cocaine\lifetime%20crack%20use%2020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drinker%20typology%20us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wet%20housing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heroin\HA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heroin\HA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comorbidity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comorbidity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NCS%20Comorbidity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NCS%20Comorbidity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antisocial%20personality%20and%20dependence2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antisocial%20personality%20and%20dependence2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nicotine\nicotine%20and%20ASP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drinker%20typology%20us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miller\miller%20data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miller\miller%20data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Lifetime%20transition%20from%20abuse%20to%20dependenc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alcohol%20dependence%20prevalence%20worldwid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lifetime%20remission%20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lifetime%20remission%20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risk%20of%20dependence%20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Lifetime%20probability%20of%20transitioning%20to%20substance%20dependenc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rk\Documents\10th%20conference\lifetime%20and%20past%20year%20prescription%20drug%20depende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4400"/>
            </a:pPr>
            <a:r>
              <a:rPr lang="en-US" sz="4400" dirty="0"/>
              <a:t>Drinker Typology US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'[drinker typology us.xlsx]Sheet1'!$A$3:$A$5</c:f>
              <c:strCache>
                <c:ptCount val="3"/>
                <c:pt idx="0">
                  <c:v>Experimenter</c:v>
                </c:pt>
                <c:pt idx="1">
                  <c:v>Recreational drinker</c:v>
                </c:pt>
                <c:pt idx="2">
                  <c:v>Dependence ever</c:v>
                </c:pt>
              </c:strCache>
            </c:strRef>
          </c:cat>
          <c:val>
            <c:numRef>
              <c:f>'[drinker typology us.xlsx]Sheet1'!$B$3:$B$5</c:f>
              <c:numCache>
                <c:formatCode>0%</c:formatCode>
                <c:ptCount val="3"/>
                <c:pt idx="0">
                  <c:v>0.1</c:v>
                </c:pt>
                <c:pt idx="1">
                  <c:v>0.75000000000000056</c:v>
                </c:pt>
                <c:pt idx="2">
                  <c:v>0.15000000000000013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2800" b="1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/>
              <a:t>Cigarettes per day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'[reduced smoking glasgow 2009.xlsx]Sheet1'!$A$2</c:f>
              <c:strCache>
                <c:ptCount val="1"/>
                <c:pt idx="0">
                  <c:v>Treatment</c:v>
                </c:pt>
              </c:strCache>
            </c:strRef>
          </c:tx>
          <c:marker>
            <c:symbol val="none"/>
          </c:marker>
          <c:cat>
            <c:strRef>
              <c:f>'[reduced smoking glasgow 2009.xlsx]Sheet1'!$B$10:$D$10</c:f>
              <c:strCache>
                <c:ptCount val="3"/>
                <c:pt idx="0">
                  <c:v>Baseline</c:v>
                </c:pt>
                <c:pt idx="1">
                  <c:v>3 months</c:v>
                </c:pt>
                <c:pt idx="2">
                  <c:v>12 months</c:v>
                </c:pt>
              </c:strCache>
            </c:strRef>
          </c:cat>
          <c:val>
            <c:numRef>
              <c:f>'[reduced smoking glasgow 2009.xlsx]Sheet1'!$B$2:$D$2</c:f>
              <c:numCache>
                <c:formatCode>General</c:formatCode>
                <c:ptCount val="3"/>
                <c:pt idx="0">
                  <c:v>21.2</c:v>
                </c:pt>
                <c:pt idx="1">
                  <c:v>17.2</c:v>
                </c:pt>
                <c:pt idx="2">
                  <c:v>15.8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'[reduced smoking glasgow 2009.xlsx]Sheet1'!$A$3</c:f>
              <c:strCache>
                <c:ptCount val="1"/>
                <c:pt idx="0">
                  <c:v>Control</c:v>
                </c:pt>
              </c:strCache>
            </c:strRef>
          </c:tx>
          <c:marker>
            <c:symbol val="none"/>
          </c:marker>
          <c:cat>
            <c:strRef>
              <c:f>'[reduced smoking glasgow 2009.xlsx]Sheet1'!$B$10:$D$10</c:f>
              <c:strCache>
                <c:ptCount val="3"/>
                <c:pt idx="0">
                  <c:v>Baseline</c:v>
                </c:pt>
                <c:pt idx="1">
                  <c:v>3 months</c:v>
                </c:pt>
                <c:pt idx="2">
                  <c:v>12 months</c:v>
                </c:pt>
              </c:strCache>
            </c:strRef>
          </c:cat>
          <c:val>
            <c:numRef>
              <c:f>'[reduced smoking glasgow 2009.xlsx]Sheet1'!$B$3:$D$3</c:f>
              <c:numCache>
                <c:formatCode>General</c:formatCode>
                <c:ptCount val="3"/>
                <c:pt idx="0">
                  <c:v>20.100000000000001</c:v>
                </c:pt>
                <c:pt idx="1">
                  <c:v>17.3</c:v>
                </c:pt>
                <c:pt idx="2">
                  <c:v>15.3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929024"/>
        <c:axId val="48930816"/>
      </c:lineChart>
      <c:catAx>
        <c:axId val="48929024"/>
        <c:scaling>
          <c:orientation val="minMax"/>
        </c:scaling>
        <c:delete val="0"/>
        <c:axPos val="b"/>
        <c:majorTickMark val="out"/>
        <c:minorTickMark val="none"/>
        <c:tickLblPos val="nextTo"/>
        <c:crossAx val="48930816"/>
        <c:crosses val="autoZero"/>
        <c:auto val="1"/>
        <c:lblAlgn val="ctr"/>
        <c:lblOffset val="100"/>
        <c:noMultiLvlLbl val="0"/>
      </c:catAx>
      <c:valAx>
        <c:axId val="48930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89290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2000" b="1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2800" dirty="0"/>
              <a:t>Quit</a:t>
            </a:r>
            <a:r>
              <a:rPr lang="en-US" sz="3200" dirty="0"/>
              <a:t> smoking 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'[reduced smoking glasgow 2009.xlsx]Sheet1'!$B$8</c:f>
              <c:strCache>
                <c:ptCount val="1"/>
                <c:pt idx="0">
                  <c:v>Treatment</c:v>
                </c:pt>
              </c:strCache>
            </c:strRef>
          </c:tx>
          <c:invertIfNegative val="0"/>
          <c:cat>
            <c:strRef>
              <c:f>'[reduced smoking glasgow 2009.xlsx]Sheet1'!$C$10:$D$10</c:f>
              <c:strCache>
                <c:ptCount val="2"/>
                <c:pt idx="0">
                  <c:v>3 months</c:v>
                </c:pt>
                <c:pt idx="1">
                  <c:v>12 months</c:v>
                </c:pt>
              </c:strCache>
            </c:strRef>
          </c:cat>
          <c:val>
            <c:numRef>
              <c:f>'[reduced smoking glasgow 2009.xlsx]Sheet1'!$C$8:$D$8</c:f>
              <c:numCache>
                <c:formatCode>0.0%</c:formatCode>
                <c:ptCount val="2"/>
                <c:pt idx="0">
                  <c:v>1.0000000000000005E-2</c:v>
                </c:pt>
                <c:pt idx="1">
                  <c:v>6.7000000000000004E-2</c:v>
                </c:pt>
              </c:numCache>
            </c:numRef>
          </c:val>
        </c:ser>
        <c:ser>
          <c:idx val="1"/>
          <c:order val="1"/>
          <c:tx>
            <c:strRef>
              <c:f>'[reduced smoking glasgow 2009.xlsx]Sheet1'!$B$9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cat>
            <c:strRef>
              <c:f>'[reduced smoking glasgow 2009.xlsx]Sheet1'!$C$10:$D$10</c:f>
              <c:strCache>
                <c:ptCount val="2"/>
                <c:pt idx="0">
                  <c:v>3 months</c:v>
                </c:pt>
                <c:pt idx="1">
                  <c:v>12 months</c:v>
                </c:pt>
              </c:strCache>
            </c:strRef>
          </c:cat>
          <c:val>
            <c:numRef>
              <c:f>'[reduced smoking glasgow 2009.xlsx]Sheet1'!$C$9:$D$9</c:f>
              <c:numCache>
                <c:formatCode>0.0%</c:formatCode>
                <c:ptCount val="2"/>
                <c:pt idx="0">
                  <c:v>1.4E-2</c:v>
                </c:pt>
                <c:pt idx="1">
                  <c:v>4.3999999999999997E-2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26"/>
        <c:axId val="48981120"/>
        <c:axId val="48982656"/>
      </c:barChart>
      <c:catAx>
        <c:axId val="48981120"/>
        <c:scaling>
          <c:orientation val="minMax"/>
        </c:scaling>
        <c:delete val="0"/>
        <c:axPos val="b"/>
        <c:majorTickMark val="out"/>
        <c:minorTickMark val="none"/>
        <c:tickLblPos val="nextTo"/>
        <c:crossAx val="48982656"/>
        <c:crosses val="autoZero"/>
        <c:auto val="1"/>
        <c:lblAlgn val="ctr"/>
        <c:lblOffset val="100"/>
        <c:noMultiLvlLbl val="0"/>
      </c:catAx>
      <c:valAx>
        <c:axId val="48982656"/>
        <c:scaling>
          <c:orientation val="minMax"/>
          <c:max val="1"/>
          <c:min val="0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48981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 dirty="0"/>
              <a:t>Reduced ≥ 50%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'[reduced smoking glasgow 2009.xlsx]Sheet1'!$B$5</c:f>
              <c:strCache>
                <c:ptCount val="1"/>
                <c:pt idx="0">
                  <c:v>Treatment</c:v>
                </c:pt>
              </c:strCache>
            </c:strRef>
          </c:tx>
          <c:invertIfNegative val="0"/>
          <c:cat>
            <c:strRef>
              <c:f>'[reduced smoking glasgow 2009.xlsx]Sheet1'!$C$10:$D$10</c:f>
              <c:strCache>
                <c:ptCount val="2"/>
                <c:pt idx="0">
                  <c:v>3 months</c:v>
                </c:pt>
                <c:pt idx="1">
                  <c:v>12 months</c:v>
                </c:pt>
              </c:strCache>
            </c:strRef>
          </c:cat>
          <c:val>
            <c:numRef>
              <c:f>'[reduced smoking glasgow 2009.xlsx]Sheet1'!$C$5:$D$5</c:f>
              <c:numCache>
                <c:formatCode>0.0%</c:formatCode>
                <c:ptCount val="2"/>
                <c:pt idx="0">
                  <c:v>0.15900000000000014</c:v>
                </c:pt>
                <c:pt idx="1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'[reduced smoking glasgow 2009.xlsx]Sheet1'!$B$6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cat>
            <c:strRef>
              <c:f>'[reduced smoking glasgow 2009.xlsx]Sheet1'!$C$10:$D$10</c:f>
              <c:strCache>
                <c:ptCount val="2"/>
                <c:pt idx="0">
                  <c:v>3 months</c:v>
                </c:pt>
                <c:pt idx="1">
                  <c:v>12 months</c:v>
                </c:pt>
              </c:strCache>
            </c:strRef>
          </c:cat>
          <c:val>
            <c:numRef>
              <c:f>'[reduced smoking glasgow 2009.xlsx]Sheet1'!$C$6:$D$6</c:f>
              <c:numCache>
                <c:formatCode>0.0%</c:formatCode>
                <c:ptCount val="2"/>
                <c:pt idx="0">
                  <c:v>7.6999999999999999E-2</c:v>
                </c:pt>
                <c:pt idx="1">
                  <c:v>0.18600000000000014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9004928"/>
        <c:axId val="49006464"/>
      </c:barChart>
      <c:catAx>
        <c:axId val="49004928"/>
        <c:scaling>
          <c:orientation val="minMax"/>
        </c:scaling>
        <c:delete val="0"/>
        <c:axPos val="b"/>
        <c:majorTickMark val="out"/>
        <c:minorTickMark val="none"/>
        <c:tickLblPos val="nextTo"/>
        <c:crossAx val="49006464"/>
        <c:crosses val="autoZero"/>
        <c:auto val="1"/>
        <c:lblAlgn val="ctr"/>
        <c:lblOffset val="100"/>
        <c:noMultiLvlLbl val="0"/>
      </c:catAx>
      <c:valAx>
        <c:axId val="49006464"/>
        <c:scaling>
          <c:orientation val="minMax"/>
          <c:max val="1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490049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Intent to treat, quitters excluded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'[NRT for smoking reduction.xlsx]Sheet1'!$B$3</c:f>
              <c:strCache>
                <c:ptCount val="1"/>
                <c:pt idx="0">
                  <c:v>Nicotine replacement therapy</c:v>
                </c:pt>
              </c:strCache>
            </c:strRef>
          </c:tx>
          <c:marker>
            <c:symbol val="none"/>
          </c:marker>
          <c:cat>
            <c:strRef>
              <c:f>'[NRT for smoking reduction.xlsx]Sheet1'!$C$2:$E$2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5 years</c:v>
                </c:pt>
              </c:strCache>
            </c:strRef>
          </c:cat>
          <c:val>
            <c:numRef>
              <c:f>'[NRT for smoking reduction.xlsx]Sheet1'!$C$3:$E$3</c:f>
              <c:numCache>
                <c:formatCode>General</c:formatCode>
                <c:ptCount val="3"/>
                <c:pt idx="0">
                  <c:v>29.8</c:v>
                </c:pt>
                <c:pt idx="1">
                  <c:v>19</c:v>
                </c:pt>
                <c:pt idx="2">
                  <c:v>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'[NRT for smoking reduction.xlsx]Sheet1'!$B$4</c:f>
              <c:strCache>
                <c:ptCount val="1"/>
                <c:pt idx="0">
                  <c:v>Placebo</c:v>
                </c:pt>
              </c:strCache>
            </c:strRef>
          </c:tx>
          <c:marker>
            <c:symbol val="none"/>
          </c:marker>
          <c:cat>
            <c:strRef>
              <c:f>'[NRT for smoking reduction.xlsx]Sheet1'!$C$2:$E$2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5 years</c:v>
                </c:pt>
              </c:strCache>
            </c:strRef>
          </c:cat>
          <c:val>
            <c:numRef>
              <c:f>'[NRT for smoking reduction.xlsx]Sheet1'!$C$4:$E$4</c:f>
              <c:numCache>
                <c:formatCode>General</c:formatCode>
                <c:ptCount val="3"/>
                <c:pt idx="0">
                  <c:v>29.4</c:v>
                </c:pt>
                <c:pt idx="1">
                  <c:v>20.6</c:v>
                </c:pt>
                <c:pt idx="2">
                  <c:v>24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'[NRT for smoking reduction.xlsx]Sheet1'!$B$5</c:f>
              <c:strCache>
                <c:ptCount val="1"/>
                <c:pt idx="0">
                  <c:v>No treatment</c:v>
                </c:pt>
              </c:strCache>
            </c:strRef>
          </c:tx>
          <c:marker>
            <c:symbol val="none"/>
          </c:marker>
          <c:cat>
            <c:strRef>
              <c:f>'[NRT for smoking reduction.xlsx]Sheet1'!$C$2:$E$2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5 years</c:v>
                </c:pt>
              </c:strCache>
            </c:strRef>
          </c:cat>
          <c:val>
            <c:numRef>
              <c:f>'[NRT for smoking reduction.xlsx]Sheet1'!$C$5:$E$5</c:f>
              <c:numCache>
                <c:formatCode>General</c:formatCode>
                <c:ptCount val="3"/>
                <c:pt idx="0">
                  <c:v>30.2</c:v>
                </c:pt>
                <c:pt idx="1">
                  <c:v>25.4</c:v>
                </c:pt>
                <c:pt idx="2">
                  <c:v>23.1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062656"/>
        <c:axId val="49064192"/>
      </c:lineChart>
      <c:catAx>
        <c:axId val="49062656"/>
        <c:scaling>
          <c:orientation val="minMax"/>
        </c:scaling>
        <c:delete val="0"/>
        <c:axPos val="b"/>
        <c:majorTickMark val="out"/>
        <c:minorTickMark val="none"/>
        <c:tickLblPos val="nextTo"/>
        <c:crossAx val="49064192"/>
        <c:crosses val="autoZero"/>
        <c:auto val="1"/>
        <c:lblAlgn val="ctr"/>
        <c:lblOffset val="100"/>
        <c:noMultiLvlLbl val="0"/>
      </c:catAx>
      <c:valAx>
        <c:axId val="490641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Cigarettes per day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906265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200" b="1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Intent to treat, quitters included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'[NRT for smoking reduction.xlsx]Sheet1'!$G$3</c:f>
              <c:strCache>
                <c:ptCount val="1"/>
                <c:pt idx="0">
                  <c:v>Nicotine replacement therapy</c:v>
                </c:pt>
              </c:strCache>
            </c:strRef>
          </c:tx>
          <c:marker>
            <c:symbol val="none"/>
          </c:marker>
          <c:cat>
            <c:strRef>
              <c:f>'[NRT for smoking reduction.xlsx]Sheet1'!$H$2:$J$2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5 years</c:v>
                </c:pt>
              </c:strCache>
            </c:strRef>
          </c:cat>
          <c:val>
            <c:numRef>
              <c:f>'[NRT for smoking reduction.xlsx]Sheet1'!$H$3:$J$3</c:f>
              <c:numCache>
                <c:formatCode>General</c:formatCode>
                <c:ptCount val="3"/>
                <c:pt idx="0">
                  <c:v>29.8</c:v>
                </c:pt>
                <c:pt idx="1">
                  <c:v>19</c:v>
                </c:pt>
                <c:pt idx="2">
                  <c:v>18.5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'[NRT for smoking reduction.xlsx]Sheet1'!$G$4</c:f>
              <c:strCache>
                <c:ptCount val="1"/>
                <c:pt idx="0">
                  <c:v>Placebo</c:v>
                </c:pt>
              </c:strCache>
            </c:strRef>
          </c:tx>
          <c:marker>
            <c:symbol val="none"/>
          </c:marker>
          <c:cat>
            <c:strRef>
              <c:f>'[NRT for smoking reduction.xlsx]Sheet1'!$H$2:$J$2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5 years</c:v>
                </c:pt>
              </c:strCache>
            </c:strRef>
          </c:cat>
          <c:val>
            <c:numRef>
              <c:f>'[NRT for smoking reduction.xlsx]Sheet1'!$H$4:$J$4</c:f>
              <c:numCache>
                <c:formatCode>General</c:formatCode>
                <c:ptCount val="3"/>
                <c:pt idx="0">
                  <c:v>29.4</c:v>
                </c:pt>
                <c:pt idx="1">
                  <c:v>20.6</c:v>
                </c:pt>
                <c:pt idx="2">
                  <c:v>18.399999999999999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'[NRT for smoking reduction.xlsx]Sheet1'!$G$5</c:f>
              <c:strCache>
                <c:ptCount val="1"/>
                <c:pt idx="0">
                  <c:v>No treatment</c:v>
                </c:pt>
              </c:strCache>
            </c:strRef>
          </c:tx>
          <c:marker>
            <c:symbol val="none"/>
          </c:marker>
          <c:cat>
            <c:strRef>
              <c:f>'[NRT for smoking reduction.xlsx]Sheet1'!$H$2:$J$2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5 years</c:v>
                </c:pt>
              </c:strCache>
            </c:strRef>
          </c:cat>
          <c:val>
            <c:numRef>
              <c:f>'[NRT for smoking reduction.xlsx]Sheet1'!$H$5:$J$5</c:f>
              <c:numCache>
                <c:formatCode>General</c:formatCode>
                <c:ptCount val="3"/>
                <c:pt idx="0">
                  <c:v>30.2</c:v>
                </c:pt>
                <c:pt idx="1">
                  <c:v>25.4</c:v>
                </c:pt>
                <c:pt idx="2">
                  <c:v>19.8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380608"/>
        <c:axId val="51382144"/>
      </c:lineChart>
      <c:catAx>
        <c:axId val="51380608"/>
        <c:scaling>
          <c:orientation val="minMax"/>
        </c:scaling>
        <c:delete val="0"/>
        <c:axPos val="b"/>
        <c:majorTickMark val="out"/>
        <c:minorTickMark val="none"/>
        <c:tickLblPos val="nextTo"/>
        <c:crossAx val="51382144"/>
        <c:crosses val="autoZero"/>
        <c:auto val="1"/>
        <c:lblAlgn val="ctr"/>
        <c:lblOffset val="100"/>
        <c:noMultiLvlLbl val="0"/>
      </c:catAx>
      <c:valAx>
        <c:axId val="513821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Cigarettes per day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13806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200" b="1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/>
              <a:t>6 months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cat>
            <c:strRef>
              <c:f>'[NRT for smoking reduction.xlsx]Sheet1'!$B$15:$B$17</c:f>
              <c:strCache>
                <c:ptCount val="3"/>
                <c:pt idx="0">
                  <c:v>Nicotine replacement therapy</c:v>
                </c:pt>
                <c:pt idx="1">
                  <c:v>Placebo</c:v>
                </c:pt>
                <c:pt idx="2">
                  <c:v>No treatment</c:v>
                </c:pt>
              </c:strCache>
            </c:strRef>
          </c:cat>
          <c:val>
            <c:numRef>
              <c:f>'[NRT for smoking reduction.xlsx]Sheet1'!$C$15:$C$17</c:f>
              <c:numCache>
                <c:formatCode>0.0%</c:formatCode>
                <c:ptCount val="3"/>
                <c:pt idx="0">
                  <c:v>0.35100000000000009</c:v>
                </c:pt>
                <c:pt idx="1">
                  <c:v>0.27900000000000008</c:v>
                </c:pt>
                <c:pt idx="2">
                  <c:v>0.13600000000000001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1459584"/>
        <c:axId val="51461120"/>
      </c:barChart>
      <c:catAx>
        <c:axId val="51459584"/>
        <c:scaling>
          <c:orientation val="minMax"/>
        </c:scaling>
        <c:delete val="0"/>
        <c:axPos val="b"/>
        <c:majorTickMark val="out"/>
        <c:minorTickMark val="none"/>
        <c:tickLblPos val="nextTo"/>
        <c:crossAx val="51461120"/>
        <c:crossesAt val="0"/>
        <c:auto val="1"/>
        <c:lblAlgn val="ctr"/>
        <c:lblOffset val="100"/>
        <c:noMultiLvlLbl val="0"/>
      </c:catAx>
      <c:valAx>
        <c:axId val="51461120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514595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 dirty="0"/>
              <a:t>5 years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'[NRT for smoking reduction.xlsx]Sheet1'!$B$15:$B$17</c:f>
              <c:strCache>
                <c:ptCount val="3"/>
                <c:pt idx="0">
                  <c:v>Nicotine replacement therapy</c:v>
                </c:pt>
                <c:pt idx="1">
                  <c:v>Placebo</c:v>
                </c:pt>
                <c:pt idx="2">
                  <c:v>No treatment</c:v>
                </c:pt>
              </c:strCache>
            </c:strRef>
          </c:cat>
          <c:val>
            <c:numRef>
              <c:f>'[NRT for smoking reduction.xlsx]Sheet1'!$D$15:$D$17</c:f>
              <c:numCache>
                <c:formatCode>0.0%</c:formatCode>
                <c:ptCount val="3"/>
                <c:pt idx="0">
                  <c:v>0.35600000000000009</c:v>
                </c:pt>
                <c:pt idx="1">
                  <c:v>0.43100000000000016</c:v>
                </c:pt>
                <c:pt idx="2">
                  <c:v>0.36300000000000016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481600"/>
        <c:axId val="51499776"/>
      </c:barChart>
      <c:catAx>
        <c:axId val="51481600"/>
        <c:scaling>
          <c:orientation val="minMax"/>
        </c:scaling>
        <c:delete val="0"/>
        <c:axPos val="b"/>
        <c:majorTickMark val="out"/>
        <c:minorTickMark val="none"/>
        <c:tickLblPos val="nextTo"/>
        <c:crossAx val="51499776"/>
        <c:crosses val="autoZero"/>
        <c:auto val="1"/>
        <c:lblAlgn val="ctr"/>
        <c:lblOffset val="100"/>
        <c:noMultiLvlLbl val="0"/>
      </c:catAx>
      <c:valAx>
        <c:axId val="5149977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5148160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Use patterns of 51 active controlled heroin users (</a:t>
            </a:r>
            <a:r>
              <a:rPr lang="en-US" sz="2800" dirty="0" err="1"/>
              <a:t>Warburtin</a:t>
            </a:r>
            <a:r>
              <a:rPr lang="en-US" sz="2800" dirty="0"/>
              <a:t> et al. 2005)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'[controlled heroin.xlsx]Sheet1'!$B$3:$B$6</c:f>
              <c:strCache>
                <c:ptCount val="4"/>
                <c:pt idx="0">
                  <c:v>Transitional</c:v>
                </c:pt>
                <c:pt idx="1">
                  <c:v>Controlled dependency</c:v>
                </c:pt>
                <c:pt idx="2">
                  <c:v>Formerly dependent</c:v>
                </c:pt>
                <c:pt idx="3">
                  <c:v>Never dependent</c:v>
                </c:pt>
              </c:strCache>
            </c:strRef>
          </c:cat>
          <c:val>
            <c:numRef>
              <c:f>'[controlled heroin.xlsx]Sheet1'!$C$3:$C$6</c:f>
              <c:numCache>
                <c:formatCode>General</c:formatCode>
                <c:ptCount val="4"/>
                <c:pt idx="0">
                  <c:v>7</c:v>
                </c:pt>
                <c:pt idx="1">
                  <c:v>9</c:v>
                </c:pt>
                <c:pt idx="2">
                  <c:v>22</c:v>
                </c:pt>
                <c:pt idx="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795456"/>
        <c:axId val="51796992"/>
      </c:barChart>
      <c:catAx>
        <c:axId val="51795456"/>
        <c:scaling>
          <c:orientation val="minMax"/>
        </c:scaling>
        <c:delete val="0"/>
        <c:axPos val="l"/>
        <c:majorTickMark val="out"/>
        <c:minorTickMark val="none"/>
        <c:tickLblPos val="nextTo"/>
        <c:crossAx val="51796992"/>
        <c:crosses val="autoZero"/>
        <c:auto val="1"/>
        <c:lblAlgn val="ctr"/>
        <c:lblOffset val="100"/>
        <c:noMultiLvlLbl val="0"/>
      </c:catAx>
      <c:valAx>
        <c:axId val="51796992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users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1795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1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/>
              <a:t>Controlled Crack Use, Ohio 2007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8727996500437475"/>
          <c:y val="0.19432888597258677"/>
          <c:w val="0.47438123359580087"/>
          <c:h val="0.68969123651210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'[controlled crack smoking.xlsx]Sheet1'!$D$3</c:f>
              <c:strCache>
                <c:ptCount val="1"/>
                <c:pt idx="0">
                  <c:v>Mean years smoking</c:v>
                </c:pt>
              </c:strCache>
            </c:strRef>
          </c:tx>
          <c:invertIfNegative val="0"/>
          <c:cat>
            <c:strRef>
              <c:f>'[controlled crack smoking.xlsx]Sheet1'!$C$4:$C$7</c:f>
              <c:strCache>
                <c:ptCount val="4"/>
                <c:pt idx="0">
                  <c:v>Abstinent</c:v>
                </c:pt>
                <c:pt idx="1">
                  <c:v>Transitioning</c:v>
                </c:pt>
                <c:pt idx="2">
                  <c:v>Uncontrolled, Daily</c:v>
                </c:pt>
                <c:pt idx="3">
                  <c:v>Controlled, Non-Daily</c:v>
                </c:pt>
              </c:strCache>
            </c:strRef>
          </c:cat>
          <c:val>
            <c:numRef>
              <c:f>'[controlled crack smoking.xlsx]Sheet1'!$D$4:$D$7</c:f>
              <c:numCache>
                <c:formatCode>0.0</c:formatCode>
                <c:ptCount val="4"/>
                <c:pt idx="0">
                  <c:v>5.8333333333333348</c:v>
                </c:pt>
                <c:pt idx="1">
                  <c:v>11</c:v>
                </c:pt>
                <c:pt idx="2">
                  <c:v>11.1</c:v>
                </c:pt>
                <c:pt idx="3">
                  <c:v>11</c:v>
                </c:pt>
              </c:numCache>
            </c:numRef>
          </c:val>
        </c:ser>
        <c:ser>
          <c:idx val="1"/>
          <c:order val="1"/>
          <c:tx>
            <c:strRef>
              <c:f>'[controlled crack smoking.xlsx]Sheet1'!$E$3</c:f>
              <c:strCache>
                <c:ptCount val="1"/>
                <c:pt idx="0">
                  <c:v>Subjects</c:v>
                </c:pt>
              </c:strCache>
            </c:strRef>
          </c:tx>
          <c:invertIfNegative val="0"/>
          <c:cat>
            <c:strRef>
              <c:f>'[controlled crack smoking.xlsx]Sheet1'!$C$4:$C$7</c:f>
              <c:strCache>
                <c:ptCount val="4"/>
                <c:pt idx="0">
                  <c:v>Abstinent</c:v>
                </c:pt>
                <c:pt idx="1">
                  <c:v>Transitioning</c:v>
                </c:pt>
                <c:pt idx="2">
                  <c:v>Uncontrolled, Daily</c:v>
                </c:pt>
                <c:pt idx="3">
                  <c:v>Controlled, Non-Daily</c:v>
                </c:pt>
              </c:strCache>
            </c:strRef>
          </c:cat>
          <c:val>
            <c:numRef>
              <c:f>'[controlled crack smoking.xlsx]Sheet1'!$E$4:$E$7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1554560"/>
        <c:axId val="51556352"/>
      </c:barChart>
      <c:catAx>
        <c:axId val="51554560"/>
        <c:scaling>
          <c:orientation val="minMax"/>
        </c:scaling>
        <c:delete val="0"/>
        <c:axPos val="l"/>
        <c:majorTickMark val="out"/>
        <c:minorTickMark val="none"/>
        <c:tickLblPos val="nextTo"/>
        <c:crossAx val="51556352"/>
        <c:crosses val="autoZero"/>
        <c:auto val="1"/>
        <c:lblAlgn val="ctr"/>
        <c:lblOffset val="100"/>
        <c:noMultiLvlLbl val="0"/>
      </c:catAx>
      <c:valAx>
        <c:axId val="51556352"/>
        <c:scaling>
          <c:orientation val="minMax"/>
        </c:scaling>
        <c:delete val="0"/>
        <c:axPos val="b"/>
        <c:majorGridlines/>
        <c:numFmt formatCode="0.0" sourceLinked="1"/>
        <c:majorTickMark val="out"/>
        <c:minorTickMark val="none"/>
        <c:tickLblPos val="nextTo"/>
        <c:crossAx val="515545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240419947506557"/>
          <c:y val="0.41628280839895043"/>
          <c:w val="0.19092913385826779"/>
          <c:h val="0.3711380869058036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4000"/>
            </a:pPr>
            <a:r>
              <a:rPr lang="en-US" sz="4000" dirty="0" smtClean="0"/>
              <a:t>Ever Used Crack (2012 NSDUH)     </a:t>
            </a:r>
            <a:endParaRPr lang="en-US" sz="40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numFmt formatCode="0.0%" sourceLinked="0"/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'[lifetime crack use 2012.xlsx]Sheet1'!$B$3:$B$9</c:f>
              <c:strCache>
                <c:ptCount val="7"/>
                <c:pt idx="0">
                  <c:v>White</c:v>
                </c:pt>
                <c:pt idx="1">
                  <c:v>African American</c:v>
                </c:pt>
                <c:pt idx="2">
                  <c:v>Native American</c:v>
                </c:pt>
                <c:pt idx="3">
                  <c:v>Pacific Islander</c:v>
                </c:pt>
                <c:pt idx="4">
                  <c:v>Asian</c:v>
                </c:pt>
                <c:pt idx="5">
                  <c:v>Two or More Races </c:v>
                </c:pt>
                <c:pt idx="6">
                  <c:v>Hispanic or Latino</c:v>
                </c:pt>
              </c:strCache>
            </c:strRef>
          </c:cat>
          <c:val>
            <c:numRef>
              <c:f>'[lifetime crack use 2012.xlsx]Sheet1'!$C$3:$C$9</c:f>
              <c:numCache>
                <c:formatCode>#,##0</c:formatCode>
                <c:ptCount val="7"/>
                <c:pt idx="0">
                  <c:v>6306</c:v>
                </c:pt>
                <c:pt idx="1">
                  <c:v>1417</c:v>
                </c:pt>
                <c:pt idx="2" formatCode="General">
                  <c:v>52</c:v>
                </c:pt>
                <c:pt idx="3" formatCode="General">
                  <c:v>18</c:v>
                </c:pt>
                <c:pt idx="4" formatCode="General">
                  <c:v>68</c:v>
                </c:pt>
                <c:pt idx="5" formatCode="General">
                  <c:v>209</c:v>
                </c:pt>
                <c:pt idx="6" formatCode="General">
                  <c:v>945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2400"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 dirty="0"/>
              <a:t>Cigarette Smoker Typology 1990s US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'[drinker typology us.xlsx]Sheet1'!$A$7:$A$9</c:f>
              <c:strCache>
                <c:ptCount val="3"/>
                <c:pt idx="0">
                  <c:v>Experimenter</c:v>
                </c:pt>
                <c:pt idx="1">
                  <c:v>Recreational smoker</c:v>
                </c:pt>
                <c:pt idx="2">
                  <c:v>Dependence ever</c:v>
                </c:pt>
              </c:strCache>
            </c:strRef>
          </c:cat>
          <c:val>
            <c:numRef>
              <c:f>'[drinker typology us.xlsx]Sheet1'!$B$7:$B$9</c:f>
              <c:numCache>
                <c:formatCode>0%</c:formatCode>
                <c:ptCount val="3"/>
                <c:pt idx="0">
                  <c:v>0.58000000000000007</c:v>
                </c:pt>
                <c:pt idx="1">
                  <c:v>0.1</c:v>
                </c:pt>
                <c:pt idx="2">
                  <c:v>0.32000000000000034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2800" b="1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Drink Reduction Corresponding to Months Housed for Homeless with Alcohol Dependence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'[wet housing.xlsx]Sheet1'!$B$1</c:f>
              <c:strCache>
                <c:ptCount val="1"/>
                <c:pt idx="0">
                  <c:v>Typical days
40% reduction</c:v>
                </c:pt>
              </c:strCache>
            </c:strRef>
          </c:tx>
          <c:marker>
            <c:symbol val="none"/>
          </c:marker>
          <c:dLbls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'[wet housing.xlsx]Sheet1'!$A$2:$A$3</c:f>
              <c:numCache>
                <c:formatCode>General</c:formatCode>
                <c:ptCount val="2"/>
                <c:pt idx="0">
                  <c:v>0</c:v>
                </c:pt>
                <c:pt idx="1">
                  <c:v>24</c:v>
                </c:pt>
              </c:numCache>
            </c:numRef>
          </c:cat>
          <c:val>
            <c:numRef>
              <c:f>'[wet housing.xlsx]Sheet1'!$B$2:$B$3</c:f>
              <c:numCache>
                <c:formatCode>General</c:formatCode>
                <c:ptCount val="2"/>
                <c:pt idx="0">
                  <c:v>20</c:v>
                </c:pt>
                <c:pt idx="1">
                  <c:v>12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'[wet housing.xlsx]Sheet1'!$C$1</c:f>
              <c:strCache>
                <c:ptCount val="1"/>
                <c:pt idx="0">
                  <c:v>Peak days
35% reduction</c:v>
                </c:pt>
              </c:strCache>
            </c:strRef>
          </c:tx>
          <c:marker>
            <c:symbol val="none"/>
          </c:marker>
          <c:dLbls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'[wet housing.xlsx]Sheet1'!$A$2:$A$3</c:f>
              <c:numCache>
                <c:formatCode>General</c:formatCode>
                <c:ptCount val="2"/>
                <c:pt idx="0">
                  <c:v>0</c:v>
                </c:pt>
                <c:pt idx="1">
                  <c:v>24</c:v>
                </c:pt>
              </c:numCache>
            </c:numRef>
          </c:cat>
          <c:val>
            <c:numRef>
              <c:f>'[wet housing.xlsx]Sheet1'!$C$2:$C$3</c:f>
              <c:numCache>
                <c:formatCode>General</c:formatCode>
                <c:ptCount val="2"/>
                <c:pt idx="0">
                  <c:v>40</c:v>
                </c:pt>
                <c:pt idx="1">
                  <c:v>26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1644672"/>
        <c:axId val="51659136"/>
      </c:lineChart>
      <c:catAx>
        <c:axId val="51644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Months housed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1659136"/>
        <c:crosses val="autoZero"/>
        <c:auto val="1"/>
        <c:lblAlgn val="ctr"/>
        <c:lblOffset val="100"/>
        <c:noMultiLvlLbl val="0"/>
      </c:catAx>
      <c:valAx>
        <c:axId val="516591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Standard drinks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1644672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2000" b="1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Percent of subjects who cut use of street heroin by half or more at week 26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cat>
            <c:strRef>
              <c:f>Sheet1!$A$3:$A$5</c:f>
              <c:strCache>
                <c:ptCount val="3"/>
                <c:pt idx="0">
                  <c:v>Injectable heroin group</c:v>
                </c:pt>
                <c:pt idx="1">
                  <c:v>Injectable methadone group</c:v>
                </c:pt>
                <c:pt idx="2">
                  <c:v>Oral methadone group</c:v>
                </c:pt>
              </c:strCache>
            </c:strRef>
          </c:cat>
          <c:val>
            <c:numRef>
              <c:f>Sheet1!$B$3:$B$5</c:f>
              <c:numCache>
                <c:formatCode>0%</c:formatCode>
                <c:ptCount val="3"/>
                <c:pt idx="0">
                  <c:v>0.72000000000000042</c:v>
                </c:pt>
                <c:pt idx="1">
                  <c:v>0.30000000000000021</c:v>
                </c:pt>
                <c:pt idx="2">
                  <c:v>0.27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1879936"/>
        <c:axId val="51881472"/>
      </c:barChart>
      <c:catAx>
        <c:axId val="51879936"/>
        <c:scaling>
          <c:orientation val="minMax"/>
        </c:scaling>
        <c:delete val="0"/>
        <c:axPos val="b"/>
        <c:majorTickMark val="out"/>
        <c:minorTickMark val="none"/>
        <c:tickLblPos val="nextTo"/>
        <c:crossAx val="51881472"/>
        <c:crosses val="autoZero"/>
        <c:auto val="1"/>
        <c:lblAlgn val="ctr"/>
        <c:lblOffset val="100"/>
        <c:noMultiLvlLbl val="0"/>
      </c:catAx>
      <c:valAx>
        <c:axId val="518814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5187993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400" b="1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Near abstinent from street heroin </a:t>
            </a:r>
          </a:p>
          <a:p>
            <a:pPr>
              <a:defRPr/>
            </a:pPr>
            <a:r>
              <a:rPr lang="en-US"/>
              <a:t>(≤ 2 positive specimens from week 14 to 26)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Sheet1!$A$10:$A$12</c:f>
              <c:strCache>
                <c:ptCount val="3"/>
                <c:pt idx="0">
                  <c:v>Injectable heroin group</c:v>
                </c:pt>
                <c:pt idx="1">
                  <c:v>Injectable methadone group</c:v>
                </c:pt>
                <c:pt idx="2">
                  <c:v>Oral methadone group</c:v>
                </c:pt>
              </c:strCache>
            </c:strRef>
          </c:cat>
          <c:val>
            <c:numRef>
              <c:f>Sheet1!$B$10:$B$12</c:f>
              <c:numCache>
                <c:formatCode>0%</c:formatCode>
                <c:ptCount val="3"/>
                <c:pt idx="0">
                  <c:v>0.4100000000000002</c:v>
                </c:pt>
                <c:pt idx="1">
                  <c:v>9.0000000000000024E-2</c:v>
                </c:pt>
                <c:pt idx="2">
                  <c:v>7.0000000000000021E-2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262912"/>
        <c:axId val="44264448"/>
      </c:barChart>
      <c:catAx>
        <c:axId val="44262912"/>
        <c:scaling>
          <c:orientation val="minMax"/>
        </c:scaling>
        <c:delete val="0"/>
        <c:axPos val="b"/>
        <c:majorTickMark val="out"/>
        <c:minorTickMark val="none"/>
        <c:tickLblPos val="nextTo"/>
        <c:crossAx val="44264448"/>
        <c:crosses val="autoZero"/>
        <c:auto val="1"/>
        <c:lblAlgn val="ctr"/>
        <c:lblOffset val="100"/>
        <c:noMultiLvlLbl val="0"/>
      </c:catAx>
      <c:valAx>
        <c:axId val="4426444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426291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400" b="1"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Co-occurrence of Mental Disorder With Alcohol Use Disorder (ECA 80-84)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[comorbidity.xlsx]Sheet1!$A$3:$A$4</c:f>
              <c:strCache>
                <c:ptCount val="2"/>
                <c:pt idx="0">
                  <c:v>Co-occurring Mental Disorder</c:v>
                </c:pt>
                <c:pt idx="1">
                  <c:v>No Mental Disorder</c:v>
                </c:pt>
              </c:strCache>
            </c:strRef>
          </c:cat>
          <c:val>
            <c:numRef>
              <c:f>[comorbidity.xlsx]Sheet1!$B$3:$B$4</c:f>
              <c:numCache>
                <c:formatCode>0%</c:formatCode>
                <c:ptCount val="2"/>
                <c:pt idx="0">
                  <c:v>0.37000000000000022</c:v>
                </c:pt>
                <c:pt idx="1">
                  <c:v>0.63000000000000045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Co-occurrence of Mental Disorder With Drug Use Disorder (ECA 80-84)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[comorbidity.xlsx]Sheet1!$A$6:$A$7</c:f>
              <c:strCache>
                <c:ptCount val="2"/>
                <c:pt idx="0">
                  <c:v>Co-occurring Mental Disorder</c:v>
                </c:pt>
                <c:pt idx="1">
                  <c:v>No Mental Disorder</c:v>
                </c:pt>
              </c:strCache>
            </c:strRef>
          </c:cat>
          <c:val>
            <c:numRef>
              <c:f>[comorbidity.xlsx]Sheet1!$B$6:$B$7</c:f>
              <c:numCache>
                <c:formatCode>0%</c:formatCode>
                <c:ptCount val="2"/>
                <c:pt idx="0">
                  <c:v>0.53</c:v>
                </c:pt>
                <c:pt idx="1">
                  <c:v>0.47000000000000008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 dirty="0"/>
              <a:t>Co-occurrence of Mental Disorder With Alcohol Use Disorder (NCS 90-92)</a:t>
            </a:r>
          </a:p>
        </c:rich>
      </c:tx>
      <c:overlay val="0"/>
    </c:title>
    <c:autoTitleDeleted val="0"/>
    <c:plotArea>
      <c:layout/>
      <c:pieChart>
        <c:varyColors val="1"/>
        <c:ser>
          <c:idx val="1"/>
          <c:order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'[NCS Comorbidity.xlsx]Sheet1'!$A$4:$A$5</c:f>
              <c:strCache>
                <c:ptCount val="2"/>
                <c:pt idx="0">
                  <c:v>Co-occurring Mental Disorder</c:v>
                </c:pt>
                <c:pt idx="1">
                  <c:v>No Mental Disorder</c:v>
                </c:pt>
              </c:strCache>
            </c:strRef>
          </c:cat>
          <c:val>
            <c:numRef>
              <c:f>'[NCS Comorbidity.xlsx]Sheet1'!$B$4:$B$5</c:f>
              <c:numCache>
                <c:formatCode>0%</c:formatCode>
                <c:ptCount val="2"/>
                <c:pt idx="0">
                  <c:v>0.52</c:v>
                </c:pt>
                <c:pt idx="1">
                  <c:v>0.4800000000000002</c:v>
                </c:pt>
              </c:numCache>
            </c:numRef>
          </c:val>
        </c:ser>
        <c:ser>
          <c:idx val="0"/>
          <c:order val="0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[comorbidity.xlsx]Sheet1!$A$3:$A$4</c:f>
              <c:strCache>
                <c:ptCount val="2"/>
                <c:pt idx="0">
                  <c:v>Co-occurring Mental Disorder</c:v>
                </c:pt>
                <c:pt idx="1">
                  <c:v>No Mental Disorder</c:v>
                </c:pt>
              </c:strCache>
            </c:strRef>
          </c:cat>
          <c:val>
            <c:numRef>
              <c:f>[comorbidity.xlsx]Sheet1!$B$3:$B$4</c:f>
              <c:numCache>
                <c:formatCode>0%</c:formatCode>
                <c:ptCount val="2"/>
                <c:pt idx="0">
                  <c:v>0.37000000000000022</c:v>
                </c:pt>
                <c:pt idx="1">
                  <c:v>0.63000000000000045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 dirty="0"/>
              <a:t>Co-occurrence of Mental Disorder With Drug Use Disorder (NCS 90-92)</a:t>
            </a:r>
          </a:p>
        </c:rich>
      </c:tx>
      <c:overlay val="0"/>
    </c:title>
    <c:autoTitleDeleted val="0"/>
    <c:plotArea>
      <c:layout/>
      <c:pieChart>
        <c:varyColors val="1"/>
        <c:ser>
          <c:idx val="1"/>
          <c:order val="1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'[NCS Comorbidity.xlsx]Sheet1'!$A$7:$A$8</c:f>
              <c:strCache>
                <c:ptCount val="2"/>
                <c:pt idx="0">
                  <c:v>Co-occurring Mental Disorder</c:v>
                </c:pt>
                <c:pt idx="1">
                  <c:v>No Mental Disorder</c:v>
                </c:pt>
              </c:strCache>
            </c:strRef>
          </c:cat>
          <c:val>
            <c:numRef>
              <c:f>'[NCS Comorbidity.xlsx]Sheet1'!$B$7:$B$8</c:f>
              <c:numCache>
                <c:formatCode>0%</c:formatCode>
                <c:ptCount val="2"/>
                <c:pt idx="0">
                  <c:v>0.59</c:v>
                </c:pt>
                <c:pt idx="1">
                  <c:v>0.4100000000000002</c:v>
                </c:pt>
              </c:numCache>
            </c:numRef>
          </c:val>
        </c:ser>
        <c:ser>
          <c:idx val="0"/>
          <c:order val="0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[comorbidity.xlsx]Sheet1!$A$6:$A$7</c:f>
              <c:strCache>
                <c:ptCount val="2"/>
                <c:pt idx="0">
                  <c:v>Co-occurring Mental Disorder</c:v>
                </c:pt>
                <c:pt idx="1">
                  <c:v>No Mental Disorder</c:v>
                </c:pt>
              </c:strCache>
            </c:strRef>
          </c:cat>
          <c:val>
            <c:numRef>
              <c:f>[comorbidity.xlsx]Sheet1!$B$6:$B$7</c:f>
              <c:numCache>
                <c:formatCode>0%</c:formatCode>
                <c:ptCount val="2"/>
                <c:pt idx="0">
                  <c:v>0.53</c:v>
                </c:pt>
                <c:pt idx="1">
                  <c:v>0.47000000000000008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Comorbidity of Alcohol Use Disorder and Antisocial Syndromes (NESARC)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'[antisocial personality and dependence2.xlsx]Sheet1'!$A$2:$A$5</c:f>
              <c:strCache>
                <c:ptCount val="4"/>
                <c:pt idx="0">
                  <c:v>None</c:v>
                </c:pt>
                <c:pt idx="1">
                  <c:v>Antisocial Personality Disorder</c:v>
                </c:pt>
                <c:pt idx="2">
                  <c:v>Conduct Disorder</c:v>
                </c:pt>
                <c:pt idx="3">
                  <c:v>Adult Antisocial Behavior</c:v>
                </c:pt>
              </c:strCache>
            </c:strRef>
          </c:cat>
          <c:val>
            <c:numRef>
              <c:f>'[antisocial personality and dependence2.xlsx]Sheet1'!$B$2:$B$5</c:f>
              <c:numCache>
                <c:formatCode>General</c:formatCode>
                <c:ptCount val="4"/>
                <c:pt idx="0">
                  <c:v>7206</c:v>
                </c:pt>
                <c:pt idx="1">
                  <c:v>1055</c:v>
                </c:pt>
                <c:pt idx="2">
                  <c:v>188</c:v>
                </c:pt>
                <c:pt idx="3">
                  <c:v>3394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/>
              <a:t>Comorbidity of Drug Use Disorder and Antisocial Syndromes (NESARC)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'[antisocial personality and dependence2.xlsx]Sheet1'!$A$10:$A$13</c:f>
              <c:strCache>
                <c:ptCount val="4"/>
                <c:pt idx="0">
                  <c:v>None</c:v>
                </c:pt>
                <c:pt idx="1">
                  <c:v>Antisocial Personality Disorder</c:v>
                </c:pt>
                <c:pt idx="2">
                  <c:v>Conduct Disorder</c:v>
                </c:pt>
                <c:pt idx="3">
                  <c:v>Adult Antisocial Behavior</c:v>
                </c:pt>
              </c:strCache>
            </c:strRef>
          </c:cat>
          <c:val>
            <c:numRef>
              <c:f>'[antisocial personality and dependence2.xlsx]Sheet1'!$B$10:$B$13</c:f>
              <c:numCache>
                <c:formatCode>General</c:formatCode>
                <c:ptCount val="4"/>
                <c:pt idx="0">
                  <c:v>1541</c:v>
                </c:pt>
                <c:pt idx="1">
                  <c:v>729</c:v>
                </c:pt>
                <c:pt idx="2">
                  <c:v>77</c:v>
                </c:pt>
                <c:pt idx="3">
                  <c:v>1721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Comorbidity of Nicotine Dependence and Antisocial Personality Disorder (NESARC)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'[nicotine and ASPD.xlsx]Sheet1'!$B$3:$B$5</c:f>
              <c:strCache>
                <c:ptCount val="3"/>
                <c:pt idx="0">
                  <c:v>None</c:v>
                </c:pt>
                <c:pt idx="1">
                  <c:v>Antisocial personality disorder</c:v>
                </c:pt>
                <c:pt idx="2">
                  <c:v>Conduct disorder</c:v>
                </c:pt>
              </c:strCache>
            </c:strRef>
          </c:cat>
          <c:val>
            <c:numRef>
              <c:f>'[nicotine and ASPD.xlsx]Sheet1'!$C$3:$C$5</c:f>
              <c:numCache>
                <c:formatCode>0.0%</c:formatCode>
                <c:ptCount val="3"/>
                <c:pt idx="0">
                  <c:v>0.75700000000000023</c:v>
                </c:pt>
                <c:pt idx="1">
                  <c:v>0.111</c:v>
                </c:pt>
                <c:pt idx="2">
                  <c:v>0.13200000000000001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Cigarette Smoker Typology Today US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'[drinker typology us.xlsx]Sheet1'!$A$11:$A$13</c:f>
              <c:strCache>
                <c:ptCount val="3"/>
                <c:pt idx="0">
                  <c:v>Experimenter</c:v>
                </c:pt>
                <c:pt idx="1">
                  <c:v>Recreational smoker</c:v>
                </c:pt>
                <c:pt idx="2">
                  <c:v>Dependence ever</c:v>
                </c:pt>
              </c:strCache>
            </c:strRef>
          </c:cat>
          <c:val>
            <c:numRef>
              <c:f>'[drinker typology us.xlsx]Sheet1'!$B$11:$B$13</c:f>
              <c:numCache>
                <c:formatCode>0%</c:formatCode>
                <c:ptCount val="3"/>
                <c:pt idx="0">
                  <c:v>0.5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2800" b="1"/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BSCT</a:t>
            </a:r>
            <a:r>
              <a:rPr lang="en-US" dirty="0" smtClean="0"/>
              <a:t> </a:t>
            </a:r>
            <a:r>
              <a:rPr lang="en-US" dirty="0"/>
              <a:t>Treatment Outcomes</a:t>
            </a:r>
          </a:p>
          <a:p>
            <a:pPr>
              <a:defRPr/>
            </a:pPr>
            <a:r>
              <a:rPr lang="en-US" dirty="0"/>
              <a:t>For All 99 </a:t>
            </a:r>
            <a:r>
              <a:rPr lang="en-US" dirty="0" smtClean="0"/>
              <a:t>Subjects – dependence and abuse</a:t>
            </a:r>
            <a:endParaRPr lang="en-US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Deteriorated, 5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'[miller data.xlsx]Sheet1'!$C$2:$C$7</c:f>
              <c:strCache>
                <c:ptCount val="6"/>
                <c:pt idx="0">
                  <c:v>Abstinent</c:v>
                </c:pt>
                <c:pt idx="1">
                  <c:v>Moderate</c:v>
                </c:pt>
                <c:pt idx="2">
                  <c:v>Improved </c:v>
                </c:pt>
                <c:pt idx="3">
                  <c:v>Unremitted</c:v>
                </c:pt>
                <c:pt idx="4">
                  <c:v>Deteriorated</c:v>
                </c:pt>
                <c:pt idx="5">
                  <c:v>Dead</c:v>
                </c:pt>
              </c:strCache>
            </c:strRef>
          </c:cat>
          <c:val>
            <c:numRef>
              <c:f>'[miller data.xlsx]Sheet1'!$B$2:$B$7</c:f>
              <c:numCache>
                <c:formatCode>General</c:formatCode>
                <c:ptCount val="6"/>
                <c:pt idx="0">
                  <c:v>23</c:v>
                </c:pt>
                <c:pt idx="1">
                  <c:v>14</c:v>
                </c:pt>
                <c:pt idx="2">
                  <c:v>22</c:v>
                </c:pt>
                <c:pt idx="3">
                  <c:v>30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69"/>
      </c:pieChart>
    </c:plotArea>
    <c:plotVisOnly val="1"/>
    <c:dispBlanksAs val="gap"/>
    <c:showDLblsOverMax val="0"/>
  </c:chart>
  <c:spPr>
    <a:ln w="28575">
      <a:solidFill>
        <a:schemeClr val="tx1"/>
      </a:solidFill>
    </a:ln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 smtClean="0">
                <a:latin typeface="+mn-lt"/>
              </a:rPr>
              <a:t>Outcomes </a:t>
            </a:r>
            <a:r>
              <a:rPr lang="en-US" sz="1800" dirty="0">
                <a:latin typeface="+mn-lt"/>
              </a:rPr>
              <a:t>of Subjects with Alcohol Dependence:</a:t>
            </a:r>
            <a:r>
              <a:rPr lang="en-US" sz="1800" baseline="0" dirty="0">
                <a:latin typeface="+mn-lt"/>
              </a:rPr>
              <a:t> </a:t>
            </a:r>
            <a:r>
              <a:rPr lang="en-US" sz="1800" dirty="0">
                <a:latin typeface="+mn-lt"/>
              </a:rPr>
              <a:t>54 Subjects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'[miller data.xlsx]Sheet1'!$C$54:$C$57</c:f>
              <c:strCache>
                <c:ptCount val="4"/>
                <c:pt idx="0">
                  <c:v>Abstinent</c:v>
                </c:pt>
                <c:pt idx="1">
                  <c:v>Moderate</c:v>
                </c:pt>
                <c:pt idx="2">
                  <c:v>Improved </c:v>
                </c:pt>
                <c:pt idx="3">
                  <c:v>Unremitted and Deteriorated</c:v>
                </c:pt>
              </c:strCache>
            </c:strRef>
          </c:cat>
          <c:val>
            <c:numRef>
              <c:f>'[miller data.xlsx]Sheet1'!$B$54:$B$57</c:f>
              <c:numCache>
                <c:formatCode>General</c:formatCode>
                <c:ptCount val="4"/>
                <c:pt idx="0">
                  <c:v>18</c:v>
                </c:pt>
                <c:pt idx="1">
                  <c:v>10</c:v>
                </c:pt>
                <c:pt idx="2">
                  <c:v>10</c:v>
                </c:pt>
                <c:pt idx="3">
                  <c:v>16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 w="28575">
      <a:solidFill>
        <a:schemeClr val="tx1"/>
      </a:solidFill>
    </a:ln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/>
              <a:t>Lifetime transition from abuse to dependence (NESARC)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cat>
            <c:strRef>
              <c:f>'[Lifetime transition from abuse to dependence.xlsx]Sheet1'!$B$3:$B$5</c:f>
              <c:strCache>
                <c:ptCount val="3"/>
                <c:pt idx="0">
                  <c:v>Cocaine</c:v>
                </c:pt>
                <c:pt idx="1">
                  <c:v>Cannabis</c:v>
                </c:pt>
                <c:pt idx="2">
                  <c:v>Alcohol</c:v>
                </c:pt>
              </c:strCache>
            </c:strRef>
          </c:cat>
          <c:val>
            <c:numRef>
              <c:f>'[Lifetime transition from abuse to dependence.xlsx]Sheet1'!$C$3:$C$5</c:f>
              <c:numCache>
                <c:formatCode>0.0%</c:formatCode>
                <c:ptCount val="3"/>
                <c:pt idx="0">
                  <c:v>0.15600000000000011</c:v>
                </c:pt>
                <c:pt idx="1">
                  <c:v>9.4000000000000028E-2</c:v>
                </c:pt>
                <c:pt idx="2">
                  <c:v>0.26600000000000001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2481408"/>
        <c:axId val="52565120"/>
      </c:barChart>
      <c:catAx>
        <c:axId val="52481408"/>
        <c:scaling>
          <c:orientation val="minMax"/>
        </c:scaling>
        <c:delete val="0"/>
        <c:axPos val="l"/>
        <c:majorTickMark val="out"/>
        <c:minorTickMark val="none"/>
        <c:tickLblPos val="nextTo"/>
        <c:crossAx val="52565120"/>
        <c:crosses val="autoZero"/>
        <c:auto val="1"/>
        <c:lblAlgn val="ctr"/>
        <c:lblOffset val="100"/>
        <c:noMultiLvlLbl val="0"/>
      </c:catAx>
      <c:valAx>
        <c:axId val="52565120"/>
        <c:scaling>
          <c:orientation val="minMax"/>
        </c:scaling>
        <c:delete val="0"/>
        <c:axPos val="b"/>
        <c:majorGridlines/>
        <c:numFmt formatCode="0.0%" sourceLinked="1"/>
        <c:majorTickMark val="out"/>
        <c:minorTickMark val="none"/>
        <c:tickLblPos val="nextTo"/>
        <c:crossAx val="52481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1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 dirty="0"/>
              <a:t>Percent of drinkers </a:t>
            </a:r>
            <a:r>
              <a:rPr lang="en-US" sz="2800" dirty="0" smtClean="0"/>
              <a:t>with past year Alcohol Dependence </a:t>
            </a:r>
            <a:r>
              <a:rPr lang="en-US" sz="2800" dirty="0"/>
              <a:t>by WHO region (2010)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cat>
            <c:strRef>
              <c:f>'[alcohol dependence prevalence worldwide.xlsx]Sheet1'!$B$3:$H$3</c:f>
              <c:strCache>
                <c:ptCount val="7"/>
                <c:pt idx="0">
                  <c:v>AFR</c:v>
                </c:pt>
                <c:pt idx="1">
                  <c:v>AMR</c:v>
                </c:pt>
                <c:pt idx="2">
                  <c:v>EMR</c:v>
                </c:pt>
                <c:pt idx="3">
                  <c:v>EUR</c:v>
                </c:pt>
                <c:pt idx="4">
                  <c:v>SEAR</c:v>
                </c:pt>
                <c:pt idx="5">
                  <c:v>WPR</c:v>
                </c:pt>
                <c:pt idx="6">
                  <c:v>World</c:v>
                </c:pt>
              </c:strCache>
            </c:strRef>
          </c:cat>
          <c:val>
            <c:numRef>
              <c:f>'[alcohol dependence prevalence worldwide.xlsx]Sheet1'!$B$6:$H$6</c:f>
              <c:numCache>
                <c:formatCode>0.0%</c:formatCode>
                <c:ptCount val="7"/>
                <c:pt idx="0">
                  <c:v>4.6979865771811978E-2</c:v>
                </c:pt>
                <c:pt idx="1">
                  <c:v>5.5284552845528502E-2</c:v>
                </c:pt>
                <c:pt idx="2">
                  <c:v>3.7037037037037056E-2</c:v>
                </c:pt>
                <c:pt idx="3">
                  <c:v>6.024096385542177E-2</c:v>
                </c:pt>
                <c:pt idx="4">
                  <c:v>0.12592592592592589</c:v>
                </c:pt>
                <c:pt idx="5">
                  <c:v>5.0218340611353697E-2</c:v>
                </c:pt>
                <c:pt idx="6">
                  <c:v>6.0052219321148896E-2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3774720"/>
        <c:axId val="43776256"/>
      </c:barChart>
      <c:catAx>
        <c:axId val="43774720"/>
        <c:scaling>
          <c:orientation val="minMax"/>
        </c:scaling>
        <c:delete val="0"/>
        <c:axPos val="b"/>
        <c:majorTickMark val="out"/>
        <c:minorTickMark val="none"/>
        <c:tickLblPos val="nextTo"/>
        <c:crossAx val="43776256"/>
        <c:crosses val="autoZero"/>
        <c:auto val="1"/>
        <c:lblAlgn val="ctr"/>
        <c:lblOffset val="100"/>
        <c:noMultiLvlLbl val="0"/>
      </c:catAx>
      <c:valAx>
        <c:axId val="43776256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437747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1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3200" dirty="0"/>
              <a:t>Lifetime Remission Rates for Substance Dependence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5010684877204997"/>
          <c:y val="0.22701342222449272"/>
          <c:w val="0.66607164093046844"/>
          <c:h val="0.6620037459711796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'[lifetime remission 2.xlsx]Sheet1'!$A$2:$A$9</c:f>
              <c:strCache>
                <c:ptCount val="8"/>
                <c:pt idx="0">
                  <c:v>Cocaine/Crack</c:v>
                </c:pt>
                <c:pt idx="1">
                  <c:v>Stimulants</c:v>
                </c:pt>
                <c:pt idx="2">
                  <c:v>Sedatives</c:v>
                </c:pt>
                <c:pt idx="3">
                  <c:v>Tranquilizers</c:v>
                </c:pt>
                <c:pt idx="4">
                  <c:v>Cannabis</c:v>
                </c:pt>
                <c:pt idx="5">
                  <c:v>Prescription Opioids</c:v>
                </c:pt>
                <c:pt idx="6">
                  <c:v>Alcohol</c:v>
                </c:pt>
                <c:pt idx="7">
                  <c:v>Nicotine</c:v>
                </c:pt>
              </c:strCache>
            </c:strRef>
          </c:cat>
          <c:val>
            <c:numRef>
              <c:f>'[lifetime remission 2.xlsx]Sheet1'!$B$2:$B$9</c:f>
              <c:numCache>
                <c:formatCode>0.0%</c:formatCode>
                <c:ptCount val="8"/>
                <c:pt idx="0">
                  <c:v>0.99199999999999999</c:v>
                </c:pt>
                <c:pt idx="1">
                  <c:v>0.99</c:v>
                </c:pt>
                <c:pt idx="2">
                  <c:v>0.98699999999999999</c:v>
                </c:pt>
                <c:pt idx="3">
                  <c:v>0.98299999999999998</c:v>
                </c:pt>
                <c:pt idx="4">
                  <c:v>0.97200000000000053</c:v>
                </c:pt>
                <c:pt idx="5">
                  <c:v>0.96100000000000063</c:v>
                </c:pt>
                <c:pt idx="6">
                  <c:v>0.90600000000000003</c:v>
                </c:pt>
                <c:pt idx="7">
                  <c:v>0.83700000000000063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63840"/>
        <c:axId val="84565376"/>
      </c:barChart>
      <c:catAx>
        <c:axId val="8456384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4565376"/>
        <c:crosses val="autoZero"/>
        <c:auto val="1"/>
        <c:lblAlgn val="ctr"/>
        <c:lblOffset val="100"/>
        <c:noMultiLvlLbl val="0"/>
      </c:catAx>
      <c:valAx>
        <c:axId val="84565376"/>
        <c:scaling>
          <c:orientation val="minMax"/>
          <c:max val="1"/>
          <c:min val="0"/>
        </c:scaling>
        <c:delete val="0"/>
        <c:axPos val="b"/>
        <c:majorGridlines/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4563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 b="1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3200" dirty="0"/>
              <a:t>Half Life of Substance Dependence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'[lifetime remission 2.xlsx]Sheet1'!$A$2:$A$9</c:f>
              <c:strCache>
                <c:ptCount val="8"/>
                <c:pt idx="0">
                  <c:v>Cocaine/Crack</c:v>
                </c:pt>
                <c:pt idx="1">
                  <c:v>Stimulants</c:v>
                </c:pt>
                <c:pt idx="2">
                  <c:v>Sedatives</c:v>
                </c:pt>
                <c:pt idx="3">
                  <c:v>Tranquilizers</c:v>
                </c:pt>
                <c:pt idx="4">
                  <c:v>Cannabis</c:v>
                </c:pt>
                <c:pt idx="5">
                  <c:v>Prescription Opioids</c:v>
                </c:pt>
                <c:pt idx="6">
                  <c:v>Alcohol</c:v>
                </c:pt>
                <c:pt idx="7">
                  <c:v>Nicotine</c:v>
                </c:pt>
              </c:strCache>
            </c:strRef>
          </c:cat>
          <c:val>
            <c:numRef>
              <c:f>'[lifetime remission 2.xlsx]Sheet1'!$C$2:$C$9</c:f>
              <c:numCache>
                <c:formatCode>General</c:formatCode>
                <c:ptCount val="8"/>
                <c:pt idx="0">
                  <c:v>5</c:v>
                </c:pt>
                <c:pt idx="1">
                  <c:v>4</c:v>
                </c:pt>
                <c:pt idx="2">
                  <c:v>5</c:v>
                </c:pt>
                <c:pt idx="3">
                  <c:v>5</c:v>
                </c:pt>
                <c:pt idx="4">
                  <c:v>6</c:v>
                </c:pt>
                <c:pt idx="5">
                  <c:v>5</c:v>
                </c:pt>
                <c:pt idx="6">
                  <c:v>14</c:v>
                </c:pt>
                <c:pt idx="7">
                  <c:v>26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6030848"/>
        <c:axId val="46032384"/>
      </c:barChart>
      <c:catAx>
        <c:axId val="46030848"/>
        <c:scaling>
          <c:orientation val="minMax"/>
        </c:scaling>
        <c:delete val="0"/>
        <c:axPos val="l"/>
        <c:majorTickMark val="out"/>
        <c:minorTickMark val="none"/>
        <c:tickLblPos val="nextTo"/>
        <c:crossAx val="46032384"/>
        <c:crosses val="autoZero"/>
        <c:auto val="1"/>
        <c:lblAlgn val="ctr"/>
        <c:lblOffset val="100"/>
        <c:noMultiLvlLbl val="0"/>
      </c:catAx>
      <c:valAx>
        <c:axId val="46032384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6030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Risk of Dependence for Non-Medical Users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'[risk of dependence 2.xlsx]data-dOYin-1'!$A$3:$A$12</c:f>
              <c:strCache>
                <c:ptCount val="10"/>
                <c:pt idx="0">
                  <c:v>Inhalants</c:v>
                </c:pt>
                <c:pt idx="1">
                  <c:v>Psychedelics</c:v>
                </c:pt>
                <c:pt idx="2">
                  <c:v>Prescription Opioids</c:v>
                </c:pt>
                <c:pt idx="3">
                  <c:v>Marijuana</c:v>
                </c:pt>
                <c:pt idx="4">
                  <c:v>Sedatives</c:v>
                </c:pt>
                <c:pt idx="5">
                  <c:v>Stimulants</c:v>
                </c:pt>
                <c:pt idx="6">
                  <c:v>Alcohol</c:v>
                </c:pt>
                <c:pt idx="7">
                  <c:v>Cocaine</c:v>
                </c:pt>
                <c:pt idx="8">
                  <c:v>Heroin</c:v>
                </c:pt>
                <c:pt idx="9">
                  <c:v>Nicotine</c:v>
                </c:pt>
              </c:strCache>
            </c:strRef>
          </c:cat>
          <c:val>
            <c:numRef>
              <c:f>'[risk of dependence 2.xlsx]data-dOYin-1'!$B$3:$B$12</c:f>
              <c:numCache>
                <c:formatCode>0%</c:formatCode>
                <c:ptCount val="10"/>
                <c:pt idx="0">
                  <c:v>4.0000000000000022E-2</c:v>
                </c:pt>
                <c:pt idx="1">
                  <c:v>0.05</c:v>
                </c:pt>
                <c:pt idx="2">
                  <c:v>8.0000000000000043E-2</c:v>
                </c:pt>
                <c:pt idx="3">
                  <c:v>9.0000000000000024E-2</c:v>
                </c:pt>
                <c:pt idx="4">
                  <c:v>9.0000000000000024E-2</c:v>
                </c:pt>
                <c:pt idx="5">
                  <c:v>0.11</c:v>
                </c:pt>
                <c:pt idx="6">
                  <c:v>0.15000000000000019</c:v>
                </c:pt>
                <c:pt idx="7">
                  <c:v>0.17</c:v>
                </c:pt>
                <c:pt idx="8">
                  <c:v>0.23</c:v>
                </c:pt>
                <c:pt idx="9">
                  <c:v>0.32000000000000045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6067072"/>
        <c:axId val="46089344"/>
      </c:barChart>
      <c:catAx>
        <c:axId val="460670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46089344"/>
        <c:crosses val="autoZero"/>
        <c:auto val="1"/>
        <c:lblAlgn val="ctr"/>
        <c:lblOffset val="100"/>
        <c:noMultiLvlLbl val="0"/>
      </c:catAx>
      <c:valAx>
        <c:axId val="4608934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60670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Lifetime probability of transitioning to substance dependence (NESARC, 2011)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'[Lifetime probability of transitioning to substance dependence.xlsx]Sheet1'!$B$3:$B$6</c:f>
              <c:strCache>
                <c:ptCount val="4"/>
                <c:pt idx="0">
                  <c:v>Cannabis</c:v>
                </c:pt>
                <c:pt idx="1">
                  <c:v>Cocaine</c:v>
                </c:pt>
                <c:pt idx="2">
                  <c:v>Alcohol</c:v>
                </c:pt>
                <c:pt idx="3">
                  <c:v>Nicotine</c:v>
                </c:pt>
              </c:strCache>
            </c:strRef>
          </c:cat>
          <c:val>
            <c:numRef>
              <c:f>'[Lifetime probability of transitioning to substance dependence.xlsx]Sheet1'!$C$3:$C$6</c:f>
              <c:numCache>
                <c:formatCode>0.0%</c:formatCode>
                <c:ptCount val="4"/>
                <c:pt idx="0">
                  <c:v>8.9000000000000065E-2</c:v>
                </c:pt>
                <c:pt idx="1">
                  <c:v>0.2090000000000001</c:v>
                </c:pt>
                <c:pt idx="2">
                  <c:v>0.22700000000000001</c:v>
                </c:pt>
                <c:pt idx="3">
                  <c:v>0.67500000000000071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99840"/>
        <c:axId val="46122112"/>
      </c:barChart>
      <c:catAx>
        <c:axId val="46099840"/>
        <c:scaling>
          <c:orientation val="minMax"/>
        </c:scaling>
        <c:delete val="0"/>
        <c:axPos val="l"/>
        <c:majorTickMark val="out"/>
        <c:minorTickMark val="none"/>
        <c:tickLblPos val="nextTo"/>
        <c:crossAx val="46122112"/>
        <c:crosses val="autoZero"/>
        <c:auto val="1"/>
        <c:lblAlgn val="ctr"/>
        <c:lblOffset val="100"/>
        <c:noMultiLvlLbl val="0"/>
      </c:catAx>
      <c:valAx>
        <c:axId val="46122112"/>
        <c:scaling>
          <c:orientation val="minMax"/>
        </c:scaling>
        <c:delete val="0"/>
        <c:axPos val="b"/>
        <c:majorGridlines/>
        <c:numFmt formatCode="0.0%" sourceLinked="1"/>
        <c:majorTickMark val="out"/>
        <c:minorTickMark val="none"/>
        <c:tickLblPos val="nextTo"/>
        <c:crossAx val="46099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600"/>
            </a:pPr>
            <a:r>
              <a:rPr lang="en-US" sz="2600"/>
              <a:t>Lifetime prescription drug abuse/dependence for non-medical users (NESARC)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cat>
            <c:strRef>
              <c:f>'[lifetime and past year prescription drug dependence.xlsx]Sheet1'!$B$3:$B$6</c:f>
              <c:strCache>
                <c:ptCount val="4"/>
                <c:pt idx="0">
                  <c:v>Stimulants</c:v>
                </c:pt>
                <c:pt idx="1">
                  <c:v>Sedatives</c:v>
                </c:pt>
                <c:pt idx="2">
                  <c:v>Tranquilizers</c:v>
                </c:pt>
                <c:pt idx="3">
                  <c:v>Prescription opioids</c:v>
                </c:pt>
              </c:strCache>
            </c:strRef>
          </c:cat>
          <c:val>
            <c:numRef>
              <c:f>'[lifetime and past year prescription drug dependence.xlsx]Sheet1'!$E$3:$E$6</c:f>
              <c:numCache>
                <c:formatCode>0.0%</c:formatCode>
                <c:ptCount val="4"/>
                <c:pt idx="0">
                  <c:v>0.42553191489361702</c:v>
                </c:pt>
                <c:pt idx="1">
                  <c:v>0.26829268292682928</c:v>
                </c:pt>
                <c:pt idx="2">
                  <c:v>0.29411764705882376</c:v>
                </c:pt>
                <c:pt idx="3">
                  <c:v>0.2978723404255319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6435328"/>
        <c:axId val="46449408"/>
      </c:barChart>
      <c:catAx>
        <c:axId val="46435328"/>
        <c:scaling>
          <c:orientation val="minMax"/>
        </c:scaling>
        <c:delete val="0"/>
        <c:axPos val="l"/>
        <c:majorTickMark val="out"/>
        <c:minorTickMark val="none"/>
        <c:tickLblPos val="nextTo"/>
        <c:crossAx val="46449408"/>
        <c:crosses val="autoZero"/>
        <c:auto val="1"/>
        <c:lblAlgn val="ctr"/>
        <c:lblOffset val="100"/>
        <c:noMultiLvlLbl val="0"/>
      </c:catAx>
      <c:valAx>
        <c:axId val="46449408"/>
        <c:scaling>
          <c:orientation val="minMax"/>
        </c:scaling>
        <c:delete val="0"/>
        <c:axPos val="b"/>
        <c:majorGridlines/>
        <c:numFmt formatCode="0.0%" sourceLinked="1"/>
        <c:majorTickMark val="out"/>
        <c:minorTickMark val="none"/>
        <c:tickLblPos val="nextTo"/>
        <c:crossAx val="46435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E67EC-E108-46BC-B0B2-5728523E2062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E2DC7-5E2D-402C-8114-5DFC398D66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1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ugabuse.gov/sites/default/files/rrprescription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lww.com/psychopharmacology/Abstract/2002/10000/Nicotine_Replacement_to_Reduce_Cigarette.8.aspx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ncbi.nlm.nih.gov/pubmed/17414237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rf.org.uk/system/files/1859354254.pdf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jrf.org.uk/sites/files/jrf/2079-heroin-controlled-drugs.pdf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17366129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urtisjacksonjacobs.files.wordpress.com/2011/03/refining-rock.pdf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ncbi.nlm.nih.gov/pubmed/12562106" TargetMode="External"/><Relationship Id="rId5" Type="http://schemas.openxmlformats.org/officeDocument/2006/relationships/hyperlink" Target="http://curtisjacksonjacobs.files.wordpress.com/2011/03/hard-drugs-in-a-soft-context.pdf" TargetMode="External"/><Relationship Id="rId4" Type="http://schemas.openxmlformats.org/officeDocument/2006/relationships/hyperlink" Target="http://onlinelibrary.wiley.com/doi/10.1111/j.1533-8525.2004.tb02316.x/abstract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ectrum.niaaa.nih.gov/archives/v1i1Sept2009/features/Alcoholism.html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shington.edu/news/2012/01/19/homeless-heavy-drinkers-imbibe-less-when-housing-allows-alcohol/" TargetMode="External"/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ncbi.nlm.nih.gov/pmc/articles/PMC3487630/" TargetMode="External"/><Relationship Id="rId4" Type="http://schemas.openxmlformats.org/officeDocument/2006/relationships/hyperlink" Target="http://www.ncbi.nlm.nih.gov/pubmed/22390516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bjp.rcpsych.org/content/191/1/55.short" TargetMode="External"/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donaldmacpherson.ca/wp-content/uploads/2010/05/British-Heroin-Trial-Results.pdf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19958538" TargetMode="External"/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tandfonline.com/doi/abs/10.1300/J175v04n01_04" TargetMode="External"/><Relationship Id="rId4" Type="http://schemas.openxmlformats.org/officeDocument/2006/relationships/hyperlink" Target="http://informahealthcare.com/doi/abs/10.3109/16066359.2012.733465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lliamwhitepapers.com/pr/2007CanDrugAddictsDrink.pdf" TargetMode="External"/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aaa.nih.gov/alcohol-health/overview-alcohol-consumption/alcohol-facts-and-statistics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25208305" TargetMode="External"/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archpsyc.jamanetwork.com/article.aspx?articleid=1901525" TargetMode="Externa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nformahealthcare.com/doi/abs/10.3109/16066359.2012.705400" TargetMode="External"/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2232018" TargetMode="External"/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sycnet.apa.org/psycinfo/1997-08623-002" TargetMode="External"/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17391341" TargetMode="External"/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17433571" TargetMode="External"/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ncbi.nlm.nih.gov/pmc/articles/PMC2633099/" TargetMode="Externa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mc/articles/PMC3376673/" TargetMode="External"/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23721532" TargetMode="External"/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ncbi.nlm.nih.gov/pmc/articles/PMC3755735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substance_abuse/publications/global_alcohol_report/en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sycnet.apa.org/journals/pha/2/3/244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21145178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16889449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ncbi.nlm.nih.gov/pubmed/18063321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mbicort.com/content/dam/website-services/global/symbicort-com/FF%20SmokingCess2e.pdf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hindawi.com/journals/jeph/2012/145861/" TargetMode="External"/><Relationship Id="rId5" Type="http://schemas.openxmlformats.org/officeDocument/2006/relationships/hyperlink" Target="http://www.ncbi.nlm.nih.gov/pubmed/22685481" TargetMode="External"/><Relationship Id="rId4" Type="http://schemas.openxmlformats.org/officeDocument/2006/relationships/hyperlink" Target="http://www.npr.org/templates/story/story.php?storyId=99690624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jph.aphapublications.org/doi/abs/10.2105/AJPH.93.8.1321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ncbi.nlm.nih.gov/pmc/articles/PMC1447964/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19106739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ucdenver.edu/academics/colleges/PublicHealth/community/CEPEG/WkProducts/Publications/Documents/16Long-TermResults.pdf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National Institute on Drug Abuse. Prescription drugs: abuse and addiction. Research Report Series. Bethesda (MD): NIDA; 2011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http://www.drugabuse.gov/sites/default/files/rrprescription.pdf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Etter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J. F., Laszlo, E.,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Zellweger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J. P., Perrot, C.,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Perneger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T. V. (2002). Nicotine replacement to reduce cigarette consumption in smokers who are unwilling to quit: a randomized trial.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clinical psychopharmacology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(5), 487-495.</a:t>
            </a:r>
            <a:b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http://journals.lww.com/psychopharmacology/Abstract/2002/10000/Nicotine_Replacement_to_Reduce_Cigarette.8.aspx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Etter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J. F., &amp; Laszlo, E. (2007).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Postintervention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effect of nicotine replacement therapy for smoking reduction: a randomized trial with a 5-year follow-up.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clinical psychopharmacology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(2), 151-155.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http://www.ncbi.nlm.nih.gov/pubmed/17414237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Etter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J. F., Laszlo, E.,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Perneger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T. V. (2004).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Postintervention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effect of nicotine replacement therapy on smoking reduction in smokers who are unwilling to quit: randomized trial.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clinical psychopharmacology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(2), 174-179.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http://www.ncbi.nlm.nih.gov/pubmed/17414237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Warburton, H.,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Turnball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P. J., &amp; Hough, J. M. (2005).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Occasional and controlled heroin use: Not a problem?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York: Joseph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Rowntree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Foundation.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http://www.jrf.org.uk/system/files/1859354254.pdf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McSweeney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T., &amp; Turnbull, P. J. (2007).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Exploring user perceptions of occasional and controlled heroin use: A follow-up study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Joseph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Rowntree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Foundation.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http://www.jrf.org.uk/sites/files/jrf/2079-heroin-controlled-drugs.pdf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Daniulaityte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R., Carlson, R. G.,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Siegal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H. A. (2007). “Heavy users,”“controlled users,” and “quitters”: Understanding patterns of crack use among women in a Midwestern city.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Substance use &amp; misuse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(1), 129-152.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http://www.ncbi.nlm.nih.gov/pubmed/17366129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Jackson-Jacobs, C. (2001). Refining rock: Practical and social features of self-control among a group of college-student crack users.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Contemp. Drug Probs.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28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597.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http://curtisjacksonjacobs.files.wordpress.com/2011/03/refining-rock.pdf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Jackson‐Jacobs, C. (2004). hard drugs in a soft context.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Sociological Quarterly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45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(4), 835-856.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http://onlinelibrary.wiley.com/doi/10.1111/j.1533-8525.2004.tb02316.x/abstract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http://curtisjacksonjacobs.files.wordpress.com/2011/03/hard-drugs-in-a-soft-context.pdf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German, D.,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Sterk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C. E. (2002). Looking beyond stereotypes: exploring variations among crack smokers.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psychoactive drugs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34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(4), 383-392.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http://www.ncbi.nlm.nih.gov/pubmed/12562106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Alcoholism Isn’t What It Used To Be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NIAAA Spectrum 1, 1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http://www.spectrum.niaaa.nih.gov/archives/v1i1Sept2009/features/Alcoholism.html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University of Washington. January 19, 2012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Homeless heavy drinkers imbibe less when housing allows alcohol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Molly McElroy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http://www.washington.edu/news/2012/01/19/homeless-heavy-drinkers-imbibe-less-when-housing-allows-alcohol/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Collins, S. E., Malone, D. K.,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Clifasefi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S. L.,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Ginzler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J. A., Garner, M. D.,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Burlingham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B., ... &amp; Larimer, M. E. (2012). Project-based Housing First for chronically homeless individuals with alcohol problems: Within-subjects analyses of 2-year alcohol trajectories.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American journal of public health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(3), 511-519.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http://www.ncbi.nlm.nih.gov/pubmed/22390516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http://www.ncbi.nlm.nih.gov/pmc/articles/PMC3487630/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Haasen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Verthein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Degkwitz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P., Berger, J.,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Krausz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Naber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D. (2007). Heroin-assisted treatment for opioid dependence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Randomised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controlled trial.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British Journal of Psychiatry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191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(1), 55-62.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http://bjp.rcpsych.org/content/191/1/55.short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Metrebian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Lintzeris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N., Potts, L.,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Carnwath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Mayet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S., ...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Forzisi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L. (2010). Supervised injectable heroin or injectable methadone versus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optimised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oral methadone as treatment for chronic heroin addicts in England after persistent failure in orthodox treatment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RIOTT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 a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randomised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trial.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Lancet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375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(9729), 1885-1895.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http://donaldmacpherson.ca/wp-content/uploads/2010/05/British-Heroin-Trial-Results.pdf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Reiman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A. (2009). Cannabis as a substitute for alcohol and other drugs.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Harm Reduction Journal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(1), 35.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http://www.ncbi.nlm.nih.gov/pubmed/19958538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Lucas, P.,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Reiman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Earleywine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M., McGowan, S. K.,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Oleson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M., Coward, M. P., &amp; Thomas, B. (2012). Cannabis as a substitute for alcohol and other drugs: A dispensary-based survey of substitution effect in Canadian medical cannabis patients.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Addiction Research &amp; Theory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(5), 435-442.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http://informahealthcare.com/doi/abs/10.3109/16066359.2012.733465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Mikuriya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T. H. (2003). Cannabis As a Substitute for Alcohol.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Cannabis Therapeutics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Mikuriya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T. H. (2004). Cannabis as a substitute for alcohol: a harm-reduction approach.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Cannabis Therapeutics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(1), 79-93.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http://www.tandfonline.com/doi/abs/10.1300/J175v04n01_04#.VB7K-7G02Qg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W. (2007) Can recovering drug addicts drink? A historical footnote.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Counselor, 8(6), 36-41.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http://www.williamwhitepapers.com/pr/2007CanDrugAddictsDrink.pdf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Alcohol Facts and Statistics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http://www.niaaa.nih.gov/alcohol-health/overview-alcohol-consumption/alcohol-facts-and-statistics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Blanco, C., Okuda, M., Wang, S., Liu, S. M.,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Olfson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 (2014). Testing the Drug Substitution Switching-Addictions Hypothesis: A Prospective Study in a Nationally Representative Sample.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JAMA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psychiatry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http://www.ncbi.nlm.nih.gov/pubmed/25208305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http://archpsyc.jamanetwork.com/article.aspx?articleid=1901525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Scherer, M.,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Trenz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R. C., Harrell, P.,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Altintoprak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E., Mancha, B., &amp; Latimer, W. W. (2012). Desistance from problematic alcohol use without treatment among active heroin and cocaine users.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Addiction Research &amp; Theory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(3), 227-234.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http://informahealthcare.com/doi/abs/10.3109/16066359.2012.705400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D. A., Farmer, M. E., Rae, D. S., Locke, B. Z., Keith, S. J., Judd, L. L., &amp; Goodwin, F. K. (1990). Comorbidity of mental disorders with alcohol and other drug abuse: results from the Epidemiologic Catchment Area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study.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Jama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264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(19), 2511-2518.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http://www.ncbi.nlm.nih.gov/pubmed/2232018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prevalence of psychiatric comorbidity.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Kessler, Ronald C.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Wetzler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Scott (Ed); Sanderson, William C. (Ed), (1997). Treatment strategies for patients with psychiatric comorbidity. An Einstein psychiatry publication, No. 14., (pp. 23-48). Hoboken, NJ, US: John Wiley &amp; Sons Inc, xvi, 368 pp. 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http://psycnet.apa.org/psycinfo/1997-08623-002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Goldstein, R. B., Dawson, D. A.,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Saha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T. D.,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W., Compton, W. M., &amp; Grant, B. F. (2007). Antisocial Behavioral Syndromes and DSM‐IV Alcohol Use Disorders: Results From the National Epidemiologic Survey on Alcohol and Related Conditions.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Alcoholism: Clinical and Experimental Research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(5), 814-828.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http://www.ncbi.nlm.nih.gov/pubmed/17391341</a:t>
            </a:r>
            <a:endParaRPr lang="en-US" sz="1200" u="non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Goldstein, R. B., Compton, W. M.,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Pulay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A. J.,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W., Pickering, R. P., Stinson, F. S., &amp; Grant, B. F. (2007). Antisocial behavioral syndromes and DSM-IV drug use disorders in the United States: Results from the National Epidemiologic Survey on Alcohol and Related Conditions.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 and alcohol dependence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(2), 145-158.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http://www.ncbi.nlm.nih.gov/pubmed/17433571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http://www.ncbi.nlm.nih.gov/pmc/articles/PMC2633099/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Chen, L. S., Xian, H.,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Grucza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R. A.,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Saccone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N. L., Wang, J. C., Johnson, E. O., ...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Bierut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L. J. (2012). Nicotine dependence and comorbid psychiatric disorders: Examination of specific genetic variants in the&lt;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&gt; CHRNA5-A3-B4&lt;/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&gt; nicotinic receptor genes.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 and alcohol dependence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123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S42-S51.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http://www.ncbi.nlm.nih.gov/pmc/articles/PMC3376673/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Flórez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-Salamanca, L.,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Secades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-Villa, R.,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Hasin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D. S.,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Cottler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L., Wang, S., Grant, B. F., &amp; Blanco, C. (2013). Probability and Predictors of Transition from Abuse to Dependence on Alcohol, Cannabis, and Cocaine: Results from the National Epidemiologic Survey on Alcohol and Related Conditions.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American journal of drug and alcohol abuse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39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(3), 168-179.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http://www.ncbi.nlm.nih.gov/pubmed/23721532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http://www.ncbi.nlm.nih.gov/pmc/articles/PMC3755735/</a:t>
            </a:r>
            <a:endParaRPr lang="en-US" sz="1200" u="non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World Health Organization. (2014).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Global status report on alcohol and health-2014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World Health Organization.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http://www.who.int/substance_abuse/publications/global_alcohol_report/en/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Anthony, J. C., Warner, L. A., &amp; Kessler, R. C. (1994). Comparative epidemiology of dependence on tobacco, alcohol, controlled substances, and inhalants: basic findings from the National Comorbidity Survey.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Experimental and Clinical Psychopharmacology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(3), 244.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http://psycnet.apa.org/journals/pha/2/3/244/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Lopez-Quintero, C.,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Cobos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J. P. D. L.,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Hasin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D. S., Okuda, M., Wang, S., Grant, B. F., &amp; Blanco, C. (2011). Probability and predictors of transition from first use to dependence on nicotine, alcohol, cannabis, and cocaine: Results of the National Epidemiologic Survey on Alcohol and Related Conditions (NESARC).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 and alcohol dependence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115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(1), 120-130.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http://www.ncbi.nlm.nih.gov/pubmed/21145178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Huang, B., Dawson, D. A., Stinson, F. S.,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Hasin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D. S.,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Saha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T. D., ... &amp; Grant, B. F. (2006). Prevalence, correlates, and comorbidity of nonmedical prescription drug use and drug use disorders in the United States: Results of the National Epidemiologic Survey on Alcohol and Related Conditions.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Clinical Psychiatry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http://www.ncbi.nlm.nih.gov/pubmed/16889449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Becker, W. C., Sullivan, L. E.,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Tetrault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J. M., Desai, R. A.,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Fiellin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D. A. (2008). Non-medical use, abuse and dependence on prescription opioids among US adults: psychiatric, medical and substance use correlates.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 and alcohol dependence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94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(1), 38-47.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http://www.ncbi.nlm.nih.gov/pubmed/18063321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West, R.,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Shiffman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S. (2007).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Fast facts: smoking cessation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Oxford: Health Press Limited.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http://www.symbicort.com/content/dam/website-services/global/symbicort-com/FF%20SmokingCess2e.pdf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'Chippers' Challenge Concepts Of Smoking Addiction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Brenda Wilson NPR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January 22, 2009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http://www.npr.org/templates/story/story.php?storyId=99690624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Sacks, R.,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Coady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 H.,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Mbamalu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I. G., Johns, M., &amp;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Kansagra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S. M. (2012). Exploring the next frontier for tobacco control: Nondaily smoking among New York City adults.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environmental and public health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http://www.ncbi.nlm.nih.gov/pubmed/22685481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http://www.hindawi.com/journals/jeph/2012/145861/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Hassmiller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K. M., Warner, K. E., Mendez, D., Levy, D. T., &amp; Romano, E. (2003). Nondaily smokers: who are they?.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American Journal of Public Health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93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(8), 1321-1327.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http://ajph.aphapublications.org/doi/abs/10.2105/AJPH.93.8.1321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http://www.ncbi.nlm.nih.gov/pmc/articles/PMC1447964/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Glasgow, R. E.,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Gaglio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Estabrooks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P. A., Marcus, A. C.,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Ritzwoller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D. P., Smith, T. L., ... &amp; France, E. K. (2009). Long-term results of a smoking reduction program.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Medical care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47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(1), 115-120.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http://www.ncbi.nlm.nih.gov/pubmed/19106739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http://www.ucdenver.edu/academics/colleges/PublicHealth/community/CEPEG/WkProducts/Publications/Documents/16Long-TermResults.pdf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E2DC7-5E2D-402C-8114-5DFC398D668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08282-4E76-4FCC-ABDC-52FCF4347D63}" type="datetimeFigureOut">
              <a:rPr lang="en-US" smtClean="0"/>
              <a:pPr/>
              <a:t>11/1/2014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CFFD3-8F96-4E9F-B86E-469F0C04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asas.ny.gov/pio/press/20120306Recovery.cfm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Arial Black" pitchFamily="34" charset="0"/>
              </a:rPr>
              <a:t>What Is Recovery?</a:t>
            </a:r>
            <a:endParaRPr lang="en-US" sz="5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581400"/>
            <a:ext cx="7391400" cy="25908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Arial Black" pitchFamily="34" charset="0"/>
              </a:rPr>
              <a:t>Let’s </a:t>
            </a:r>
            <a:r>
              <a:rPr lang="en-US" sz="4400" b="1" i="1" dirty="0" smtClean="0">
                <a:solidFill>
                  <a:srgbClr val="FF0000"/>
                </a:solidFill>
                <a:latin typeface="Arial Black" pitchFamily="34" charset="0"/>
              </a:rPr>
              <a:t>really</a:t>
            </a:r>
            <a:r>
              <a:rPr lang="en-US" sz="4400" dirty="0" smtClean="0">
                <a:solidFill>
                  <a:srgbClr val="FF0000"/>
                </a:solidFill>
                <a:latin typeface="Arial Black" pitchFamily="34" charset="0"/>
              </a:rPr>
              <a:t> change the conversation about addiction and recovery</a:t>
            </a:r>
            <a:endParaRPr lang="en-US" sz="44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Experimental and Recreational Drug Use and Dependence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Experimental drug use normally does NOT progress to recreational use or dependence</a:t>
            </a:r>
          </a:p>
          <a:p>
            <a:r>
              <a:rPr lang="en-US" dirty="0" smtClean="0"/>
              <a:t>How often recreational use leads to dependence depends on the drug and environmental factors</a:t>
            </a:r>
          </a:p>
          <a:p>
            <a:r>
              <a:rPr lang="en-US" dirty="0" smtClean="0"/>
              <a:t>Even when drug dependence occurs the normal outcome is remission without treatment</a:t>
            </a:r>
          </a:p>
          <a:p>
            <a:r>
              <a:rPr lang="en-US" dirty="0" smtClean="0"/>
              <a:t>Recreational drug users do not have a “disease”</a:t>
            </a:r>
          </a:p>
          <a:p>
            <a:r>
              <a:rPr lang="en-US" dirty="0" smtClean="0"/>
              <a:t>The stance that any non-medical use is misuse/abuse is bullshit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Alcohol US (estimate)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Tobacco US 1990s (estimate)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Tobacco US Today (estimate)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Culture not just drug determines rates of dependency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DSM 5 Criteria for </a:t>
            </a:r>
            <a:r>
              <a:rPr lang="en-US" dirty="0" err="1" smtClean="0"/>
              <a:t>SUD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A)</a:t>
            </a:r>
            <a:r>
              <a:rPr lang="en-US" dirty="0" smtClean="0"/>
              <a:t> A problematic pattern of substance use leading to clinically significant impairment or distress, as manifested by at least two of the following, occurring within a 12-month period: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1. Substance is often taken in larger amounts or over a longer period than was intended.  </a:t>
            </a:r>
          </a:p>
          <a:p>
            <a:r>
              <a:rPr lang="en-US" dirty="0" smtClean="0"/>
              <a:t>2. There is a persistent desire or unsuccessful efforts to cut down or control substance use. </a:t>
            </a:r>
          </a:p>
          <a:p>
            <a:r>
              <a:rPr lang="en-US" dirty="0" smtClean="0"/>
              <a:t>3. A great deal of time is spent in activities necessary to obtain substance, use substance, or recover from its effects. </a:t>
            </a:r>
          </a:p>
          <a:p>
            <a:r>
              <a:rPr lang="en-US" dirty="0" smtClean="0"/>
              <a:t>4. Craving, or a strong desire or urge to use substance.  </a:t>
            </a:r>
          </a:p>
          <a:p>
            <a:r>
              <a:rPr lang="en-US" dirty="0" smtClean="0"/>
              <a:t>5. Recurrent substance use resulting in a failure to fulfill major role obligations at work, school, or home. </a:t>
            </a:r>
          </a:p>
          <a:p>
            <a:r>
              <a:rPr lang="en-US" dirty="0" smtClean="0"/>
              <a:t>6. Continued substance use despite having persistent or recurrent social or interpersonal problems caused or exacerbated by the effects of substance.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7. Important social, occupational, or recreational activities are given up or reduced because of substance use.  </a:t>
            </a:r>
          </a:p>
          <a:p>
            <a:r>
              <a:rPr lang="en-US" dirty="0" smtClean="0"/>
              <a:t>8. Recurrent substance use in situations in which it is physically hazardous. </a:t>
            </a:r>
          </a:p>
          <a:p>
            <a:r>
              <a:rPr lang="en-US" dirty="0" smtClean="0"/>
              <a:t>9. Substance use is continued despite knowledge of having a persistent or recurrent physical or psychological problem that is likely to have been caused or exacerbated by substance.  </a:t>
            </a:r>
          </a:p>
          <a:p>
            <a:r>
              <a:rPr lang="en-US" dirty="0" smtClean="0"/>
              <a:t>10. Tolerance, as defined by either of the following: </a:t>
            </a:r>
          </a:p>
          <a:p>
            <a:r>
              <a:rPr lang="en-US" dirty="0" smtClean="0"/>
              <a:t>a. A need for markedly increased amounts of substance to achieve intoxication or desired effect. </a:t>
            </a:r>
          </a:p>
          <a:p>
            <a:r>
              <a:rPr lang="en-US" dirty="0" smtClean="0"/>
              <a:t>b. A markedly diminished effect with continued use of the same amount of substance. </a:t>
            </a:r>
          </a:p>
          <a:p>
            <a:r>
              <a:rPr lang="en-US" dirty="0" smtClean="0"/>
              <a:t>11. Withdrawal, as manifested by either of the following: </a:t>
            </a:r>
          </a:p>
          <a:p>
            <a:r>
              <a:rPr lang="en-US" dirty="0" smtClean="0"/>
              <a:t>a. The characteristic withdrawal syndrome for substance </a:t>
            </a:r>
          </a:p>
          <a:p>
            <a:r>
              <a:rPr lang="en-US" dirty="0" smtClean="0"/>
              <a:t>b. Substance (or a closely related substance) is taken to relieve or avoid withdrawal symptoms.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Legal involvement removed as criterion</a:t>
            </a:r>
          </a:p>
          <a:p>
            <a:r>
              <a:rPr lang="en-US" dirty="0" smtClean="0"/>
              <a:t>Severity </a:t>
            </a:r>
          </a:p>
          <a:p>
            <a:pPr lvl="1"/>
            <a:r>
              <a:rPr lang="en-US" dirty="0" smtClean="0"/>
              <a:t> Mild: two to three symptoms </a:t>
            </a:r>
          </a:p>
          <a:p>
            <a:pPr lvl="1"/>
            <a:r>
              <a:rPr lang="en-US" dirty="0" smtClean="0"/>
              <a:t> Moderate: four to five </a:t>
            </a:r>
          </a:p>
          <a:p>
            <a:pPr lvl="1"/>
            <a:r>
              <a:rPr lang="en-US" dirty="0" smtClean="0"/>
              <a:t> Severe: six or more </a:t>
            </a:r>
          </a:p>
          <a:p>
            <a:r>
              <a:rPr lang="en-US" dirty="0" smtClean="0"/>
              <a:t> Course Specifiers:</a:t>
            </a:r>
          </a:p>
          <a:p>
            <a:pPr lvl="1"/>
            <a:r>
              <a:rPr lang="en-US" dirty="0" smtClean="0"/>
              <a:t> “in early remission” </a:t>
            </a:r>
          </a:p>
          <a:p>
            <a:pPr lvl="1"/>
            <a:r>
              <a:rPr lang="en-US" dirty="0" smtClean="0"/>
              <a:t> “in sustained remission”</a:t>
            </a:r>
          </a:p>
          <a:p>
            <a:pPr lvl="1"/>
            <a:r>
              <a:rPr lang="en-US" dirty="0" smtClean="0"/>
              <a:t> “on maintenance therapy”</a:t>
            </a:r>
          </a:p>
          <a:p>
            <a:pPr lvl="1"/>
            <a:r>
              <a:rPr lang="en-US" dirty="0" smtClean="0"/>
              <a:t> “in a controlled environment”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Recovery?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We say it is NO IMPAIRMENT, NO DISTRESS, NO PROBLEMS</a:t>
            </a:r>
          </a:p>
          <a:p>
            <a:r>
              <a:rPr lang="en-US" dirty="0" smtClean="0"/>
              <a:t>This can mean abstinence or non-problematic use</a:t>
            </a:r>
          </a:p>
          <a:p>
            <a:r>
              <a:rPr lang="en-US" dirty="0" smtClean="0"/>
              <a:t>Abstinence or a spiritual program are NOT requirements for being in recovery</a:t>
            </a:r>
          </a:p>
          <a:p>
            <a:r>
              <a:rPr lang="en-US" dirty="0" smtClean="0"/>
              <a:t>Reduction in impairment is partial recovery</a:t>
            </a:r>
          </a:p>
          <a:p>
            <a:r>
              <a:rPr lang="en-US" dirty="0" smtClean="0"/>
              <a:t>Self recovery without AA and without treatment is the norm for all addictions – people overcome them on their own power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  This is a call for the recovery movement and the harm reduction movement to join together and celebrate all forms of recovery whether they involve abstinence or not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  <p:pic>
        <p:nvPicPr>
          <p:cNvPr id="6" name="Picture 5" descr="shutterstock_1045208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2818181"/>
            <a:ext cx="4876800" cy="3257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OSIE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70125" y="1104106"/>
            <a:ext cx="4603750" cy="46037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762000"/>
          <a:ext cx="8229600" cy="536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33400"/>
          <a:ext cx="8229600" cy="5592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NESARC drug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 smtClean="0"/>
              <a:t>1. Sedatives, for example, sleeping pills, bar-bit-your-</a:t>
            </a:r>
            <a:r>
              <a:rPr lang="en-US" sz="1800" dirty="0" err="1" smtClean="0"/>
              <a:t>ates</a:t>
            </a:r>
            <a:r>
              <a:rPr lang="en-US" sz="1800" dirty="0" smtClean="0"/>
              <a:t>, </a:t>
            </a:r>
            <a:r>
              <a:rPr lang="en-US" sz="1800" dirty="0" err="1" smtClean="0"/>
              <a:t>Seconal</a:t>
            </a:r>
            <a:r>
              <a:rPr lang="en-US" sz="1800" dirty="0" smtClean="0"/>
              <a:t>, </a:t>
            </a:r>
            <a:r>
              <a:rPr lang="en-US" sz="1800" dirty="0" err="1" smtClean="0"/>
              <a:t>Kway-ludes</a:t>
            </a:r>
            <a:r>
              <a:rPr lang="en-US" sz="1800" dirty="0" smtClean="0"/>
              <a:t>, or </a:t>
            </a:r>
            <a:r>
              <a:rPr lang="en-US" sz="1800" dirty="0" err="1" smtClean="0"/>
              <a:t>Khlor</a:t>
            </a:r>
            <a:r>
              <a:rPr lang="en-US" sz="1800" dirty="0" smtClean="0"/>
              <a:t>-all Hydrate </a:t>
            </a:r>
          </a:p>
          <a:p>
            <a:r>
              <a:rPr lang="en-US" sz="1800" dirty="0" smtClean="0"/>
              <a:t>2. Tranquilizers or anti-anxiety drugs, for example, Valium, Librium, muscle relaxants, or </a:t>
            </a:r>
            <a:r>
              <a:rPr lang="en-US" sz="1800" dirty="0" err="1" smtClean="0"/>
              <a:t>Zanax</a:t>
            </a:r>
            <a:r>
              <a:rPr lang="en-US" sz="1800" dirty="0" smtClean="0"/>
              <a:t> </a:t>
            </a:r>
          </a:p>
          <a:p>
            <a:r>
              <a:rPr lang="en-US" sz="1800" dirty="0" smtClean="0"/>
              <a:t>3. Painkillers, for example, Codeine, </a:t>
            </a:r>
            <a:r>
              <a:rPr lang="en-US" sz="1800" dirty="0" err="1" smtClean="0"/>
              <a:t>Darvon</a:t>
            </a:r>
            <a:r>
              <a:rPr lang="en-US" sz="1800" dirty="0" smtClean="0"/>
              <a:t>, Per-</a:t>
            </a:r>
            <a:r>
              <a:rPr lang="en-US" sz="1800" dirty="0" err="1" smtClean="0"/>
              <a:t>ko</a:t>
            </a:r>
            <a:r>
              <a:rPr lang="en-US" sz="1800" dirty="0" smtClean="0"/>
              <a:t>-</a:t>
            </a:r>
            <a:r>
              <a:rPr lang="en-US" sz="1800" dirty="0" err="1" smtClean="0"/>
              <a:t>dan</a:t>
            </a:r>
            <a:r>
              <a:rPr lang="en-US" sz="1800" dirty="0" smtClean="0"/>
              <a:t>, Dill-odd-id, or Demerol </a:t>
            </a:r>
          </a:p>
          <a:p>
            <a:r>
              <a:rPr lang="en-US" sz="1800" dirty="0" smtClean="0"/>
              <a:t>4. Stimulants, for example, Pray-</a:t>
            </a:r>
            <a:r>
              <a:rPr lang="en-US" sz="1800" dirty="0" err="1" smtClean="0"/>
              <a:t>lude</a:t>
            </a:r>
            <a:r>
              <a:rPr lang="en-US" sz="1800" dirty="0" smtClean="0"/>
              <a:t>-in, </a:t>
            </a:r>
            <a:r>
              <a:rPr lang="en-US" sz="1800" dirty="0" err="1" smtClean="0"/>
              <a:t>Benzadrine</a:t>
            </a:r>
            <a:r>
              <a:rPr lang="en-US" sz="1800" dirty="0" smtClean="0"/>
              <a:t>, </a:t>
            </a:r>
            <a:r>
              <a:rPr lang="en-US" sz="1800" dirty="0" err="1" smtClean="0"/>
              <a:t>Methadrine</a:t>
            </a:r>
            <a:r>
              <a:rPr lang="en-US" sz="1800" dirty="0" smtClean="0"/>
              <a:t>, uppers, or speed </a:t>
            </a:r>
          </a:p>
          <a:p>
            <a:r>
              <a:rPr lang="en-US" sz="1800" dirty="0" smtClean="0"/>
              <a:t>5.Mariwa-na, hash, THC, or grass </a:t>
            </a:r>
          </a:p>
          <a:p>
            <a:r>
              <a:rPr lang="en-US" sz="1800" dirty="0" smtClean="0"/>
              <a:t>6. Cocaine or crack </a:t>
            </a:r>
          </a:p>
          <a:p>
            <a:r>
              <a:rPr lang="en-US" sz="1800" dirty="0" smtClean="0"/>
              <a:t>7. Hallucinogens, for example, Ecstasy/</a:t>
            </a:r>
            <a:r>
              <a:rPr lang="en-US" sz="1800" dirty="0" err="1" smtClean="0"/>
              <a:t>MDMA</a:t>
            </a:r>
            <a:r>
              <a:rPr lang="en-US" sz="1800" dirty="0" smtClean="0"/>
              <a:t>, LSD, mescaline, </a:t>
            </a:r>
            <a:r>
              <a:rPr lang="en-US" sz="1800" dirty="0" err="1" smtClean="0"/>
              <a:t>Sillosy</a:t>
            </a:r>
            <a:r>
              <a:rPr lang="en-US" sz="1800" dirty="0" smtClean="0"/>
              <a:t>-bin, PCP, angel dust, or pay-o-tee </a:t>
            </a:r>
          </a:p>
          <a:p>
            <a:r>
              <a:rPr lang="en-US" sz="1800" dirty="0" smtClean="0"/>
              <a:t>8. Inhalants or solvents, for example, a-mill nitrate, nitrous oxide, glue, </a:t>
            </a:r>
            <a:r>
              <a:rPr lang="en-US" sz="1800" dirty="0" err="1" smtClean="0"/>
              <a:t>tol</a:t>
            </a:r>
            <a:r>
              <a:rPr lang="en-US" sz="1800" dirty="0" smtClean="0"/>
              <a:t>-u-</a:t>
            </a:r>
            <a:r>
              <a:rPr lang="en-US" sz="1800" dirty="0" err="1" smtClean="0"/>
              <a:t>een</a:t>
            </a:r>
            <a:r>
              <a:rPr lang="en-US" sz="1800" dirty="0" smtClean="0"/>
              <a:t> or gasoline </a:t>
            </a:r>
          </a:p>
          <a:p>
            <a:r>
              <a:rPr lang="en-US" sz="1800" dirty="0" smtClean="0"/>
              <a:t>9.Heroin </a:t>
            </a:r>
          </a:p>
          <a:p>
            <a:r>
              <a:rPr lang="en-US" sz="1800" dirty="0" smtClean="0"/>
              <a:t>10. Any OTHER medicines, or drugs, or substances, for example, steroids, </a:t>
            </a:r>
            <a:r>
              <a:rPr lang="en-US" sz="1800" dirty="0" err="1" smtClean="0"/>
              <a:t>Elavil</a:t>
            </a:r>
            <a:r>
              <a:rPr lang="en-US" sz="1800" dirty="0" smtClean="0"/>
              <a:t>, </a:t>
            </a:r>
            <a:r>
              <a:rPr lang="en-US" sz="1800" dirty="0" err="1" smtClean="0"/>
              <a:t>Thorazine</a:t>
            </a:r>
            <a:r>
              <a:rPr lang="en-US" sz="1800" dirty="0" smtClean="0"/>
              <a:t> or </a:t>
            </a:r>
            <a:r>
              <a:rPr lang="en-US" sz="1800" dirty="0" err="1" smtClean="0"/>
              <a:t>Haldol</a:t>
            </a: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Addictive Are Different Substances? (Anthony, 1994, NCS)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60198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Comparative Epidemiology of Dependence on Tobacco, Alcohol, Controlled Substances, and Inhalants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NESARC Showed Roughly Twice The Likelihood Of Nicotine Dependence Compared to NCS</a:t>
            </a:r>
            <a:endParaRPr lang="en-US" sz="32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NESARC Also Showed Much Greater Probability Of Transitioning From Recreational To Problematic Use of Prescription drugs than NCS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61722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Past year prescription opioid use/dependence 12.9% for non-medical users 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Recovery Isn’t Necessarily Abstinence from Drug of Choice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NESARC found that about half of those who recovered from alcohol dependence drank at problem free levels</a:t>
            </a:r>
          </a:p>
          <a:p>
            <a:r>
              <a:rPr lang="en-US" dirty="0" smtClean="0"/>
              <a:t>Half abstained from alcohol</a:t>
            </a:r>
          </a:p>
          <a:p>
            <a:r>
              <a:rPr lang="en-US" dirty="0" smtClean="0"/>
              <a:t>About 10% of dependent cigarette smokers recover by becoming non-daily non-dependent smokers</a:t>
            </a:r>
          </a:p>
          <a:p>
            <a:r>
              <a:rPr lang="en-US" dirty="0" smtClean="0"/>
              <a:t>We have less data on hard drug users but it appears that the number who moderate their drug use lies between 50% and 10%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pork\Pictures\recover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914400"/>
            <a:ext cx="5751744" cy="476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Controlled Nicotine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25% of Americans who smoke are nondaily smokers</a:t>
            </a:r>
          </a:p>
          <a:p>
            <a:r>
              <a:rPr lang="en-US" dirty="0" smtClean="0"/>
              <a:t>10% of British smokers are nondaily smokers</a:t>
            </a:r>
          </a:p>
          <a:p>
            <a:r>
              <a:rPr lang="en-US" dirty="0" smtClean="0"/>
              <a:t>70% of American college students who smoke are nondaily smokers</a:t>
            </a:r>
          </a:p>
          <a:p>
            <a:r>
              <a:rPr lang="en-US" dirty="0" smtClean="0"/>
              <a:t>36% of New York City current smokers are nondaily smokers</a:t>
            </a:r>
          </a:p>
          <a:p>
            <a:r>
              <a:rPr lang="en-US" dirty="0" smtClean="0"/>
              <a:t>2/3 of Central American smokers are nondaily smokers</a:t>
            </a:r>
          </a:p>
          <a:p>
            <a:r>
              <a:rPr lang="en-US" dirty="0" smtClean="0"/>
              <a:t>The number of nondaily smokers is steadily increasing in the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Traditional Definition of Recovery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must be abstinent from all addictive, mood-altering substances except for nicotine and caffeine</a:t>
            </a:r>
          </a:p>
          <a:p>
            <a:r>
              <a:rPr lang="en-US" dirty="0" smtClean="0"/>
              <a:t>One must be working a “spiritual” program and it must involve 12 steps</a:t>
            </a:r>
          </a:p>
          <a:p>
            <a:r>
              <a:rPr lang="en-US" dirty="0" smtClean="0"/>
              <a:t>Everyone else is a dry drunk or dirty alcoholic addict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Number of cigarettes per day increases with age until smokers are in their 40 s and then declines</a:t>
            </a:r>
          </a:p>
          <a:p>
            <a:r>
              <a:rPr lang="en-US" dirty="0" err="1" smtClean="0"/>
              <a:t>Hassmiller</a:t>
            </a:r>
            <a:r>
              <a:rPr lang="en-US" dirty="0" smtClean="0"/>
              <a:t> et al. (2003) report that 10% of Americans have switched from daily (dependent) cigarette smoking to non-daily (non-dependent) cigarette smoking in their lifetimes.</a:t>
            </a:r>
          </a:p>
          <a:p>
            <a:r>
              <a:rPr lang="en-US" dirty="0" smtClean="0"/>
              <a:t>Annually in various countries world-wide, 1–7% of daily smokers convert to non-daily smoking. Such conversions may be increasing, as the US Behavioral Risk Factor Survey (Porter et al. 2003) and other US surveys are showing a dramatic rise in non-daily smoking over time.</a:t>
            </a:r>
          </a:p>
          <a:p>
            <a:r>
              <a:rPr lang="en-US" dirty="0" smtClean="0"/>
              <a:t>A small number of daily smokers report large reductions in cigarettes per day (i.e. ≥50% reduction); this is reduction with dependence.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One Year Smoking Reductions by a Cohort Desiring to Cut Back (Glasgow 2009 intent to treat)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4648200" y="533400"/>
          <a:ext cx="4038600" cy="5592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</p:nvPr>
        </p:nvGraphicFramePr>
        <p:xfrm>
          <a:off x="457200" y="609600"/>
          <a:ext cx="4038600" cy="5516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Cigarette related harm including lung cancer is directly dose dependent so non-daily smoking should be viewed as a positive change and not a new scourge to be battled.</a:t>
            </a:r>
          </a:p>
          <a:p>
            <a:r>
              <a:rPr lang="en-US" dirty="0" smtClean="0"/>
              <a:t>Any reduction in number of cigarettes smoked per day is also a positive change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Reductions with Nicotine Replacement Therapy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57200" y="1600201"/>
          <a:ext cx="40386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4648200" y="1600201"/>
          <a:ext cx="40386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59436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Etter</a:t>
            </a:r>
            <a:r>
              <a:rPr lang="en-US" dirty="0" smtClean="0"/>
              <a:t> does not specify if quitters were included or excluded at 6 months, though there were few at this point so it is not a major point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laceboCarto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7774" y="685800"/>
            <a:ext cx="4848452" cy="5440363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Percent who quit or reduced cigarettes per day by half or more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Controlled Heroin Use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Warburton et al. (2005) interviewed 51 controlled heroin users and found the following patterns:</a:t>
            </a:r>
          </a:p>
          <a:p>
            <a:r>
              <a:rPr lang="en-US" dirty="0" smtClean="0"/>
              <a:t>stable mid- to long-term non-dependent use without ever incurring a period of dependence (13 respondents)</a:t>
            </a:r>
          </a:p>
          <a:p>
            <a:r>
              <a:rPr lang="en-US" dirty="0" smtClean="0"/>
              <a:t>mid- to long-term non-dependent use after experiencing a period of dependent/problematic use (22 respondents)</a:t>
            </a:r>
          </a:p>
          <a:p>
            <a:r>
              <a:rPr lang="en-US" dirty="0" smtClean="0"/>
              <a:t>stable mid- to long-term controlled dependent use (nine respondents)</a:t>
            </a:r>
          </a:p>
          <a:p>
            <a:r>
              <a:rPr lang="en-US" dirty="0" smtClean="0"/>
              <a:t>transition (i.e. recent dependent or problematical use) and new using (seven respondents)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Controlled Heroin Use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the application of ‘using rules’ – including rules about </a:t>
            </a:r>
            <a:r>
              <a:rPr lang="en-US" i="1" dirty="0" smtClean="0"/>
              <a:t>frequency</a:t>
            </a:r>
            <a:r>
              <a:rPr lang="en-US" dirty="0" smtClean="0"/>
              <a:t> and </a:t>
            </a:r>
            <a:r>
              <a:rPr lang="en-US" i="1" dirty="0" smtClean="0"/>
              <a:t>amount</a:t>
            </a:r>
            <a:r>
              <a:rPr lang="en-US" dirty="0" smtClean="0"/>
              <a:t> of heroin used, access to the drug, where an individual used heroin and with whom</a:t>
            </a:r>
          </a:p>
          <a:p>
            <a:r>
              <a:rPr lang="en-US" dirty="0" smtClean="0"/>
              <a:t>their expectations of the physical and mental effects of heroin</a:t>
            </a:r>
          </a:p>
          <a:p>
            <a:r>
              <a:rPr lang="en-US" dirty="0" smtClean="0"/>
              <a:t>life structures and commitments – for example, being employed, having stable accommodation arrangements, maintaining good family and social relationships, and having non-heroin-using interests and friends</a:t>
            </a:r>
          </a:p>
          <a:p>
            <a:r>
              <a:rPr lang="en-US" dirty="0" smtClean="0"/>
              <a:t>attitudes and personality traits – such as a generalized ability to exercise control over their lives</a:t>
            </a:r>
          </a:p>
          <a:p>
            <a:r>
              <a:rPr lang="en-US" dirty="0" smtClean="0"/>
              <a:t>their own experience of heroin use, or indirect experience – such as witnessing the damage done by heroin to friends’ lives</a:t>
            </a:r>
          </a:p>
          <a:p>
            <a:r>
              <a:rPr lang="en-US" dirty="0" smtClean="0"/>
              <a:t> the perception of the stigma attached to uncontrolled or dependent use, and their desire to avoid stigmatization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What’s Wrong With the Traditional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23.5 million Americans are in recovery from an addiction, only about 1.5 million (about 6%) are in a 12 step program (</a:t>
            </a:r>
            <a:r>
              <a:rPr lang="en-US" dirty="0" err="1" smtClean="0"/>
              <a:t>OASAS</a:t>
            </a:r>
            <a:r>
              <a:rPr lang="en-US" dirty="0" smtClean="0"/>
              <a:t>/drugfree.org)</a:t>
            </a:r>
          </a:p>
          <a:p>
            <a:r>
              <a:rPr lang="en-US" dirty="0" smtClean="0"/>
              <a:t>About half of people who recover from alcohol addiction cut back instead of quit</a:t>
            </a:r>
          </a:p>
          <a:p>
            <a:r>
              <a:rPr lang="en-US" dirty="0" smtClean="0"/>
              <a:t>Some “hard” drug users also recover via moderation</a:t>
            </a:r>
          </a:p>
          <a:p>
            <a:r>
              <a:rPr lang="en-US" dirty="0" smtClean="0"/>
              <a:t>Most non-medical drug use is recreational and does not develop into dependence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drug users look like on TV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9408"/>
          <a:stretch>
            <a:fillRect/>
          </a:stretch>
        </p:blipFill>
        <p:spPr bwMode="auto">
          <a:xfrm>
            <a:off x="1752600" y="1524000"/>
            <a:ext cx="5943600" cy="447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drug users look like in real life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069"/>
          <a:stretch>
            <a:fillRect/>
          </a:stretch>
        </p:blipFill>
        <p:spPr bwMode="auto">
          <a:xfrm>
            <a:off x="1501034" y="1295400"/>
            <a:ext cx="6042766" cy="471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Controlled Crack Smoking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81200" y="57912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abstinence period for abstainers 7.33 months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Protective and Risk Factors for Controlled Crack Use (Ohio 2007)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Controlled Crack Use - protective factors:</a:t>
            </a:r>
          </a:p>
          <a:p>
            <a:pPr lvl="1"/>
            <a:r>
              <a:rPr lang="en-US" dirty="0" smtClean="0"/>
              <a:t>using rules</a:t>
            </a:r>
          </a:p>
          <a:p>
            <a:pPr lvl="1"/>
            <a:r>
              <a:rPr lang="en-US" dirty="0" smtClean="0"/>
              <a:t>Financial planning</a:t>
            </a:r>
          </a:p>
          <a:p>
            <a:pPr lvl="1"/>
            <a:r>
              <a:rPr lang="en-US" dirty="0" smtClean="0"/>
              <a:t>employment</a:t>
            </a:r>
          </a:p>
          <a:p>
            <a:pPr lvl="1"/>
            <a:r>
              <a:rPr lang="en-US" dirty="0" smtClean="0"/>
              <a:t>family support</a:t>
            </a:r>
          </a:p>
          <a:p>
            <a:pPr lvl="1"/>
            <a:r>
              <a:rPr lang="en-US" dirty="0" smtClean="0"/>
              <a:t>children</a:t>
            </a:r>
          </a:p>
          <a:p>
            <a:pPr lvl="1"/>
            <a:r>
              <a:rPr lang="en-US" dirty="0" smtClean="0"/>
              <a:t>non-using friends</a:t>
            </a:r>
          </a:p>
          <a:p>
            <a:pPr lvl="1"/>
            <a:r>
              <a:rPr lang="en-US" dirty="0" smtClean="0"/>
              <a:t>stigma of uncontrolled use</a:t>
            </a:r>
          </a:p>
          <a:p>
            <a:r>
              <a:rPr lang="en-US" dirty="0" smtClean="0"/>
              <a:t>Uncontrolled Crack Use - risk factors</a:t>
            </a:r>
          </a:p>
          <a:p>
            <a:pPr lvl="1"/>
            <a:r>
              <a:rPr lang="en-US" dirty="0" smtClean="0"/>
              <a:t>family enabling</a:t>
            </a:r>
          </a:p>
          <a:p>
            <a:pPr lvl="1"/>
            <a:r>
              <a:rPr lang="en-US" dirty="0" smtClean="0"/>
              <a:t>unemployment</a:t>
            </a:r>
          </a:p>
          <a:p>
            <a:pPr lvl="1"/>
            <a:r>
              <a:rPr lang="en-US" dirty="0" smtClean="0"/>
              <a:t>all using friends</a:t>
            </a:r>
          </a:p>
          <a:p>
            <a:r>
              <a:rPr lang="en-US" dirty="0" smtClean="0"/>
              <a:t>Controlled users often reported earlier periods of uncontrolled use - return to moderation is possible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Studies of Controlled Crack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Jackson-Jacobs studied 4 controlled crack users on a college campus and outlined the rules used to keep use under control. 3 dominant rituals were: 1) cooking from powder; 2) cooking small batches; 3) passing the pipe. One of the four became an uncontrolled user</a:t>
            </a:r>
          </a:p>
          <a:p>
            <a:r>
              <a:rPr lang="en-US" dirty="0" smtClean="0"/>
              <a:t>German and </a:t>
            </a:r>
            <a:r>
              <a:rPr lang="en-US" dirty="0" err="1" smtClean="0"/>
              <a:t>Sterk</a:t>
            </a:r>
            <a:r>
              <a:rPr lang="en-US" dirty="0" smtClean="0"/>
              <a:t> classed inner city crack users in Atlanta into 4 categories: 1) stable; 2) tempted; 3) grappling; 4) immersed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838200"/>
          <a:ext cx="8229600" cy="528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633773"/>
            <a:ext cx="4509527" cy="5386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Alcohol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Recovery from alcohol dependence should not tied to a specific drink number—but to absence of impairment</a:t>
            </a:r>
          </a:p>
          <a:p>
            <a:r>
              <a:rPr lang="en-US" dirty="0" smtClean="0"/>
              <a:t>NESARC found over half of people who recovered from alcohol dependence did so via controlled drinking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Controlled Alcohol Dependence in Wet Housing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Naltrexone + HR Therapy in a Homeless Cohort with Chronic Alcohol Dependence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24 homeless individuals with severe alcohol dependence showed the following results at 12 week follow-up after treatment with naltrexone and harm reduction counseling: </a:t>
            </a:r>
          </a:p>
          <a:p>
            <a:pPr lvl="1"/>
            <a:r>
              <a:rPr lang="en-US" dirty="0" smtClean="0"/>
              <a:t>decrease in alcohol craving (33%)</a:t>
            </a:r>
          </a:p>
          <a:p>
            <a:pPr lvl="1"/>
            <a:r>
              <a:rPr lang="en-US" dirty="0" smtClean="0"/>
              <a:t>decrease in typical alcohol use (25%) </a:t>
            </a:r>
          </a:p>
          <a:p>
            <a:pPr lvl="1"/>
            <a:r>
              <a:rPr lang="en-US" dirty="0" smtClean="0"/>
              <a:t>decrease in peak use (34%) </a:t>
            </a:r>
          </a:p>
          <a:p>
            <a:pPr lvl="1"/>
            <a:r>
              <a:rPr lang="en-US" dirty="0" smtClean="0"/>
              <a:t>decrease in frequency (17%)</a:t>
            </a:r>
          </a:p>
          <a:p>
            <a:pPr lvl="1"/>
            <a:r>
              <a:rPr lang="en-US" dirty="0" smtClean="0"/>
              <a:t>decrease in problems (60%)</a:t>
            </a:r>
          </a:p>
          <a:p>
            <a:r>
              <a:rPr lang="en-US" dirty="0" smtClean="0"/>
              <a:t>Participants: 54.8% Housing First residents, 45.2% Currently homeless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pork\Pictures\23 MILLION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9523" y="1027347"/>
            <a:ext cx="5944954" cy="490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Maintenance, Substitution, and Drug Switching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Opioid maintenance: methadone, </a:t>
            </a:r>
            <a:r>
              <a:rPr lang="en-US" dirty="0" err="1" smtClean="0"/>
              <a:t>bupe</a:t>
            </a:r>
            <a:r>
              <a:rPr lang="en-US" dirty="0" smtClean="0"/>
              <a:t>, heroin assisted treatment</a:t>
            </a:r>
          </a:p>
          <a:p>
            <a:r>
              <a:rPr lang="en-US" dirty="0" smtClean="0"/>
              <a:t>Nicotine maintenance</a:t>
            </a:r>
          </a:p>
          <a:p>
            <a:r>
              <a:rPr lang="en-US" dirty="0" smtClean="0"/>
              <a:t>Cannabis substitution</a:t>
            </a:r>
          </a:p>
          <a:p>
            <a:r>
              <a:rPr lang="en-US" dirty="0" smtClean="0"/>
              <a:t>Stepping down from a harder to softer drug</a:t>
            </a:r>
          </a:p>
          <a:p>
            <a:r>
              <a:rPr lang="en-US" dirty="0" smtClean="0"/>
              <a:t>Controlled drinking in former opioid addicts</a:t>
            </a:r>
          </a:p>
          <a:p>
            <a:r>
              <a:rPr lang="en-US" dirty="0" smtClean="0"/>
              <a:t>ALL of the above are FULL RECOVERY if impairment is eliminated and PARTIAL RECOVERY if impairment is reduced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Heroin Assisted Treatment (HAT)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Heroin Assisted Treatment (HAT) is available in the UK, Switzerland, Germany, The Netherlands, and with limits in Canada</a:t>
            </a:r>
          </a:p>
          <a:p>
            <a:r>
              <a:rPr lang="en-US" dirty="0" smtClean="0"/>
              <a:t>Heroin Assisted Treatment (HAT) is for users who do not do well with methadone or </a:t>
            </a:r>
            <a:r>
              <a:rPr lang="en-US" dirty="0" err="1" smtClean="0"/>
              <a:t>bupe</a:t>
            </a:r>
            <a:endParaRPr lang="en-US" dirty="0" smtClean="0"/>
          </a:p>
          <a:p>
            <a:r>
              <a:rPr lang="en-US" dirty="0" smtClean="0"/>
              <a:t>Heroin Assisted Treatment (HAT) has demonstrated reductions in crime and use of street heroin along with improvements in drug user health and well-being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Heroin Assisted Treatment (HAT) for Methadone Resistant Heroin Users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62000" y="60960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Significant for intent to treat analysis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00600" y="6107668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Significant for intent to treat analysis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ree ha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685800"/>
            <a:ext cx="5260086" cy="5260086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Nicotine 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Non-carcinogenic options for Nicotine Maintenance include: Swedish </a:t>
            </a:r>
            <a:r>
              <a:rPr lang="en-US" dirty="0" err="1" smtClean="0"/>
              <a:t>Snus</a:t>
            </a:r>
            <a:r>
              <a:rPr lang="en-US" dirty="0" smtClean="0"/>
              <a:t>, Electronic cigarettes, gum, patch, inhaler, and lozenge: These show dependence without harm</a:t>
            </a:r>
          </a:p>
          <a:p>
            <a:r>
              <a:rPr lang="en-US" dirty="0" smtClean="0"/>
              <a:t>Other forms of oral tobacco are less carcinogenic than cigarettes and reduce risk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WARNING</a:t>
            </a:r>
            <a:r>
              <a:rPr lang="en-US" dirty="0" smtClean="0"/>
              <a:t>: low tar and low nicotine cigarettes can be </a:t>
            </a:r>
            <a:r>
              <a:rPr lang="en-US" b="1" dirty="0" smtClean="0">
                <a:solidFill>
                  <a:srgbClr val="FF0000"/>
                </a:solidFill>
              </a:rPr>
              <a:t>WORSE</a:t>
            </a:r>
            <a:r>
              <a:rPr lang="en-US" dirty="0" smtClean="0"/>
              <a:t> than high tar and high nicotine cigarettes due to compensatory smoking, high nicotine and low tar is safest but also most addictive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Cannabis Is the Exit Drug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Reiman</a:t>
            </a:r>
            <a:r>
              <a:rPr lang="en-US" dirty="0" smtClean="0"/>
              <a:t> has found evidence of successful cannabis substitution for all drug dependencies including alcohol, opioids, stimulants, tranquilizers, and others</a:t>
            </a: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pork\Pictures\cannabi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1594" b="18841"/>
          <a:stretch>
            <a:fillRect/>
          </a:stretch>
        </p:blipFill>
        <p:spPr bwMode="auto">
          <a:xfrm>
            <a:off x="1090553" y="884575"/>
            <a:ext cx="6986647" cy="486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Ex-Narcotics Addicts Drink Safely?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dirty="0" smtClean="0"/>
              <a:t>Some can and some can not</a:t>
            </a:r>
          </a:p>
          <a:p>
            <a:r>
              <a:rPr lang="en-US" sz="2200" dirty="0" smtClean="0"/>
              <a:t>There is no good epidemiological data to tell how many can and how many can not</a:t>
            </a:r>
          </a:p>
          <a:p>
            <a:r>
              <a:rPr lang="en-US" sz="2200" dirty="0" smtClean="0"/>
              <a:t>William White reviewed the anecdotal data from people given “drinking privileges” at </a:t>
            </a:r>
            <a:r>
              <a:rPr lang="en-US" sz="2200" dirty="0" err="1" smtClean="0"/>
              <a:t>TCs</a:t>
            </a:r>
            <a:r>
              <a:rPr lang="en-US" sz="2200" dirty="0" smtClean="0"/>
              <a:t> and found that somewhere between 10% and 80% of ex narcotics addicts developed alcohol dependence if they attempted social drinking</a:t>
            </a:r>
          </a:p>
          <a:p>
            <a:r>
              <a:rPr lang="en-US" sz="2200" dirty="0" smtClean="0"/>
              <a:t>The current addiction treatment policy of mandating abstinence from all substances except nicotine and caffeine is due solely to this anecdotal evidence</a:t>
            </a:r>
          </a:p>
          <a:p>
            <a:r>
              <a:rPr lang="en-US" sz="2200" dirty="0" smtClean="0"/>
              <a:t>San </a:t>
            </a:r>
            <a:r>
              <a:rPr lang="en-US" sz="2200" dirty="0" err="1" smtClean="0"/>
              <a:t>Patrignano</a:t>
            </a:r>
            <a:r>
              <a:rPr lang="en-US" sz="2200" dirty="0" smtClean="0"/>
              <a:t> </a:t>
            </a:r>
            <a:r>
              <a:rPr lang="en-US" sz="2200" dirty="0" err="1" smtClean="0"/>
              <a:t>TC</a:t>
            </a:r>
            <a:r>
              <a:rPr lang="en-US" sz="2200" dirty="0" smtClean="0"/>
              <a:t> in Italy currently serves wine at every lunch and dinner (</a:t>
            </a:r>
            <a:r>
              <a:rPr lang="en-US" sz="2200" dirty="0" err="1" smtClean="0"/>
              <a:t>Lala</a:t>
            </a:r>
            <a:r>
              <a:rPr lang="en-US" sz="2200" dirty="0" smtClean="0"/>
              <a:t> </a:t>
            </a:r>
            <a:r>
              <a:rPr lang="en-US" sz="2200" dirty="0" err="1" smtClean="0"/>
              <a:t>Straussner</a:t>
            </a:r>
            <a:r>
              <a:rPr lang="en-US" sz="2200" dirty="0" smtClean="0"/>
              <a:t>, personal communication)</a:t>
            </a:r>
            <a:endParaRPr lang="en-US" sz="22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Poorer prognosis for social drinking in ex-narcotic addicts is associated with the following factors:</a:t>
            </a:r>
          </a:p>
          <a:p>
            <a:pPr lvl="1"/>
            <a:r>
              <a:rPr lang="en-US" dirty="0" smtClean="0"/>
              <a:t>1) a family history of alcohol problems </a:t>
            </a:r>
          </a:p>
          <a:p>
            <a:pPr lvl="1"/>
            <a:r>
              <a:rPr lang="en-US" dirty="0" smtClean="0"/>
              <a:t>2) a history of alcohol problems predating the emergence of another pattern of drug dependence </a:t>
            </a:r>
          </a:p>
          <a:p>
            <a:pPr lvl="1"/>
            <a:r>
              <a:rPr lang="en-US" dirty="0" smtClean="0"/>
              <a:t>3) co-addiction to alcohol and other drugs prior to entry into treatment</a:t>
            </a:r>
          </a:p>
          <a:p>
            <a:pPr lvl="1"/>
            <a:r>
              <a:rPr lang="en-US" dirty="0" smtClean="0"/>
              <a:t>4) the presence of a co-occurring psychiatric illness</a:t>
            </a:r>
          </a:p>
          <a:p>
            <a:pPr lvl="1"/>
            <a:r>
              <a:rPr lang="en-US" dirty="0" smtClean="0"/>
              <a:t>5) a history of childhood victimization</a:t>
            </a:r>
          </a:p>
          <a:p>
            <a:pPr lvl="1"/>
            <a:r>
              <a:rPr lang="en-US" dirty="0" smtClean="0"/>
              <a:t>6) later developmental trauma (e.g., loss via death or separation)</a:t>
            </a:r>
          </a:p>
          <a:p>
            <a:pPr lvl="1"/>
            <a:r>
              <a:rPr lang="en-US" dirty="0" smtClean="0"/>
              <a:t>7) enmeshment in a heavy drinking social network. 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Route or Potency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Switching from whiskey to beer</a:t>
            </a:r>
          </a:p>
          <a:p>
            <a:r>
              <a:rPr lang="en-US" dirty="0" smtClean="0"/>
              <a:t>Snorting instead of shooting for heroin or cocaine</a:t>
            </a:r>
          </a:p>
          <a:p>
            <a:r>
              <a:rPr lang="en-US" dirty="0" smtClean="0"/>
              <a:t>These strategies can result in partial or full recovery depending on whether there is reduction or elimination of impairment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This Was the </a:t>
            </a:r>
            <a:r>
              <a:rPr lang="en-US" dirty="0" err="1" smtClean="0"/>
              <a:t>OASAS</a:t>
            </a:r>
            <a:r>
              <a:rPr lang="en-US" dirty="0" smtClean="0"/>
              <a:t> Survey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i="1" dirty="0" smtClean="0"/>
              <a:t>Did you once have a problem with drugs or alcohol, but no longer do?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10% of those surveyed answered yes which extrapolates to 23.5 million Americans</a:t>
            </a:r>
          </a:p>
          <a:p>
            <a:r>
              <a:rPr lang="en-US" dirty="0" smtClean="0">
                <a:hlinkClick r:id="rId2"/>
              </a:rPr>
              <a:t>http://www.oasas.ny.gov/pio/press/20120306Recovery.cfm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Addiction Is a Myth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People who overcome an addiction are only half as likely to develop a new addiction as those that don’t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641429"/>
            <a:ext cx="5395046" cy="522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Can one be dependent on one substance and in recovery from another?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This is very common if you think of the numbers of people who have recovered from alcohol or heroin dependence but still have nicotine dependence</a:t>
            </a:r>
          </a:p>
          <a:p>
            <a:r>
              <a:rPr lang="en-US" dirty="0" smtClean="0"/>
              <a:t>Generally  this is possible unless the substances are cross-tolerant – </a:t>
            </a:r>
            <a:r>
              <a:rPr lang="en-US" dirty="0" err="1" smtClean="0"/>
              <a:t>i</a:t>
            </a:r>
            <a:r>
              <a:rPr lang="en-US" dirty="0" smtClean="0"/>
              <a:t>. e. in the same category</a:t>
            </a:r>
          </a:p>
          <a:p>
            <a:r>
              <a:rPr lang="en-US" dirty="0" smtClean="0"/>
              <a:t>Scherer et al. found that 59.5% of current heroin and/or cocaine users reported natural recovery from problematic alcohol misuse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Drug Use Typology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Mushing</a:t>
            </a:r>
            <a:r>
              <a:rPr lang="en-US" dirty="0" smtClean="0"/>
              <a:t> everything together into the category </a:t>
            </a:r>
            <a:r>
              <a:rPr lang="en-US" dirty="0" err="1" smtClean="0"/>
              <a:t>SUD</a:t>
            </a:r>
            <a:r>
              <a:rPr lang="en-US" dirty="0" smtClean="0"/>
              <a:t> like the DSM 5 does misses a lot – we suggest the following typology</a:t>
            </a:r>
          </a:p>
          <a:p>
            <a:pPr lvl="1"/>
            <a:r>
              <a:rPr lang="en-US" dirty="0" smtClean="0"/>
              <a:t>dependent/ non-dependent</a:t>
            </a:r>
          </a:p>
          <a:p>
            <a:pPr lvl="1"/>
            <a:r>
              <a:rPr lang="en-US" dirty="0" smtClean="0"/>
              <a:t>chaotic &amp; problematic/ non- chaotic &amp; non-problematic</a:t>
            </a:r>
          </a:p>
          <a:p>
            <a:pPr lvl="1"/>
            <a:r>
              <a:rPr lang="en-US" dirty="0" smtClean="0"/>
              <a:t>controlled/uncontrolled</a:t>
            </a:r>
          </a:p>
          <a:p>
            <a:r>
              <a:rPr lang="en-US" dirty="0" smtClean="0"/>
              <a:t>These patterns are independent of each other and can be occur in all possible combinations</a:t>
            </a:r>
          </a:p>
          <a:p>
            <a:r>
              <a:rPr lang="en-US" dirty="0" smtClean="0"/>
              <a:t>For example:</a:t>
            </a:r>
          </a:p>
          <a:p>
            <a:pPr lvl="1"/>
            <a:r>
              <a:rPr lang="en-US" dirty="0" smtClean="0"/>
              <a:t>Methadone Maintenance - dependent, controlled, and non- chaotic &amp; non-problematic</a:t>
            </a:r>
          </a:p>
          <a:p>
            <a:pPr lvl="1"/>
            <a:r>
              <a:rPr lang="en-US" dirty="0" smtClean="0"/>
              <a:t>DSM IV Alcohol Abuse - non-dependent but chaotic &amp; problematic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Celebrate Every Positive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ways to recover and they are all valid</a:t>
            </a:r>
          </a:p>
          <a:p>
            <a:r>
              <a:rPr lang="en-US" dirty="0" smtClean="0"/>
              <a:t>There is no reason to point fingers and say one person’s recovery is less valid than any </a:t>
            </a:r>
            <a:r>
              <a:rPr lang="en-US" smtClean="0"/>
              <a:t>other person’s</a:t>
            </a:r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Lifetime Psychiatric Comorbidity and Substance Use Disorder in Community Samples (ECA)</a:t>
            </a:r>
            <a:endParaRPr lang="en-US" sz="3200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Comorbidity Survey (90-92)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Antisocial Behavior and Substance Use Disorder in Community Samples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838200"/>
          <a:ext cx="8229600" cy="528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867400"/>
            <a:ext cx="82296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Funny that today no one says that smoking cigarettes hijacks your brain and makes you rob little old ladies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5410200"/>
            <a:ext cx="79248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Adult antisocial behavior not included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NIDA vs. the DSM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NIDA in their promotional materials defines </a:t>
            </a:r>
            <a:r>
              <a:rPr lang="en-US" b="1" dirty="0" smtClean="0"/>
              <a:t>any non medical use </a:t>
            </a:r>
            <a:r>
              <a:rPr lang="en-US" dirty="0" smtClean="0"/>
              <a:t>of prescription drugs as “drug abuse” (National Institute on Drug Abuse. Prescription drugs: abuse and addiction)</a:t>
            </a:r>
          </a:p>
          <a:p>
            <a:r>
              <a:rPr lang="en-US" dirty="0" smtClean="0"/>
              <a:t>The DSM says there is only drug abuse or dependence if there is </a:t>
            </a:r>
            <a:r>
              <a:rPr lang="en-US" b="1" dirty="0" smtClean="0"/>
              <a:t>impairment</a:t>
            </a:r>
          </a:p>
          <a:p>
            <a:r>
              <a:rPr lang="en-US" dirty="0" smtClean="0"/>
              <a:t>The vast majority who are defined as drug abusers by </a:t>
            </a:r>
            <a:r>
              <a:rPr lang="en-US" dirty="0" err="1" smtClean="0"/>
              <a:t>NIDA’s</a:t>
            </a:r>
            <a:r>
              <a:rPr lang="en-US" dirty="0" smtClean="0"/>
              <a:t> definition are considered non-abusers by the psychiatric community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and Comorbidity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Most people with Alcohol Use Disorder and many people with Drug Use Disorder do not engage in antisocial behaviors so it is insane to make it a part of recovery to force everyone to confess to being a thief or pathological liar</a:t>
            </a:r>
          </a:p>
          <a:p>
            <a:r>
              <a:rPr lang="en-US" dirty="0" smtClean="0"/>
              <a:t>Since psychiatric comorbidity is very common with Substance Use Disorders, recovery from these comorbidities is an important part of recovery from Substance Use Disorder for many people</a:t>
            </a:r>
            <a:endParaRPr 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Addictive progression is the rare exception and not the rule for dependence</a:t>
            </a:r>
          </a:p>
          <a:p>
            <a:r>
              <a:rPr lang="en-US" dirty="0" smtClean="0"/>
              <a:t>Bill Miller found that only 5% of subjects with Alcohol Dependence showed progression in his </a:t>
            </a:r>
            <a:r>
              <a:rPr lang="en-US" dirty="0" err="1" smtClean="0"/>
              <a:t>BSCT</a:t>
            </a:r>
            <a:r>
              <a:rPr lang="en-US" dirty="0" smtClean="0"/>
              <a:t> study</a:t>
            </a:r>
          </a:p>
          <a:p>
            <a:r>
              <a:rPr lang="en-US" dirty="0" smtClean="0"/>
              <a:t>As we saw above smokers begin to smoke fewer cigarettes in their 40s and thereafter</a:t>
            </a:r>
            <a:endParaRPr lang="en-US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Miller’s Outcomes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Progression in NESARC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Recovery?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Recovery means the elimination of drug/alcohol related problems</a:t>
            </a:r>
          </a:p>
          <a:p>
            <a:r>
              <a:rPr lang="en-US" dirty="0" smtClean="0"/>
              <a:t>Partial recovery is any reduction in drug/alcohol related problems</a:t>
            </a:r>
          </a:p>
          <a:p>
            <a:r>
              <a:rPr lang="en-US" dirty="0" smtClean="0"/>
              <a:t>Recovery can mean any of the following:</a:t>
            </a:r>
          </a:p>
          <a:p>
            <a:pPr lvl="1"/>
            <a:r>
              <a:rPr lang="en-US" sz="3000" dirty="0" smtClean="0"/>
              <a:t>no drug/alcohol use at all</a:t>
            </a:r>
          </a:p>
          <a:p>
            <a:pPr lvl="1"/>
            <a:r>
              <a:rPr lang="en-US" sz="3000" dirty="0" smtClean="0"/>
              <a:t>non-dependent, non-problematic use</a:t>
            </a:r>
          </a:p>
          <a:p>
            <a:pPr lvl="1"/>
            <a:r>
              <a:rPr lang="en-US" sz="3000" dirty="0" smtClean="0"/>
              <a:t>and even dependent non-problematic use</a:t>
            </a:r>
          </a:p>
          <a:p>
            <a:r>
              <a:rPr lang="en-US" dirty="0" smtClean="0"/>
              <a:t>partial recovery can range from anything from using clean needles to giving up drunk driving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pork\Pictures\prid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762000"/>
            <a:ext cx="5105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We Need to Promote All Forms of Recovery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end to the drug war</a:t>
            </a:r>
          </a:p>
          <a:p>
            <a:r>
              <a:rPr lang="en-US" dirty="0" smtClean="0"/>
              <a:t>An end to discrimination against drug users – both active and former</a:t>
            </a:r>
          </a:p>
          <a:p>
            <a:r>
              <a:rPr lang="en-US" dirty="0" smtClean="0"/>
              <a:t>An end to coerced treatment</a:t>
            </a:r>
          </a:p>
          <a:p>
            <a:r>
              <a:rPr lang="en-US" dirty="0" smtClean="0"/>
              <a:t>Drug user equality under the law, including student loans, religious freedom, and criminal prosecution</a:t>
            </a:r>
          </a:p>
          <a:p>
            <a:r>
              <a:rPr lang="en-US" dirty="0" smtClean="0"/>
              <a:t>“Disease” can not be a get out of jail free card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Everyone Needs a Voice in the Conversation</a:t>
            </a:r>
            <a:endParaRPr lang="en-US" dirty="0"/>
          </a:p>
        </p:txBody>
      </p:sp>
      <p:pic>
        <p:nvPicPr>
          <p:cNvPr id="4" name="Content Placeholder 3" descr="C:\Users\pork\Pictures\RECOVERY TOO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4251" y="1617945"/>
            <a:ext cx="6135498" cy="449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ALL FOR ONE AND ONE FOR ALL!</a:t>
            </a:r>
            <a:endParaRPr lang="en-US" b="1" dirty="0"/>
          </a:p>
        </p:txBody>
      </p:sp>
      <p:pic>
        <p:nvPicPr>
          <p:cNvPr id="6" name="Content Placeholder 5" descr="four-musketeers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4904" y="1524000"/>
            <a:ext cx="7915696" cy="47758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rk_of_vampire_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47800" y="1417290"/>
            <a:ext cx="6477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 smtClean="0">
                <a:solidFill>
                  <a:srgbClr val="FF0000"/>
                </a:solidFill>
                <a:latin typeface="Chiller" pitchFamily="82" charset="0"/>
              </a:rPr>
              <a:t>THANK</a:t>
            </a:r>
            <a:endParaRPr lang="en-US" sz="19900" b="1" dirty="0">
              <a:solidFill>
                <a:srgbClr val="FF0000"/>
              </a:solidFill>
              <a:latin typeface="Chiller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3657600"/>
            <a:ext cx="58674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solidFill>
                  <a:srgbClr val="FF0000"/>
                </a:solidFill>
                <a:latin typeface="Chiller" pitchFamily="82" charset="0"/>
              </a:rPr>
              <a:t>YOU</a:t>
            </a:r>
            <a:endParaRPr lang="en-US" sz="19900" dirty="0">
              <a:solidFill>
                <a:srgbClr val="FF0000"/>
              </a:solidFill>
              <a:latin typeface="Chiller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Users Are Not Dirty</a:t>
            </a:r>
            <a:endParaRPr lang="en-US" dirty="0"/>
          </a:p>
        </p:txBody>
      </p:sp>
      <p:pic>
        <p:nvPicPr>
          <p:cNvPr id="4" name="Content Placeholder 3" descr="bubathday1cp-animated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1828800"/>
            <a:ext cx="5715000" cy="4648199"/>
          </a:xfrm>
        </p:spPr>
      </p:pic>
      <p:sp>
        <p:nvSpPr>
          <p:cNvPr id="5" name="TextBox 4"/>
          <p:cNvSpPr txBox="1"/>
          <p:nvPr/>
        </p:nvSpPr>
        <p:spPr>
          <a:xfrm>
            <a:off x="1676400" y="1371600"/>
            <a:ext cx="5715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Don’t say “clean” to mean “abstinent”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Typology of Drug Users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Experimenters – try a substance a few times then quit</a:t>
            </a:r>
          </a:p>
          <a:p>
            <a:r>
              <a:rPr lang="en-US" dirty="0" smtClean="0"/>
              <a:t>Recreational Users – use for fun</a:t>
            </a:r>
          </a:p>
          <a:p>
            <a:r>
              <a:rPr lang="en-US" dirty="0" smtClean="0"/>
              <a:t>Dependent Users – have some form of withdrawal or craving if they quit</a:t>
            </a:r>
          </a:p>
          <a:p>
            <a:r>
              <a:rPr lang="en-US" dirty="0" smtClean="0"/>
              <a:t>Non-Dependent Users – have no withdrawal or craving if they quit</a:t>
            </a:r>
          </a:p>
          <a:p>
            <a:r>
              <a:rPr lang="en-US" dirty="0" smtClean="0"/>
              <a:t>Daily Users</a:t>
            </a:r>
          </a:p>
          <a:p>
            <a:r>
              <a:rPr lang="en-US" dirty="0" smtClean="0"/>
              <a:t>Non-Daily Users</a:t>
            </a:r>
          </a:p>
          <a:p>
            <a:r>
              <a:rPr lang="en-US" dirty="0" smtClean="0"/>
              <a:t>Problematic/Chaotic Users aka Abusers</a:t>
            </a:r>
          </a:p>
          <a:p>
            <a:r>
              <a:rPr lang="en-US" dirty="0" smtClean="0"/>
              <a:t>People can fall into MULTIPLE categories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18469</TotalTime>
  <Words>4713</Words>
  <Application>Microsoft Office PowerPoint</Application>
  <PresentationFormat>On-screen Show (4:3)</PresentationFormat>
  <Paragraphs>419</Paragraphs>
  <Slides>79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0" baseType="lpstr">
      <vt:lpstr>Office Theme</vt:lpstr>
      <vt:lpstr>What Is Recovery?</vt:lpstr>
      <vt:lpstr>PowerPoint Presentation</vt:lpstr>
      <vt:lpstr>Traditional Definition of Recovery</vt:lpstr>
      <vt:lpstr>What’s Wrong With the Traditional Definition</vt:lpstr>
      <vt:lpstr>PowerPoint Presentation</vt:lpstr>
      <vt:lpstr>This Was the OASAS Survey Question</vt:lpstr>
      <vt:lpstr>NIDA vs. the DSM</vt:lpstr>
      <vt:lpstr>Drug Users Are Not Dirty</vt:lpstr>
      <vt:lpstr>Typology of Drug Users</vt:lpstr>
      <vt:lpstr>Experimental and Recreational Drug Use and Dependence</vt:lpstr>
      <vt:lpstr>Alcohol US (estimate)</vt:lpstr>
      <vt:lpstr>Tobacco US 1990s (estimate)</vt:lpstr>
      <vt:lpstr>Tobacco US Today (estimate)</vt:lpstr>
      <vt:lpstr>Culture not just drug determines rates of dependency</vt:lpstr>
      <vt:lpstr>DSM 5 Criteria for SUD</vt:lpstr>
      <vt:lpstr>PowerPoint Presentation</vt:lpstr>
      <vt:lpstr>PowerPoint Presentation</vt:lpstr>
      <vt:lpstr>PowerPoint Presentation</vt:lpstr>
      <vt:lpstr>What Is Recovery?</vt:lpstr>
      <vt:lpstr>PowerPoint Presentation</vt:lpstr>
      <vt:lpstr>PowerPoint Presentation</vt:lpstr>
      <vt:lpstr>PowerPoint Presentation</vt:lpstr>
      <vt:lpstr>NESARC drug list</vt:lpstr>
      <vt:lpstr>How Addictive Are Different Substances? (Anthony, 1994, NCS)</vt:lpstr>
      <vt:lpstr>NESARC Showed Roughly Twice The Likelihood Of Nicotine Dependence Compared to NCS</vt:lpstr>
      <vt:lpstr>NESARC Also Showed Much Greater Probability Of Transitioning From Recreational To Problematic Use of Prescription drugs than NCS</vt:lpstr>
      <vt:lpstr>Recovery Isn’t Necessarily Abstinence from Drug of Choice</vt:lpstr>
      <vt:lpstr>PowerPoint Presentation</vt:lpstr>
      <vt:lpstr>Controlled Nicotine Use</vt:lpstr>
      <vt:lpstr>PowerPoint Presentation</vt:lpstr>
      <vt:lpstr>One Year Smoking Reductions by a Cohort Desiring to Cut Back (Glasgow 2009 intent to treat)</vt:lpstr>
      <vt:lpstr>PowerPoint Presentation</vt:lpstr>
      <vt:lpstr>PowerPoint Presentation</vt:lpstr>
      <vt:lpstr>Reductions with Nicotine Replacement Therapy</vt:lpstr>
      <vt:lpstr>PowerPoint Presentation</vt:lpstr>
      <vt:lpstr>Percent who quit or reduced cigarettes per day by half or more </vt:lpstr>
      <vt:lpstr>Controlled Heroin Use</vt:lpstr>
      <vt:lpstr>PowerPoint Presentation</vt:lpstr>
      <vt:lpstr>Controlled Heroin Use Factors</vt:lpstr>
      <vt:lpstr>What drug users look like on TV</vt:lpstr>
      <vt:lpstr>What drug users look like in real life</vt:lpstr>
      <vt:lpstr>Controlled Crack Smoking</vt:lpstr>
      <vt:lpstr>Protective and Risk Factors for Controlled Crack Use (Ohio 2007)</vt:lpstr>
      <vt:lpstr>Other Studies of Controlled Crack Use</vt:lpstr>
      <vt:lpstr>PowerPoint Presentation</vt:lpstr>
      <vt:lpstr>PowerPoint Presentation</vt:lpstr>
      <vt:lpstr>Alcohol</vt:lpstr>
      <vt:lpstr>Controlled Alcohol Dependence in Wet Housing</vt:lpstr>
      <vt:lpstr>Naltrexone + HR Therapy in a Homeless Cohort with Chronic Alcohol Dependence</vt:lpstr>
      <vt:lpstr>Maintenance, Substitution, and Drug Switching</vt:lpstr>
      <vt:lpstr>Heroin Assisted Treatment (HAT)</vt:lpstr>
      <vt:lpstr>Heroin Assisted Treatment (HAT) for Methadone Resistant Heroin Users</vt:lpstr>
      <vt:lpstr>PowerPoint Presentation</vt:lpstr>
      <vt:lpstr>Nicotine Maintenance</vt:lpstr>
      <vt:lpstr>Cannabis Is the Exit Drug</vt:lpstr>
      <vt:lpstr>PowerPoint Presentation</vt:lpstr>
      <vt:lpstr>Can Ex-Narcotics Addicts Drink Safely?</vt:lpstr>
      <vt:lpstr>PowerPoint Presentation</vt:lpstr>
      <vt:lpstr>Changing Route or Potency</vt:lpstr>
      <vt:lpstr>Cross Addiction Is a Myth</vt:lpstr>
      <vt:lpstr>PowerPoint Presentation</vt:lpstr>
      <vt:lpstr>Can one be dependent on one substance and in recovery from another?</vt:lpstr>
      <vt:lpstr>Drug Use Typology</vt:lpstr>
      <vt:lpstr>Celebrate Every Positive Change</vt:lpstr>
      <vt:lpstr>Lifetime Psychiatric Comorbidity and Substance Use Disorder in Community Samples (ECA)</vt:lpstr>
      <vt:lpstr>National Comorbidity Survey (90-92)</vt:lpstr>
      <vt:lpstr>Antisocial Behavior and Substance Use Disorder in Community Samples</vt:lpstr>
      <vt:lpstr>PowerPoint Presentation</vt:lpstr>
      <vt:lpstr>PowerPoint Presentation</vt:lpstr>
      <vt:lpstr>Recovery and Comorbidity</vt:lpstr>
      <vt:lpstr>Progression</vt:lpstr>
      <vt:lpstr>Miller’s Outcomes</vt:lpstr>
      <vt:lpstr>Progression in NESARC</vt:lpstr>
      <vt:lpstr>What Is Recovery?</vt:lpstr>
      <vt:lpstr>PowerPoint Presentation</vt:lpstr>
      <vt:lpstr>What We Need to Promote All Forms of Recovery</vt:lpstr>
      <vt:lpstr>Everyone Needs a Voice in the Conversation</vt:lpstr>
      <vt:lpstr>ALL FOR ONE AND ONE FOR ALL!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Recovery?</dc:title>
  <dc:subject>Let’s really change the conversation about addiction and recovery</dc:subject>
  <dc:creator>Kenneth Anderson</dc:creator>
  <cp:keywords>harm reduction, abstinence, moderation</cp:keywords>
  <cp:lastModifiedBy>Bill White</cp:lastModifiedBy>
  <cp:revision>487</cp:revision>
  <dcterms:created xsi:type="dcterms:W3CDTF">2014-09-13T01:29:35Z</dcterms:created>
  <dcterms:modified xsi:type="dcterms:W3CDTF">2014-11-01T12:51:31Z</dcterms:modified>
  <cp:category>addiction</cp:category>
</cp:coreProperties>
</file>