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7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8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9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notesSlides/notesSlide13.xml" ContentType="application/vnd.openxmlformats-officedocument.presentationml.notesSl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8" r:id="rId2"/>
    <p:sldId id="256" r:id="rId3"/>
    <p:sldId id="259" r:id="rId4"/>
    <p:sldId id="260" r:id="rId5"/>
    <p:sldId id="262" r:id="rId6"/>
    <p:sldId id="277" r:id="rId7"/>
    <p:sldId id="278" r:id="rId8"/>
    <p:sldId id="279" r:id="rId9"/>
    <p:sldId id="280" r:id="rId10"/>
    <p:sldId id="274" r:id="rId11"/>
    <p:sldId id="285" r:id="rId12"/>
    <p:sldId id="281" r:id="rId13"/>
    <p:sldId id="282" r:id="rId14"/>
    <p:sldId id="283" r:id="rId15"/>
    <p:sldId id="264" r:id="rId16"/>
    <p:sldId id="28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CDDD"/>
    <a:srgbClr val="811FB7"/>
    <a:srgbClr val="FF3300"/>
    <a:srgbClr val="336699"/>
    <a:srgbClr val="009900"/>
    <a:srgbClr val="B80088"/>
    <a:srgbClr val="FF69D8"/>
    <a:srgbClr val="FFCB25"/>
    <a:srgbClr val="FFFFFF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074" autoAdjust="0"/>
    <p:restoredTop sz="95286" autoAdjust="0"/>
  </p:normalViewPr>
  <p:slideViewPr>
    <p:cSldViewPr>
      <p:cViewPr>
        <p:scale>
          <a:sx n="77" d="100"/>
          <a:sy n="77" d="100"/>
        </p:scale>
        <p:origin x="-57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#10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#1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#1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#1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#1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#1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#1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9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4" csCatId="colorful" phldr="1"/>
      <dgm:spPr/>
      <dgm:t>
        <a:bodyPr/>
        <a:lstStyle/>
        <a:p>
          <a:endParaRPr lang="en-US"/>
        </a:p>
      </dgm:t>
    </dgm:pt>
    <dgm:pt modelId="{ADA398FA-22E6-4E85-96C0-649D50ACE1EA}">
      <dgm:prSet phldrT="[Text]"/>
      <dgm:spPr>
        <a:ln>
          <a:noFill/>
        </a:ln>
      </dgm:spPr>
      <dgm:t>
        <a:bodyPr/>
        <a:lstStyle/>
        <a:p>
          <a:endParaRPr lang="en-US" dirty="0"/>
        </a:p>
      </dgm:t>
    </dgm:pt>
    <dgm:pt modelId="{D6103558-427D-4B86-9EAD-16C57D7AC0A1}" type="parTrans" cxnId="{6510CE4B-D4CB-4E59-9DCE-6593896C53A2}">
      <dgm:prSet/>
      <dgm:spPr/>
      <dgm:t>
        <a:bodyPr/>
        <a:lstStyle/>
        <a:p>
          <a:endParaRPr lang="en-US"/>
        </a:p>
      </dgm:t>
    </dgm:pt>
    <dgm:pt modelId="{A446E77E-1846-48C9-9C52-2FD9F169A7B0}" type="sibTrans" cxnId="{6510CE4B-D4CB-4E59-9DCE-6593896C53A2}">
      <dgm:prSet/>
      <dgm:spPr/>
      <dgm:t>
        <a:bodyPr/>
        <a:lstStyle/>
        <a:p>
          <a:endParaRPr lang="en-US"/>
        </a:p>
      </dgm:t>
    </dgm:pt>
    <dgm:pt modelId="{2E3587EA-77B3-494C-878D-76E867E6CBD6}">
      <dgm:prSet phldrT="[Text]"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Rigorous standards based on best practices.</a:t>
          </a:r>
          <a:endParaRPr lang="en-US" sz="2000" b="0" dirty="0"/>
        </a:p>
      </dgm:t>
    </dgm:pt>
    <dgm:pt modelId="{1CCD62B1-A64C-424A-8D08-A2CDE8674BC0}" type="sibTrans" cxnId="{C1EF228D-A064-411F-9000-D7B346EEACCA}">
      <dgm:prSet/>
      <dgm:spPr/>
      <dgm:t>
        <a:bodyPr/>
        <a:lstStyle/>
        <a:p>
          <a:endParaRPr lang="en-US"/>
        </a:p>
      </dgm:t>
    </dgm:pt>
    <dgm:pt modelId="{6E679434-445C-4F7D-9886-84610EAD15AF}" type="parTrans" cxnId="{C1EF228D-A064-411F-9000-D7B346EEACCA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93E603-AC34-43B2-B1FB-3004C5FA81DF}" type="pres">
      <dgm:prSet presAssocID="{ADA398FA-22E6-4E85-96C0-649D50ACE1EA}" presName="composite" presStyleCnt="0"/>
      <dgm:spPr/>
      <dgm:t>
        <a:bodyPr/>
        <a:lstStyle/>
        <a:p>
          <a:endParaRPr lang="en-US"/>
        </a:p>
      </dgm:t>
    </dgm:pt>
    <dgm:pt modelId="{329D0691-19D4-42CB-A92E-422B57025691}" type="pres">
      <dgm:prSet presAssocID="{ADA398FA-22E6-4E85-96C0-649D50ACE1EA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5C88DC-869B-4334-9A2B-86C6E5A255A2}" type="pres">
      <dgm:prSet presAssocID="{ADA398FA-22E6-4E85-96C0-649D50ACE1EA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864E67-BB44-43A3-A5ED-42D87F74F508}" type="presOf" srcId="{1C09C58F-7B1B-44AB-B593-249C9BEC4F61}" destId="{E86ACFEE-DB8A-4791-BB54-6E11B4600016}" srcOrd="0" destOrd="0" presId="urn:microsoft.com/office/officeart/2005/8/layout/chevron2"/>
    <dgm:cxn modelId="{C1EF228D-A064-411F-9000-D7B346EEACCA}" srcId="{ADA398FA-22E6-4E85-96C0-649D50ACE1EA}" destId="{2E3587EA-77B3-494C-878D-76E867E6CBD6}" srcOrd="0" destOrd="0" parTransId="{6E679434-445C-4F7D-9886-84610EAD15AF}" sibTransId="{1CCD62B1-A64C-424A-8D08-A2CDE8674BC0}"/>
    <dgm:cxn modelId="{6510CE4B-D4CB-4E59-9DCE-6593896C53A2}" srcId="{1C09C58F-7B1B-44AB-B593-249C9BEC4F61}" destId="{ADA398FA-22E6-4E85-96C0-649D50ACE1EA}" srcOrd="0" destOrd="0" parTransId="{D6103558-427D-4B86-9EAD-16C57D7AC0A1}" sibTransId="{A446E77E-1846-48C9-9C52-2FD9F169A7B0}"/>
    <dgm:cxn modelId="{EB4C6EDC-F795-46B2-A822-942FAA12E74F}" type="presOf" srcId="{2E3587EA-77B3-494C-878D-76E867E6CBD6}" destId="{915C88DC-869B-4334-9A2B-86C6E5A255A2}" srcOrd="0" destOrd="0" presId="urn:microsoft.com/office/officeart/2005/8/layout/chevron2"/>
    <dgm:cxn modelId="{72D9921B-0B5F-43B9-88F0-26A7D651D45D}" type="presOf" srcId="{ADA398FA-22E6-4E85-96C0-649D50ACE1EA}" destId="{329D0691-19D4-42CB-A92E-422B57025691}" srcOrd="0" destOrd="0" presId="urn:microsoft.com/office/officeart/2005/8/layout/chevron2"/>
    <dgm:cxn modelId="{3C1EECC2-34FA-44FB-A938-124DD932BBB4}" type="presParOf" srcId="{E86ACFEE-DB8A-4791-BB54-6E11B4600016}" destId="{5793E603-AC34-43B2-B1FB-3004C5FA81DF}" srcOrd="0" destOrd="0" presId="urn:microsoft.com/office/officeart/2005/8/layout/chevron2"/>
    <dgm:cxn modelId="{09899CED-09F7-4006-9E01-223770DA48C1}" type="presParOf" srcId="{5793E603-AC34-43B2-B1FB-3004C5FA81DF}" destId="{329D0691-19D4-42CB-A92E-422B57025691}" srcOrd="0" destOrd="0" presId="urn:microsoft.com/office/officeart/2005/8/layout/chevron2"/>
    <dgm:cxn modelId="{C53A5B41-23F2-4D87-BFBB-520D089AC28B}" type="presParOf" srcId="{5793E603-AC34-43B2-B1FB-3004C5FA81DF}" destId="{915C88DC-869B-4334-9A2B-86C6E5A255A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6387338-4476-49BE-9479-BB87A6928040}" type="doc">
      <dgm:prSet loTypeId="urn:microsoft.com/office/officeart/2005/8/layout/chevron2" loCatId="list" qsTypeId="urn:microsoft.com/office/officeart/2005/8/quickstyle/3d1" qsCatId="3D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84F8F517-18A3-4711-A37F-E40D261CBFCA}">
      <dgm:prSet phldrT="[Text]"/>
      <dgm:spPr>
        <a:solidFill>
          <a:schemeClr val="accent4">
            <a:lumMod val="75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5B5504FF-F2A4-45FD-A4D6-F8195386D0C5}" type="parTrans" cxnId="{C4767F26-A21C-4612-8934-4FE17985256B}">
      <dgm:prSet/>
      <dgm:spPr/>
      <dgm:t>
        <a:bodyPr/>
        <a:lstStyle/>
        <a:p>
          <a:endParaRPr lang="en-US"/>
        </a:p>
      </dgm:t>
    </dgm:pt>
    <dgm:pt modelId="{F8E53F1B-7352-4E7F-9BDD-BBE4759E007B}" type="sibTrans" cxnId="{C4767F26-A21C-4612-8934-4FE17985256B}">
      <dgm:prSet/>
      <dgm:spPr/>
      <dgm:t>
        <a:bodyPr/>
        <a:lstStyle/>
        <a:p>
          <a:endParaRPr lang="en-US"/>
        </a:p>
      </dgm:t>
    </dgm:pt>
    <dgm:pt modelId="{6722ACF8-2DA2-49DB-B4FC-5AD08C9FDC36}">
      <dgm:prSet phldrT="[Text]" custT="1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pPr marL="165100" indent="-165100"/>
          <a:r>
            <a:rPr lang="en-US" sz="2200" dirty="0" smtClean="0">
              <a:latin typeface="Arial Rounded MT Bold" pitchFamily="34" charset="0"/>
            </a:rPr>
            <a:t>Positive recovery outcomes are strongly associated with duration of recovery support.</a:t>
          </a:r>
          <a:endParaRPr lang="en-US" sz="2200" dirty="0"/>
        </a:p>
      </dgm:t>
    </dgm:pt>
    <dgm:pt modelId="{66A5C711-05CB-4E55-A6DF-BBAFE42AD98A}" type="sibTrans" cxnId="{CE60E045-FCCB-4C03-9337-B34366D1B73F}">
      <dgm:prSet/>
      <dgm:spPr/>
      <dgm:t>
        <a:bodyPr/>
        <a:lstStyle/>
        <a:p>
          <a:endParaRPr lang="en-US"/>
        </a:p>
      </dgm:t>
    </dgm:pt>
    <dgm:pt modelId="{7A68E341-005B-4FF7-816C-CCB5391496B2}" type="parTrans" cxnId="{CE60E045-FCCB-4C03-9337-B34366D1B73F}">
      <dgm:prSet/>
      <dgm:spPr/>
      <dgm:t>
        <a:bodyPr/>
        <a:lstStyle/>
        <a:p>
          <a:endParaRPr lang="en-US"/>
        </a:p>
      </dgm:t>
    </dgm:pt>
    <dgm:pt modelId="{64F7DD61-24C0-4F97-9505-FD7C82E31884}" type="pres">
      <dgm:prSet presAssocID="{56387338-4476-49BE-9479-BB87A692804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711D6D-A661-4AA5-8D06-06438A8FD261}" type="pres">
      <dgm:prSet presAssocID="{84F8F517-18A3-4711-A37F-E40D261CBFCA}" presName="composite" presStyleCnt="0"/>
      <dgm:spPr/>
    </dgm:pt>
    <dgm:pt modelId="{9CAFB417-844B-4D29-A957-F6310794D607}" type="pres">
      <dgm:prSet presAssocID="{84F8F517-18A3-4711-A37F-E40D261CBFCA}" presName="parentText" presStyleLbl="alignNode1" presStyleIdx="0" presStyleCnt="1" custScaleX="9669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01F8C5-A470-4F39-912D-B58710AC14A3}" type="pres">
      <dgm:prSet presAssocID="{84F8F517-18A3-4711-A37F-E40D261CBFCA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8A2EB6-765F-46A4-B6CE-4671C3A675B7}" type="presOf" srcId="{56387338-4476-49BE-9479-BB87A6928040}" destId="{64F7DD61-24C0-4F97-9505-FD7C82E31884}" srcOrd="0" destOrd="0" presId="urn:microsoft.com/office/officeart/2005/8/layout/chevron2"/>
    <dgm:cxn modelId="{DD255DE2-F287-4B39-8474-C9FA26FC20E7}" type="presOf" srcId="{6722ACF8-2DA2-49DB-B4FC-5AD08C9FDC36}" destId="{C001F8C5-A470-4F39-912D-B58710AC14A3}" srcOrd="0" destOrd="0" presId="urn:microsoft.com/office/officeart/2005/8/layout/chevron2"/>
    <dgm:cxn modelId="{C4767F26-A21C-4612-8934-4FE17985256B}" srcId="{56387338-4476-49BE-9479-BB87A6928040}" destId="{84F8F517-18A3-4711-A37F-E40D261CBFCA}" srcOrd="0" destOrd="0" parTransId="{5B5504FF-F2A4-45FD-A4D6-F8195386D0C5}" sibTransId="{F8E53F1B-7352-4E7F-9BDD-BBE4759E007B}"/>
    <dgm:cxn modelId="{CE60E045-FCCB-4C03-9337-B34366D1B73F}" srcId="{84F8F517-18A3-4711-A37F-E40D261CBFCA}" destId="{6722ACF8-2DA2-49DB-B4FC-5AD08C9FDC36}" srcOrd="0" destOrd="0" parTransId="{7A68E341-005B-4FF7-816C-CCB5391496B2}" sibTransId="{66A5C711-05CB-4E55-A6DF-BBAFE42AD98A}"/>
    <dgm:cxn modelId="{56201191-D50A-433D-80B7-FC1B19E2E9C8}" type="presOf" srcId="{84F8F517-18A3-4711-A37F-E40D261CBFCA}" destId="{9CAFB417-844B-4D29-A957-F6310794D607}" srcOrd="0" destOrd="0" presId="urn:microsoft.com/office/officeart/2005/8/layout/chevron2"/>
    <dgm:cxn modelId="{C32A169F-EBDD-40AC-814B-B2337F1142B1}" type="presParOf" srcId="{64F7DD61-24C0-4F97-9505-FD7C82E31884}" destId="{1A711D6D-A661-4AA5-8D06-06438A8FD261}" srcOrd="0" destOrd="0" presId="urn:microsoft.com/office/officeart/2005/8/layout/chevron2"/>
    <dgm:cxn modelId="{593F9681-6A82-4BD9-A1DC-3DB46D87DF4B}" type="presParOf" srcId="{1A711D6D-A661-4AA5-8D06-06438A8FD261}" destId="{9CAFB417-844B-4D29-A957-F6310794D607}" srcOrd="0" destOrd="0" presId="urn:microsoft.com/office/officeart/2005/8/layout/chevron2"/>
    <dgm:cxn modelId="{140C4336-7112-4003-B5F3-64F5BEF16DB3}" type="presParOf" srcId="{1A711D6D-A661-4AA5-8D06-06438A8FD261}" destId="{C001F8C5-A470-4F39-912D-B58710AC14A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6387338-4476-49BE-9479-BB87A6928040}" type="doc">
      <dgm:prSet loTypeId="urn:microsoft.com/office/officeart/2005/8/layout/chevron2" loCatId="list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2AEDD5AB-59CA-4349-9CA3-08565AE13FD0}">
      <dgm:prSet phldrT="[Text]"/>
      <dgm:spPr/>
      <dgm:t>
        <a:bodyPr/>
        <a:lstStyle/>
        <a:p>
          <a:endParaRPr lang="en-US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13A1A322-1550-45B8-BCE5-5051729815DD}" type="parTrans" cxnId="{A569D1EA-A2C5-414B-8396-2A165E8F8DE4}">
      <dgm:prSet/>
      <dgm:spPr/>
      <dgm:t>
        <a:bodyPr/>
        <a:lstStyle/>
        <a:p>
          <a:endParaRPr lang="en-US"/>
        </a:p>
      </dgm:t>
    </dgm:pt>
    <dgm:pt modelId="{AB04829A-B3EB-4459-A68E-2D4877829A98}" type="sibTrans" cxnId="{A569D1EA-A2C5-414B-8396-2A165E8F8DE4}">
      <dgm:prSet/>
      <dgm:spPr/>
      <dgm:t>
        <a:bodyPr/>
        <a:lstStyle/>
        <a:p>
          <a:endParaRPr lang="en-US"/>
        </a:p>
      </dgm:t>
    </dgm:pt>
    <dgm:pt modelId="{02358401-9CB9-411B-BB74-71842DC8EB79}">
      <dgm:prSet phldrT="[Text]" custT="1"/>
      <dgm:spPr/>
      <dgm:t>
        <a:bodyPr/>
        <a:lstStyle/>
        <a:p>
          <a:pPr marL="165100" indent="-165100"/>
          <a:r>
            <a:rPr lang="en-US" sz="2200" dirty="0" smtClean="0">
              <a:latin typeface="Arial Rounded MT Bold" pitchFamily="34" charset="0"/>
            </a:rPr>
            <a:t>Addiction is a chronic disease often treated as an acute condition.</a:t>
          </a:r>
          <a:endParaRPr lang="en-US" sz="2200" dirty="0"/>
        </a:p>
      </dgm:t>
    </dgm:pt>
    <dgm:pt modelId="{AC1ED70F-7431-41E4-A2C9-AB0B055444AB}" type="parTrans" cxnId="{BD9B6049-F7C6-411F-8B28-C618242F7AAD}">
      <dgm:prSet/>
      <dgm:spPr/>
      <dgm:t>
        <a:bodyPr/>
        <a:lstStyle/>
        <a:p>
          <a:endParaRPr lang="en-US"/>
        </a:p>
      </dgm:t>
    </dgm:pt>
    <dgm:pt modelId="{A2B17660-D749-49CC-B195-A37354398A54}" type="sibTrans" cxnId="{BD9B6049-F7C6-411F-8B28-C618242F7AAD}">
      <dgm:prSet/>
      <dgm:spPr/>
      <dgm:t>
        <a:bodyPr/>
        <a:lstStyle/>
        <a:p>
          <a:endParaRPr lang="en-US"/>
        </a:p>
      </dgm:t>
    </dgm:pt>
    <dgm:pt modelId="{64F7DD61-24C0-4F97-9505-FD7C82E31884}" type="pres">
      <dgm:prSet presAssocID="{56387338-4476-49BE-9479-BB87A692804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BF6627-51DC-4338-8D82-6683D97606F0}" type="pres">
      <dgm:prSet presAssocID="{2AEDD5AB-59CA-4349-9CA3-08565AE13FD0}" presName="composite" presStyleCnt="0"/>
      <dgm:spPr/>
    </dgm:pt>
    <dgm:pt modelId="{85A25F67-87AE-4EB7-AE2E-2C51FEFC73D7}" type="pres">
      <dgm:prSet presAssocID="{2AEDD5AB-59CA-4349-9CA3-08565AE13FD0}" presName="parentText" presStyleLbl="alignNode1" presStyleIdx="0" presStyleCnt="1" custLinFactNeighborX="-92681" custLinFactNeighborY="-2846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85C8D6-C125-429B-8871-833F2163C2D3}" type="pres">
      <dgm:prSet presAssocID="{2AEDD5AB-59CA-4349-9CA3-08565AE13FD0}" presName="descendantText" presStyleLbl="alignAcc1" presStyleIdx="0" presStyleCnt="1" custLinFactNeighborX="2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69D1EA-A2C5-414B-8396-2A165E8F8DE4}" srcId="{56387338-4476-49BE-9479-BB87A6928040}" destId="{2AEDD5AB-59CA-4349-9CA3-08565AE13FD0}" srcOrd="0" destOrd="0" parTransId="{13A1A322-1550-45B8-BCE5-5051729815DD}" sibTransId="{AB04829A-B3EB-4459-A68E-2D4877829A98}"/>
    <dgm:cxn modelId="{BD9B6049-F7C6-411F-8B28-C618242F7AAD}" srcId="{2AEDD5AB-59CA-4349-9CA3-08565AE13FD0}" destId="{02358401-9CB9-411B-BB74-71842DC8EB79}" srcOrd="0" destOrd="0" parTransId="{AC1ED70F-7431-41E4-A2C9-AB0B055444AB}" sibTransId="{A2B17660-D749-49CC-B195-A37354398A54}"/>
    <dgm:cxn modelId="{6E1485B0-409F-4A68-B3B9-6709B782A50B}" type="presOf" srcId="{02358401-9CB9-411B-BB74-71842DC8EB79}" destId="{7185C8D6-C125-429B-8871-833F2163C2D3}" srcOrd="0" destOrd="0" presId="urn:microsoft.com/office/officeart/2005/8/layout/chevron2"/>
    <dgm:cxn modelId="{1815A62C-4A76-4961-9D47-F5396677B56B}" type="presOf" srcId="{56387338-4476-49BE-9479-BB87A6928040}" destId="{64F7DD61-24C0-4F97-9505-FD7C82E31884}" srcOrd="0" destOrd="0" presId="urn:microsoft.com/office/officeart/2005/8/layout/chevron2"/>
    <dgm:cxn modelId="{011D81AD-4326-469F-8977-FC5D8DDF24BA}" type="presOf" srcId="{2AEDD5AB-59CA-4349-9CA3-08565AE13FD0}" destId="{85A25F67-87AE-4EB7-AE2E-2C51FEFC73D7}" srcOrd="0" destOrd="0" presId="urn:microsoft.com/office/officeart/2005/8/layout/chevron2"/>
    <dgm:cxn modelId="{432F7145-4596-4149-A84C-4B75DEE7AF8F}" type="presParOf" srcId="{64F7DD61-24C0-4F97-9505-FD7C82E31884}" destId="{52BF6627-51DC-4338-8D82-6683D97606F0}" srcOrd="0" destOrd="0" presId="urn:microsoft.com/office/officeart/2005/8/layout/chevron2"/>
    <dgm:cxn modelId="{355B5E3B-FAA6-47AE-B801-1BF55F79A107}" type="presParOf" srcId="{52BF6627-51DC-4338-8D82-6683D97606F0}" destId="{85A25F67-87AE-4EB7-AE2E-2C51FEFC73D7}" srcOrd="0" destOrd="0" presId="urn:microsoft.com/office/officeart/2005/8/layout/chevron2"/>
    <dgm:cxn modelId="{8D9B0DA1-429B-4B6D-8295-847E9A1C0AEF}" type="presParOf" srcId="{52BF6627-51DC-4338-8D82-6683D97606F0}" destId="{7185C8D6-C125-429B-8871-833F2163C2D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45B995C-FA53-4F73-A470-70201C1F74D2}" type="doc">
      <dgm:prSet loTypeId="urn:microsoft.com/office/officeart/2005/8/layout/vList6" loCatId="list" qsTypeId="urn:microsoft.com/office/officeart/2005/8/quickstyle/simple5" qsCatId="simple" csTypeId="urn:microsoft.com/office/officeart/2005/8/colors/colorful1#10" csCatId="colorful" phldr="1"/>
      <dgm:spPr/>
      <dgm:t>
        <a:bodyPr/>
        <a:lstStyle/>
        <a:p>
          <a:endParaRPr lang="en-US"/>
        </a:p>
      </dgm:t>
    </dgm:pt>
    <dgm:pt modelId="{9C606BF1-F3DB-41E8-BC2B-646590E4C140}">
      <dgm:prSet phldrT="[Text]" custT="1"/>
      <dgm:spPr/>
      <dgm:t>
        <a:bodyPr/>
        <a:lstStyle/>
        <a:p>
          <a:r>
            <a:rPr lang="en-US" sz="2600" b="1" dirty="0" smtClean="0"/>
            <a:t>Level I</a:t>
          </a:r>
          <a:br>
            <a:rPr lang="en-US" sz="2600" b="1" dirty="0" smtClean="0"/>
          </a:br>
          <a:r>
            <a:rPr lang="en-US" sz="1600" b="1" dirty="0" smtClean="0"/>
            <a:t>Peer Run </a:t>
          </a:r>
          <a:endParaRPr lang="en-US" sz="1600" dirty="0"/>
        </a:p>
      </dgm:t>
    </dgm:pt>
    <dgm:pt modelId="{F6E7E44C-33F6-4C4B-B39E-7ABBC3B8F263}" type="parTrans" cxnId="{BA7B0EA8-4A26-4E51-8991-3E91AEEE020C}">
      <dgm:prSet/>
      <dgm:spPr/>
      <dgm:t>
        <a:bodyPr/>
        <a:lstStyle/>
        <a:p>
          <a:endParaRPr lang="en-US"/>
        </a:p>
      </dgm:t>
    </dgm:pt>
    <dgm:pt modelId="{76F4894E-3865-4CD4-9357-0ACDB1344D8C}" type="sibTrans" cxnId="{BA7B0EA8-4A26-4E51-8991-3E91AEEE020C}">
      <dgm:prSet/>
      <dgm:spPr/>
      <dgm:t>
        <a:bodyPr/>
        <a:lstStyle/>
        <a:p>
          <a:endParaRPr lang="en-US"/>
        </a:p>
      </dgm:t>
    </dgm:pt>
    <dgm:pt modelId="{09089A54-9662-4A29-AA7F-A243FC4D3AB0}">
      <dgm:prSet phldrT="[Text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 anchor="ctr"/>
        <a:lstStyle/>
        <a:p>
          <a:pPr marL="225425" indent="-163513"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latin typeface="Arial Rounded MT Bold" pitchFamily="34" charset="0"/>
            </a:rPr>
            <a:t>Peer recovery support in a democratically run living environment.</a:t>
          </a:r>
          <a:endParaRPr lang="en-US" sz="1800" dirty="0">
            <a:latin typeface="Arial Rounded MT Bold" pitchFamily="34" charset="0"/>
          </a:endParaRPr>
        </a:p>
      </dgm:t>
    </dgm:pt>
    <dgm:pt modelId="{1FA4C477-6425-47EF-B385-27FFC851F1ED}" type="parTrans" cxnId="{D86FEF61-64AC-4014-8CC2-03BC988523F9}">
      <dgm:prSet/>
      <dgm:spPr/>
      <dgm:t>
        <a:bodyPr/>
        <a:lstStyle/>
        <a:p>
          <a:endParaRPr lang="en-US"/>
        </a:p>
      </dgm:t>
    </dgm:pt>
    <dgm:pt modelId="{A345256D-4AE2-4352-B3C5-EB6B3F4C5744}" type="sibTrans" cxnId="{D86FEF61-64AC-4014-8CC2-03BC988523F9}">
      <dgm:prSet/>
      <dgm:spPr/>
      <dgm:t>
        <a:bodyPr/>
        <a:lstStyle/>
        <a:p>
          <a:endParaRPr lang="en-US"/>
        </a:p>
      </dgm:t>
    </dgm:pt>
    <dgm:pt modelId="{00AC6F8A-E917-4F08-9A31-32BC41E56065}" type="pres">
      <dgm:prSet presAssocID="{745B995C-FA53-4F73-A470-70201C1F74D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AF3B402-46D5-4055-AE78-581D6D3509C0}" type="pres">
      <dgm:prSet presAssocID="{9C606BF1-F3DB-41E8-BC2B-646590E4C140}" presName="linNode" presStyleCnt="0"/>
      <dgm:spPr/>
    </dgm:pt>
    <dgm:pt modelId="{CE1E75F0-4690-446A-A913-54675F3AB0DA}" type="pres">
      <dgm:prSet presAssocID="{9C606BF1-F3DB-41E8-BC2B-646590E4C140}" presName="parentShp" presStyleLbl="node1" presStyleIdx="0" presStyleCnt="1" custScaleX="44444" custLinFactNeighborX="-100" custLinFactNeighborY="-1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D979E4-82BE-4BC7-856F-DB488FD18D9A}" type="pres">
      <dgm:prSet presAssocID="{9C606BF1-F3DB-41E8-BC2B-646590E4C140}" presName="childShp" presStyleLbl="bgAccFollowNode1" presStyleIdx="0" presStyleCnt="1" custScaleX="126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6FEF61-64AC-4014-8CC2-03BC988523F9}" srcId="{9C606BF1-F3DB-41E8-BC2B-646590E4C140}" destId="{09089A54-9662-4A29-AA7F-A243FC4D3AB0}" srcOrd="0" destOrd="0" parTransId="{1FA4C477-6425-47EF-B385-27FFC851F1ED}" sibTransId="{A345256D-4AE2-4352-B3C5-EB6B3F4C5744}"/>
    <dgm:cxn modelId="{8B1EDB93-772A-4ACF-A819-AF3610AC9C51}" type="presOf" srcId="{9C606BF1-F3DB-41E8-BC2B-646590E4C140}" destId="{CE1E75F0-4690-446A-A913-54675F3AB0DA}" srcOrd="0" destOrd="0" presId="urn:microsoft.com/office/officeart/2005/8/layout/vList6"/>
    <dgm:cxn modelId="{03782AF4-C01F-44D3-9A61-8F5A8A53A0D3}" type="presOf" srcId="{745B995C-FA53-4F73-A470-70201C1F74D2}" destId="{00AC6F8A-E917-4F08-9A31-32BC41E56065}" srcOrd="0" destOrd="0" presId="urn:microsoft.com/office/officeart/2005/8/layout/vList6"/>
    <dgm:cxn modelId="{1420C523-9B0C-4B37-900D-036DA3F0AD2A}" type="presOf" srcId="{09089A54-9662-4A29-AA7F-A243FC4D3AB0}" destId="{BBD979E4-82BE-4BC7-856F-DB488FD18D9A}" srcOrd="0" destOrd="0" presId="urn:microsoft.com/office/officeart/2005/8/layout/vList6"/>
    <dgm:cxn modelId="{BA7B0EA8-4A26-4E51-8991-3E91AEEE020C}" srcId="{745B995C-FA53-4F73-A470-70201C1F74D2}" destId="{9C606BF1-F3DB-41E8-BC2B-646590E4C140}" srcOrd="0" destOrd="0" parTransId="{F6E7E44C-33F6-4C4B-B39E-7ABBC3B8F263}" sibTransId="{76F4894E-3865-4CD4-9357-0ACDB1344D8C}"/>
    <dgm:cxn modelId="{7D73BF8F-5F92-4C3D-BB64-CF50C53CA252}" type="presParOf" srcId="{00AC6F8A-E917-4F08-9A31-32BC41E56065}" destId="{3AF3B402-46D5-4055-AE78-581D6D3509C0}" srcOrd="0" destOrd="0" presId="urn:microsoft.com/office/officeart/2005/8/layout/vList6"/>
    <dgm:cxn modelId="{6C24ABA1-4398-46D1-AEAF-AB994D26F8BE}" type="presParOf" srcId="{3AF3B402-46D5-4055-AE78-581D6D3509C0}" destId="{CE1E75F0-4690-446A-A913-54675F3AB0DA}" srcOrd="0" destOrd="0" presId="urn:microsoft.com/office/officeart/2005/8/layout/vList6"/>
    <dgm:cxn modelId="{71311529-FD91-4B67-BACE-CCE679A39EB7}" type="presParOf" srcId="{3AF3B402-46D5-4055-AE78-581D6D3509C0}" destId="{BBD979E4-82BE-4BC7-856F-DB488FD18D9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45B995C-FA53-4F73-A470-70201C1F74D2}" type="doc">
      <dgm:prSet loTypeId="urn:microsoft.com/office/officeart/2005/8/layout/vList6" loCatId="list" qsTypeId="urn:microsoft.com/office/officeart/2005/8/quickstyle/simple5" qsCatId="simple" csTypeId="urn:microsoft.com/office/officeart/2005/8/colors/colorful1#11" csCatId="colorful" phldr="1"/>
      <dgm:spPr/>
      <dgm:t>
        <a:bodyPr/>
        <a:lstStyle/>
        <a:p>
          <a:endParaRPr lang="en-US"/>
        </a:p>
      </dgm:t>
    </dgm:pt>
    <dgm:pt modelId="{74533B57-DA99-4556-9AD4-64C3034DF73B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sz="2600" b="1" dirty="0" smtClean="0"/>
            <a:t>Level II</a:t>
          </a:r>
          <a:br>
            <a:rPr lang="en-US" sz="2600" b="1" dirty="0" smtClean="0"/>
          </a:br>
          <a:r>
            <a:rPr lang="en-US" sz="1600" b="1" dirty="0" smtClean="0"/>
            <a:t>Monitored </a:t>
          </a:r>
          <a:endParaRPr lang="en-US" sz="1600" dirty="0"/>
        </a:p>
      </dgm:t>
    </dgm:pt>
    <dgm:pt modelId="{9A447D26-943F-4F16-B2F1-CDC410C58280}" type="parTrans" cxnId="{CDF8572A-2B89-4BE8-985E-0195AF44C33A}">
      <dgm:prSet/>
      <dgm:spPr/>
      <dgm:t>
        <a:bodyPr/>
        <a:lstStyle/>
        <a:p>
          <a:endParaRPr lang="en-US"/>
        </a:p>
      </dgm:t>
    </dgm:pt>
    <dgm:pt modelId="{14D51593-468F-4C1A-9A2D-1EBC217A2F28}" type="sibTrans" cxnId="{CDF8572A-2B89-4BE8-985E-0195AF44C33A}">
      <dgm:prSet/>
      <dgm:spPr/>
      <dgm:t>
        <a:bodyPr/>
        <a:lstStyle/>
        <a:p>
          <a:endParaRPr lang="en-US"/>
        </a:p>
      </dgm:t>
    </dgm:pt>
    <dgm:pt modelId="{A0B97D26-D189-4833-91D2-ACA7B8008855}">
      <dgm:prSet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 anchor="ctr"/>
        <a:lstStyle/>
        <a:p>
          <a:pPr marL="225425" indent="-165100"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latin typeface="Arial Rounded MT Bold" pitchFamily="34" charset="0"/>
            </a:rPr>
            <a:t>Peer recovery support and structure implemented by house rules with an emphasis on community and accountability.</a:t>
          </a:r>
          <a:endParaRPr lang="en-US" sz="1800" b="0" dirty="0">
            <a:latin typeface="Arial Rounded MT Bold" pitchFamily="34" charset="0"/>
          </a:endParaRPr>
        </a:p>
      </dgm:t>
    </dgm:pt>
    <dgm:pt modelId="{070039EE-FB1A-47D5-AB8B-35DCF17ADF4A}" type="parTrans" cxnId="{0EA61111-AC27-4C28-B8A1-D9A7E3AFEE3F}">
      <dgm:prSet/>
      <dgm:spPr/>
      <dgm:t>
        <a:bodyPr/>
        <a:lstStyle/>
        <a:p>
          <a:endParaRPr lang="en-US"/>
        </a:p>
      </dgm:t>
    </dgm:pt>
    <dgm:pt modelId="{C0AB661F-4716-4279-836B-318CDB1BE7D5}" type="sibTrans" cxnId="{0EA61111-AC27-4C28-B8A1-D9A7E3AFEE3F}">
      <dgm:prSet/>
      <dgm:spPr/>
      <dgm:t>
        <a:bodyPr/>
        <a:lstStyle/>
        <a:p>
          <a:endParaRPr lang="en-US"/>
        </a:p>
      </dgm:t>
    </dgm:pt>
    <dgm:pt modelId="{00AC6F8A-E917-4F08-9A31-32BC41E56065}" type="pres">
      <dgm:prSet presAssocID="{745B995C-FA53-4F73-A470-70201C1F74D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17D8BA6-9D52-4212-9DDA-75FBFAB442A1}" type="pres">
      <dgm:prSet presAssocID="{74533B57-DA99-4556-9AD4-64C3034DF73B}" presName="linNode" presStyleCnt="0"/>
      <dgm:spPr/>
    </dgm:pt>
    <dgm:pt modelId="{C0CDAE35-A702-44A2-98DC-979C45B0D4C3}" type="pres">
      <dgm:prSet presAssocID="{74533B57-DA99-4556-9AD4-64C3034DF73B}" presName="parentShp" presStyleLbl="node1" presStyleIdx="0" presStyleCnt="1" custScaleX="444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38B5E5-F817-4FBF-BF64-8F91F3915ED0}" type="pres">
      <dgm:prSet presAssocID="{74533B57-DA99-4556-9AD4-64C3034DF73B}" presName="childShp" presStyleLbl="bgAccFollowNode1" presStyleIdx="0" presStyleCnt="1" custScaleX="126936" custScaleY="1000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35E15A-23D0-4C10-99DB-855916254481}" type="presOf" srcId="{74533B57-DA99-4556-9AD4-64C3034DF73B}" destId="{C0CDAE35-A702-44A2-98DC-979C45B0D4C3}" srcOrd="0" destOrd="0" presId="urn:microsoft.com/office/officeart/2005/8/layout/vList6"/>
    <dgm:cxn modelId="{0EA61111-AC27-4C28-B8A1-D9A7E3AFEE3F}" srcId="{74533B57-DA99-4556-9AD4-64C3034DF73B}" destId="{A0B97D26-D189-4833-91D2-ACA7B8008855}" srcOrd="0" destOrd="0" parTransId="{070039EE-FB1A-47D5-AB8B-35DCF17ADF4A}" sibTransId="{C0AB661F-4716-4279-836B-318CDB1BE7D5}"/>
    <dgm:cxn modelId="{0EF12BF7-A895-4205-847F-B4D481D8FE57}" type="presOf" srcId="{A0B97D26-D189-4833-91D2-ACA7B8008855}" destId="{0838B5E5-F817-4FBF-BF64-8F91F3915ED0}" srcOrd="0" destOrd="0" presId="urn:microsoft.com/office/officeart/2005/8/layout/vList6"/>
    <dgm:cxn modelId="{A3E658F1-29FF-4CD4-9A8D-213DD5C5B428}" type="presOf" srcId="{745B995C-FA53-4F73-A470-70201C1F74D2}" destId="{00AC6F8A-E917-4F08-9A31-32BC41E56065}" srcOrd="0" destOrd="0" presId="urn:microsoft.com/office/officeart/2005/8/layout/vList6"/>
    <dgm:cxn modelId="{CDF8572A-2B89-4BE8-985E-0195AF44C33A}" srcId="{745B995C-FA53-4F73-A470-70201C1F74D2}" destId="{74533B57-DA99-4556-9AD4-64C3034DF73B}" srcOrd="0" destOrd="0" parTransId="{9A447D26-943F-4F16-B2F1-CDC410C58280}" sibTransId="{14D51593-468F-4C1A-9A2D-1EBC217A2F28}"/>
    <dgm:cxn modelId="{EC8AE8FC-2B96-4D67-AA8A-222BF7F0CFD0}" type="presParOf" srcId="{00AC6F8A-E917-4F08-9A31-32BC41E56065}" destId="{417D8BA6-9D52-4212-9DDA-75FBFAB442A1}" srcOrd="0" destOrd="0" presId="urn:microsoft.com/office/officeart/2005/8/layout/vList6"/>
    <dgm:cxn modelId="{28CA5D9B-F020-433A-9D29-F3B85C46F62E}" type="presParOf" srcId="{417D8BA6-9D52-4212-9DDA-75FBFAB442A1}" destId="{C0CDAE35-A702-44A2-98DC-979C45B0D4C3}" srcOrd="0" destOrd="0" presId="urn:microsoft.com/office/officeart/2005/8/layout/vList6"/>
    <dgm:cxn modelId="{BD3E7B55-07B3-4C52-B0BE-50EF81B61819}" type="presParOf" srcId="{417D8BA6-9D52-4212-9DDA-75FBFAB442A1}" destId="{0838B5E5-F817-4FBF-BF64-8F91F3915E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45B995C-FA53-4F73-A470-70201C1F74D2}" type="doc">
      <dgm:prSet loTypeId="urn:microsoft.com/office/officeart/2005/8/layout/vList6" loCatId="list" qsTypeId="urn:microsoft.com/office/officeart/2005/8/quickstyle/simple5" qsCatId="simple" csTypeId="urn:microsoft.com/office/officeart/2005/8/colors/colorful1#12" csCatId="colorful" phldr="1"/>
      <dgm:spPr/>
      <dgm:t>
        <a:bodyPr/>
        <a:lstStyle/>
        <a:p>
          <a:endParaRPr lang="en-US"/>
        </a:p>
      </dgm:t>
    </dgm:pt>
    <dgm:pt modelId="{20B8F97D-DB12-4CC1-95BE-BE4F5EF788AF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2600" b="1" dirty="0" smtClean="0"/>
            <a:t>Level III</a:t>
          </a:r>
          <a:br>
            <a:rPr lang="en-US" sz="2600" b="1" dirty="0" smtClean="0"/>
          </a:br>
          <a:r>
            <a:rPr lang="en-US" sz="1600" b="1" dirty="0" smtClean="0"/>
            <a:t>Supervised</a:t>
          </a:r>
          <a:endParaRPr lang="en-US" sz="2600" b="1" dirty="0"/>
        </a:p>
      </dgm:t>
    </dgm:pt>
    <dgm:pt modelId="{27EA513E-529A-4890-B7C4-6416460F9694}" type="parTrans" cxnId="{DBBDBDB6-13C8-4156-8A35-2BE5E89C3B2F}">
      <dgm:prSet/>
      <dgm:spPr/>
      <dgm:t>
        <a:bodyPr/>
        <a:lstStyle/>
        <a:p>
          <a:endParaRPr lang="en-US"/>
        </a:p>
      </dgm:t>
    </dgm:pt>
    <dgm:pt modelId="{66481A75-447F-4CCD-8B5C-22411556F1EC}" type="sibTrans" cxnId="{DBBDBDB6-13C8-4156-8A35-2BE5E89C3B2F}">
      <dgm:prSet/>
      <dgm:spPr/>
      <dgm:t>
        <a:bodyPr/>
        <a:lstStyle/>
        <a:p>
          <a:endParaRPr lang="en-US"/>
        </a:p>
      </dgm:t>
    </dgm:pt>
    <dgm:pt modelId="{CBEBDB09-6F36-4A69-8174-8C832FED2DED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 anchor="ctr"/>
        <a:lstStyle/>
        <a:p>
          <a:pPr marL="225425" indent="-165100">
            <a:lnSpc>
              <a:spcPct val="100000"/>
            </a:lnSpc>
            <a:spcAft>
              <a:spcPts val="0"/>
            </a:spcAft>
          </a:pPr>
          <a:r>
            <a:rPr lang="en-US" sz="1800" b="0" dirty="0" smtClean="0">
              <a:latin typeface="Arial Rounded MT Bold" pitchFamily="34" charset="0"/>
            </a:rPr>
            <a:t>Peer recovery support plus extended-care programming with an emphasis on (re)</a:t>
          </a:r>
          <a:r>
            <a:rPr lang="en-US" sz="1800" b="0" dirty="0" err="1" smtClean="0">
              <a:latin typeface="Arial Rounded MT Bold" pitchFamily="34" charset="0"/>
            </a:rPr>
            <a:t>habilitative</a:t>
          </a:r>
          <a:r>
            <a:rPr lang="en-US" sz="1800" b="0" dirty="0" smtClean="0">
              <a:latin typeface="Arial Rounded MT Bold" pitchFamily="34" charset="0"/>
            </a:rPr>
            <a:t> life skill development.</a:t>
          </a:r>
          <a:endParaRPr lang="en-US" sz="1800" b="0" dirty="0">
            <a:latin typeface="Arial Rounded MT Bold" pitchFamily="34" charset="0"/>
          </a:endParaRPr>
        </a:p>
      </dgm:t>
    </dgm:pt>
    <dgm:pt modelId="{1602C476-A72B-4F95-8B74-69D56F1470E7}" type="parTrans" cxnId="{5A8217D3-1F9C-4C39-852C-DE75BAB1135C}">
      <dgm:prSet/>
      <dgm:spPr/>
      <dgm:t>
        <a:bodyPr/>
        <a:lstStyle/>
        <a:p>
          <a:endParaRPr lang="en-US"/>
        </a:p>
      </dgm:t>
    </dgm:pt>
    <dgm:pt modelId="{C1A71489-4ED9-458D-878D-1B1E7F973D97}" type="sibTrans" cxnId="{5A8217D3-1F9C-4C39-852C-DE75BAB1135C}">
      <dgm:prSet/>
      <dgm:spPr/>
      <dgm:t>
        <a:bodyPr/>
        <a:lstStyle/>
        <a:p>
          <a:endParaRPr lang="en-US"/>
        </a:p>
      </dgm:t>
    </dgm:pt>
    <dgm:pt modelId="{00AC6F8A-E917-4F08-9A31-32BC41E56065}" type="pres">
      <dgm:prSet presAssocID="{745B995C-FA53-4F73-A470-70201C1F74D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B51A3EB-6075-4C5A-8577-2A8374D720DC}" type="pres">
      <dgm:prSet presAssocID="{20B8F97D-DB12-4CC1-95BE-BE4F5EF788AF}" presName="linNode" presStyleCnt="0"/>
      <dgm:spPr/>
    </dgm:pt>
    <dgm:pt modelId="{2E661017-5076-4A5F-B890-EE69D1B06399}" type="pres">
      <dgm:prSet presAssocID="{20B8F97D-DB12-4CC1-95BE-BE4F5EF788AF}" presName="parentShp" presStyleLbl="node1" presStyleIdx="0" presStyleCnt="1" custScaleX="444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C1B05-D966-4837-B972-3E19CE369071}" type="pres">
      <dgm:prSet presAssocID="{20B8F97D-DB12-4CC1-95BE-BE4F5EF788AF}" presName="childShp" presStyleLbl="bgAccFollowNode1" presStyleIdx="0" presStyleCnt="1" custScaleX="126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E58A54-69AE-4DB1-A66C-8185E0E1114B}" type="presOf" srcId="{20B8F97D-DB12-4CC1-95BE-BE4F5EF788AF}" destId="{2E661017-5076-4A5F-B890-EE69D1B06399}" srcOrd="0" destOrd="0" presId="urn:microsoft.com/office/officeart/2005/8/layout/vList6"/>
    <dgm:cxn modelId="{FB941386-DA31-42F4-8570-DB293D75B304}" type="presOf" srcId="{CBEBDB09-6F36-4A69-8174-8C832FED2DED}" destId="{1F2C1B05-D966-4837-B972-3E19CE369071}" srcOrd="0" destOrd="0" presId="urn:microsoft.com/office/officeart/2005/8/layout/vList6"/>
    <dgm:cxn modelId="{DBBDBDB6-13C8-4156-8A35-2BE5E89C3B2F}" srcId="{745B995C-FA53-4F73-A470-70201C1F74D2}" destId="{20B8F97D-DB12-4CC1-95BE-BE4F5EF788AF}" srcOrd="0" destOrd="0" parTransId="{27EA513E-529A-4890-B7C4-6416460F9694}" sibTransId="{66481A75-447F-4CCD-8B5C-22411556F1EC}"/>
    <dgm:cxn modelId="{5A8217D3-1F9C-4C39-852C-DE75BAB1135C}" srcId="{20B8F97D-DB12-4CC1-95BE-BE4F5EF788AF}" destId="{CBEBDB09-6F36-4A69-8174-8C832FED2DED}" srcOrd="0" destOrd="0" parTransId="{1602C476-A72B-4F95-8B74-69D56F1470E7}" sibTransId="{C1A71489-4ED9-458D-878D-1B1E7F973D97}"/>
    <dgm:cxn modelId="{6C97F13C-9AF6-477A-8DCE-F1E181ED6F4D}" type="presOf" srcId="{745B995C-FA53-4F73-A470-70201C1F74D2}" destId="{00AC6F8A-E917-4F08-9A31-32BC41E56065}" srcOrd="0" destOrd="0" presId="urn:microsoft.com/office/officeart/2005/8/layout/vList6"/>
    <dgm:cxn modelId="{BD1AEF2C-CBB8-469D-AA7A-21C60446630D}" type="presParOf" srcId="{00AC6F8A-E917-4F08-9A31-32BC41E56065}" destId="{0B51A3EB-6075-4C5A-8577-2A8374D720DC}" srcOrd="0" destOrd="0" presId="urn:microsoft.com/office/officeart/2005/8/layout/vList6"/>
    <dgm:cxn modelId="{ED7FA712-0131-46D8-A644-F9DF41F13FBD}" type="presParOf" srcId="{0B51A3EB-6075-4C5A-8577-2A8374D720DC}" destId="{2E661017-5076-4A5F-B890-EE69D1B06399}" srcOrd="0" destOrd="0" presId="urn:microsoft.com/office/officeart/2005/8/layout/vList6"/>
    <dgm:cxn modelId="{58679B1B-CDE8-4599-826F-75B73FF7BB20}" type="presParOf" srcId="{0B51A3EB-6075-4C5A-8577-2A8374D720DC}" destId="{1F2C1B05-D966-4837-B972-3E19CE36907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45B995C-FA53-4F73-A470-70201C1F74D2}" type="doc">
      <dgm:prSet loTypeId="urn:microsoft.com/office/officeart/2005/8/layout/vList6" loCatId="list" qsTypeId="urn:microsoft.com/office/officeart/2005/8/quickstyle/simple5" qsCatId="simple" csTypeId="urn:microsoft.com/office/officeart/2005/8/colors/colorful1#13" csCatId="colorful" phldr="1"/>
      <dgm:spPr/>
      <dgm:t>
        <a:bodyPr/>
        <a:lstStyle/>
        <a:p>
          <a:endParaRPr lang="en-US"/>
        </a:p>
      </dgm:t>
    </dgm:pt>
    <dgm:pt modelId="{4D6694B2-9B37-4D37-98B9-87F98A5436DD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2600" b="1" dirty="0" smtClean="0"/>
            <a:t>Level IV</a:t>
          </a:r>
          <a:br>
            <a:rPr lang="en-US" sz="2600" b="1" dirty="0" smtClean="0"/>
          </a:br>
          <a:r>
            <a:rPr lang="en-US" sz="1600" b="0" dirty="0" smtClean="0"/>
            <a:t>Service Provider</a:t>
          </a:r>
          <a:endParaRPr lang="en-US" sz="1600" b="0" dirty="0"/>
        </a:p>
      </dgm:t>
    </dgm:pt>
    <dgm:pt modelId="{710EE731-3189-42C8-B2BA-5480BCDF5EF4}" type="parTrans" cxnId="{4E3CCE55-74BD-4F15-9ED4-B334A141396D}">
      <dgm:prSet/>
      <dgm:spPr/>
      <dgm:t>
        <a:bodyPr/>
        <a:lstStyle/>
        <a:p>
          <a:endParaRPr lang="en-US"/>
        </a:p>
      </dgm:t>
    </dgm:pt>
    <dgm:pt modelId="{F9C49223-0872-4867-AD0B-4F236F11C530}" type="sibTrans" cxnId="{4E3CCE55-74BD-4F15-9ED4-B334A141396D}">
      <dgm:prSet/>
      <dgm:spPr/>
      <dgm:t>
        <a:bodyPr/>
        <a:lstStyle/>
        <a:p>
          <a:endParaRPr lang="en-US"/>
        </a:p>
      </dgm:t>
    </dgm:pt>
    <dgm:pt modelId="{3F86E5E7-09DF-4272-89D6-528340D8BD85}">
      <dgm:prSet phldrT="[Text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 anchor="ctr"/>
        <a:lstStyle/>
        <a:p>
          <a:pPr marL="225425" indent="-165100"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latin typeface="Arial Rounded MT Bold" pitchFamily="34" charset="0"/>
            </a:rPr>
            <a:t>Peer recovery support plus life skills and clinical programming.</a:t>
          </a:r>
          <a:endParaRPr lang="en-US" sz="1800" dirty="0">
            <a:latin typeface="Arial Rounded MT Bold" pitchFamily="34" charset="0"/>
          </a:endParaRPr>
        </a:p>
      </dgm:t>
    </dgm:pt>
    <dgm:pt modelId="{87508FF1-BEC8-42B0-8F7B-067E18BC3B6C}" type="parTrans" cxnId="{BC50620A-787A-45D8-B5B0-306A6B3E25DD}">
      <dgm:prSet/>
      <dgm:spPr/>
    </dgm:pt>
    <dgm:pt modelId="{A500CB8C-CDA2-4199-9A31-265133729E26}" type="sibTrans" cxnId="{BC50620A-787A-45D8-B5B0-306A6B3E25DD}">
      <dgm:prSet/>
      <dgm:spPr/>
    </dgm:pt>
    <dgm:pt modelId="{00AC6F8A-E917-4F08-9A31-32BC41E56065}" type="pres">
      <dgm:prSet presAssocID="{745B995C-FA53-4F73-A470-70201C1F74D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079702B-53DB-4BFF-A301-91B26A6CE500}" type="pres">
      <dgm:prSet presAssocID="{4D6694B2-9B37-4D37-98B9-87F98A5436DD}" presName="linNode" presStyleCnt="0"/>
      <dgm:spPr/>
    </dgm:pt>
    <dgm:pt modelId="{3BF2ECF6-7ED9-4090-89EE-32F9464749F9}" type="pres">
      <dgm:prSet presAssocID="{4D6694B2-9B37-4D37-98B9-87F98A5436DD}" presName="parentShp" presStyleLbl="node1" presStyleIdx="0" presStyleCnt="1" custScaleX="444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2F70BF-0C8A-4C3B-A5C9-93E33778F73E}" type="pres">
      <dgm:prSet presAssocID="{4D6694B2-9B37-4D37-98B9-87F98A5436DD}" presName="childShp" presStyleLbl="bgAccFollowNode1" presStyleIdx="0" presStyleCnt="1" custScaleX="126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95860D-6C0B-4A5A-8E21-C3B4BE3A00BB}" type="presOf" srcId="{3F86E5E7-09DF-4272-89D6-528340D8BD85}" destId="{822F70BF-0C8A-4C3B-A5C9-93E33778F73E}" srcOrd="0" destOrd="0" presId="urn:microsoft.com/office/officeart/2005/8/layout/vList6"/>
    <dgm:cxn modelId="{4E3CCE55-74BD-4F15-9ED4-B334A141396D}" srcId="{745B995C-FA53-4F73-A470-70201C1F74D2}" destId="{4D6694B2-9B37-4D37-98B9-87F98A5436DD}" srcOrd="0" destOrd="0" parTransId="{710EE731-3189-42C8-B2BA-5480BCDF5EF4}" sibTransId="{F9C49223-0872-4867-AD0B-4F236F11C530}"/>
    <dgm:cxn modelId="{BC50620A-787A-45D8-B5B0-306A6B3E25DD}" srcId="{4D6694B2-9B37-4D37-98B9-87F98A5436DD}" destId="{3F86E5E7-09DF-4272-89D6-528340D8BD85}" srcOrd="0" destOrd="0" parTransId="{87508FF1-BEC8-42B0-8F7B-067E18BC3B6C}" sibTransId="{A500CB8C-CDA2-4199-9A31-265133729E26}"/>
    <dgm:cxn modelId="{C7E86015-D942-43A4-87CC-473E29C83899}" type="presOf" srcId="{4D6694B2-9B37-4D37-98B9-87F98A5436DD}" destId="{3BF2ECF6-7ED9-4090-89EE-32F9464749F9}" srcOrd="0" destOrd="0" presId="urn:microsoft.com/office/officeart/2005/8/layout/vList6"/>
    <dgm:cxn modelId="{40D56C37-D4CC-4AFF-9DAC-ED3662DB6D7D}" type="presOf" srcId="{745B995C-FA53-4F73-A470-70201C1F74D2}" destId="{00AC6F8A-E917-4F08-9A31-32BC41E56065}" srcOrd="0" destOrd="0" presId="urn:microsoft.com/office/officeart/2005/8/layout/vList6"/>
    <dgm:cxn modelId="{25C98C8F-8D7D-4955-BDFE-3D4453147261}" type="presParOf" srcId="{00AC6F8A-E917-4F08-9A31-32BC41E56065}" destId="{D079702B-53DB-4BFF-A301-91B26A6CE500}" srcOrd="0" destOrd="0" presId="urn:microsoft.com/office/officeart/2005/8/layout/vList6"/>
    <dgm:cxn modelId="{458AD86B-869A-4D0F-B249-6CE481AE9DB6}" type="presParOf" srcId="{D079702B-53DB-4BFF-A301-91B26A6CE500}" destId="{3BF2ECF6-7ED9-4090-89EE-32F9464749F9}" srcOrd="0" destOrd="0" presId="urn:microsoft.com/office/officeart/2005/8/layout/vList6"/>
    <dgm:cxn modelId="{65C7682B-8FB7-4925-BC39-0E66036F5401}" type="presParOf" srcId="{D079702B-53DB-4BFF-A301-91B26A6CE500}" destId="{822F70BF-0C8A-4C3B-A5C9-93E33778F73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45B995C-FA53-4F73-A470-70201C1F74D2}" type="doc">
      <dgm:prSet loTypeId="urn:microsoft.com/office/officeart/2005/8/layout/vList6" loCatId="list" qsTypeId="urn:microsoft.com/office/officeart/2005/8/quickstyle/simple5" qsCatId="simple" csTypeId="urn:microsoft.com/office/officeart/2005/8/colors/colorful1#14" csCatId="colorful" phldr="1"/>
      <dgm:spPr/>
      <dgm:t>
        <a:bodyPr/>
        <a:lstStyle/>
        <a:p>
          <a:endParaRPr lang="en-US"/>
        </a:p>
      </dgm:t>
    </dgm:pt>
    <dgm:pt modelId="{4D6694B2-9B37-4D37-98B9-87F98A5436DD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2000" b="1" dirty="0" smtClean="0">
              <a:effectLst/>
              <a:latin typeface="Arial Rounded MT Bold" pitchFamily="34" charset="0"/>
            </a:rPr>
            <a:t>Staff</a:t>
          </a:r>
          <a:endParaRPr lang="en-US" sz="2000" b="1" dirty="0">
            <a:effectLst/>
            <a:latin typeface="Arial Rounded MT Bold" pitchFamily="34" charset="0"/>
          </a:endParaRPr>
        </a:p>
      </dgm:t>
    </dgm:pt>
    <dgm:pt modelId="{710EE731-3189-42C8-B2BA-5480BCDF5EF4}" type="parTrans" cxnId="{4E3CCE55-74BD-4F15-9ED4-B334A141396D}">
      <dgm:prSet/>
      <dgm:spPr/>
      <dgm:t>
        <a:bodyPr/>
        <a:lstStyle/>
        <a:p>
          <a:endParaRPr lang="en-US"/>
        </a:p>
      </dgm:t>
    </dgm:pt>
    <dgm:pt modelId="{F9C49223-0872-4867-AD0B-4F236F11C530}" type="sibTrans" cxnId="{4E3CCE55-74BD-4F15-9ED4-B334A141396D}">
      <dgm:prSet/>
      <dgm:spPr/>
      <dgm:t>
        <a:bodyPr/>
        <a:lstStyle/>
        <a:p>
          <a:endParaRPr lang="en-US"/>
        </a:p>
      </dgm:t>
    </dgm:pt>
    <dgm:pt modelId="{3F1AD422-4D94-4EAB-B666-940F3F7B2F99}">
      <dgm:prSet phldrT="[Text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 anchor="ctr"/>
        <a:lstStyle/>
        <a:p>
          <a:pPr marL="225425" indent="-165100"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latin typeface="Arial Rounded MT Bold" pitchFamily="34" charset="0"/>
            </a:rPr>
            <a:t>Human resource policies and plans that provide appropriate levels of support.</a:t>
          </a:r>
          <a:endParaRPr lang="en-US" sz="1600" dirty="0">
            <a:latin typeface="Arial Rounded MT Bold" pitchFamily="34" charset="0"/>
          </a:endParaRPr>
        </a:p>
      </dgm:t>
    </dgm:pt>
    <dgm:pt modelId="{BBF7B9F8-D390-480B-83AB-2692F7E3051A}" type="parTrans" cxnId="{81C3632A-11A7-43B5-8A70-F7837A2AEFD7}">
      <dgm:prSet/>
      <dgm:spPr/>
      <dgm:t>
        <a:bodyPr/>
        <a:lstStyle/>
        <a:p>
          <a:endParaRPr lang="en-US"/>
        </a:p>
      </dgm:t>
    </dgm:pt>
    <dgm:pt modelId="{AAE0A66B-F7E1-4137-B9B8-B7EAF181FDEE}" type="sibTrans" cxnId="{81C3632A-11A7-43B5-8A70-F7837A2AEFD7}">
      <dgm:prSet/>
      <dgm:spPr/>
      <dgm:t>
        <a:bodyPr/>
        <a:lstStyle/>
        <a:p>
          <a:endParaRPr lang="en-US"/>
        </a:p>
      </dgm:t>
    </dgm:pt>
    <dgm:pt modelId="{00AC6F8A-E917-4F08-9A31-32BC41E56065}" type="pres">
      <dgm:prSet presAssocID="{745B995C-FA53-4F73-A470-70201C1F74D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079702B-53DB-4BFF-A301-91B26A6CE500}" type="pres">
      <dgm:prSet presAssocID="{4D6694B2-9B37-4D37-98B9-87F98A5436DD}" presName="linNode" presStyleCnt="0"/>
      <dgm:spPr/>
    </dgm:pt>
    <dgm:pt modelId="{3BF2ECF6-7ED9-4090-89EE-32F9464749F9}" type="pres">
      <dgm:prSet presAssocID="{4D6694B2-9B37-4D37-98B9-87F98A5436DD}" presName="parentShp" presStyleLbl="node1" presStyleIdx="0" presStyleCnt="1" custScaleX="758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2F70BF-0C8A-4C3B-A5C9-93E33778F73E}" type="pres">
      <dgm:prSet presAssocID="{4D6694B2-9B37-4D37-98B9-87F98A5436DD}" presName="childShp" presStyleLbl="bgAccFollowNode1" presStyleIdx="0" presStyleCnt="1" custScaleX="126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3CCE55-74BD-4F15-9ED4-B334A141396D}" srcId="{745B995C-FA53-4F73-A470-70201C1F74D2}" destId="{4D6694B2-9B37-4D37-98B9-87F98A5436DD}" srcOrd="0" destOrd="0" parTransId="{710EE731-3189-42C8-B2BA-5480BCDF5EF4}" sibTransId="{F9C49223-0872-4867-AD0B-4F236F11C530}"/>
    <dgm:cxn modelId="{46CBB774-245E-41EC-87A9-9EBFAC3E298C}" type="presOf" srcId="{3F1AD422-4D94-4EAB-B666-940F3F7B2F99}" destId="{822F70BF-0C8A-4C3B-A5C9-93E33778F73E}" srcOrd="0" destOrd="0" presId="urn:microsoft.com/office/officeart/2005/8/layout/vList6"/>
    <dgm:cxn modelId="{EB3B1DF8-15BC-4047-B121-37528C91262B}" type="presOf" srcId="{4D6694B2-9B37-4D37-98B9-87F98A5436DD}" destId="{3BF2ECF6-7ED9-4090-89EE-32F9464749F9}" srcOrd="0" destOrd="0" presId="urn:microsoft.com/office/officeart/2005/8/layout/vList6"/>
    <dgm:cxn modelId="{81C3632A-11A7-43B5-8A70-F7837A2AEFD7}" srcId="{4D6694B2-9B37-4D37-98B9-87F98A5436DD}" destId="{3F1AD422-4D94-4EAB-B666-940F3F7B2F99}" srcOrd="0" destOrd="0" parTransId="{BBF7B9F8-D390-480B-83AB-2692F7E3051A}" sibTransId="{AAE0A66B-F7E1-4137-B9B8-B7EAF181FDEE}"/>
    <dgm:cxn modelId="{64CE337B-B173-4813-8045-D255F249C0D8}" type="presOf" srcId="{745B995C-FA53-4F73-A470-70201C1F74D2}" destId="{00AC6F8A-E917-4F08-9A31-32BC41E56065}" srcOrd="0" destOrd="0" presId="urn:microsoft.com/office/officeart/2005/8/layout/vList6"/>
    <dgm:cxn modelId="{0332F700-7C03-4840-A555-FDD816343603}" type="presParOf" srcId="{00AC6F8A-E917-4F08-9A31-32BC41E56065}" destId="{D079702B-53DB-4BFF-A301-91B26A6CE500}" srcOrd="0" destOrd="0" presId="urn:microsoft.com/office/officeart/2005/8/layout/vList6"/>
    <dgm:cxn modelId="{839ECFAB-350B-4877-8651-A553F8B9EDDE}" type="presParOf" srcId="{D079702B-53DB-4BFF-A301-91B26A6CE500}" destId="{3BF2ECF6-7ED9-4090-89EE-32F9464749F9}" srcOrd="0" destOrd="0" presId="urn:microsoft.com/office/officeart/2005/8/layout/vList6"/>
    <dgm:cxn modelId="{053251DF-FF67-47B0-B82B-C6471F2BB899}" type="presParOf" srcId="{D079702B-53DB-4BFF-A301-91B26A6CE500}" destId="{822F70BF-0C8A-4C3B-A5C9-93E33778F73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45B995C-FA53-4F73-A470-70201C1F74D2}" type="doc">
      <dgm:prSet loTypeId="urn:microsoft.com/office/officeart/2005/8/layout/vList6" loCatId="list" qsTypeId="urn:microsoft.com/office/officeart/2005/8/quickstyle/simple5" qsCatId="simple" csTypeId="urn:microsoft.com/office/officeart/2005/8/colors/colorful1#15" csCatId="colorful" phldr="1"/>
      <dgm:spPr/>
      <dgm:t>
        <a:bodyPr/>
        <a:lstStyle/>
        <a:p>
          <a:endParaRPr lang="en-US"/>
        </a:p>
      </dgm:t>
    </dgm:pt>
    <dgm:pt modelId="{9C606BF1-F3DB-41E8-BC2B-646590E4C140}">
      <dgm:prSet phldrT="[Text]" custT="1"/>
      <dgm:spPr/>
      <dgm:t>
        <a:bodyPr/>
        <a:lstStyle/>
        <a:p>
          <a:r>
            <a:rPr lang="en-US" sz="2000" b="1" dirty="0" smtClean="0">
              <a:effectLst/>
              <a:latin typeface="Arial Rounded MT Bold" pitchFamily="34" charset="0"/>
            </a:rPr>
            <a:t>Administrative</a:t>
          </a:r>
          <a:endParaRPr lang="en-US" sz="2000" b="1" dirty="0">
            <a:effectLst/>
            <a:latin typeface="Arial Rounded MT Bold" pitchFamily="34" charset="0"/>
          </a:endParaRPr>
        </a:p>
      </dgm:t>
    </dgm:pt>
    <dgm:pt modelId="{F6E7E44C-33F6-4C4B-B39E-7ABBC3B8F263}" type="parTrans" cxnId="{BA7B0EA8-4A26-4E51-8991-3E91AEEE020C}">
      <dgm:prSet/>
      <dgm:spPr/>
      <dgm:t>
        <a:bodyPr/>
        <a:lstStyle/>
        <a:p>
          <a:endParaRPr lang="en-US"/>
        </a:p>
      </dgm:t>
    </dgm:pt>
    <dgm:pt modelId="{76F4894E-3865-4CD4-9357-0ACDB1344D8C}" type="sibTrans" cxnId="{BA7B0EA8-4A26-4E51-8991-3E91AEEE020C}">
      <dgm:prSet/>
      <dgm:spPr/>
      <dgm:t>
        <a:bodyPr/>
        <a:lstStyle/>
        <a:p>
          <a:endParaRPr lang="en-US"/>
        </a:p>
      </dgm:t>
    </dgm:pt>
    <dgm:pt modelId="{09089A54-9662-4A29-AA7F-A243FC4D3AB0}">
      <dgm:prSet phldrT="[Text]" custT="1"/>
      <dgm:spPr/>
      <dgm:t>
        <a:bodyPr anchor="ctr"/>
        <a:lstStyle/>
        <a:p>
          <a:pPr marL="225425" indent="-163513"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latin typeface="Arial Rounded MT Bold" pitchFamily="34" charset="0"/>
            </a:rPr>
            <a:t>Organizational structures that create and maintain safe, supportive living environments.</a:t>
          </a:r>
          <a:endParaRPr lang="en-US" sz="1600" dirty="0">
            <a:latin typeface="Arial Rounded MT Bold" pitchFamily="34" charset="0"/>
          </a:endParaRPr>
        </a:p>
      </dgm:t>
    </dgm:pt>
    <dgm:pt modelId="{1FA4C477-6425-47EF-B385-27FFC851F1ED}" type="parTrans" cxnId="{D86FEF61-64AC-4014-8CC2-03BC988523F9}">
      <dgm:prSet/>
      <dgm:spPr/>
      <dgm:t>
        <a:bodyPr/>
        <a:lstStyle/>
        <a:p>
          <a:endParaRPr lang="en-US"/>
        </a:p>
      </dgm:t>
    </dgm:pt>
    <dgm:pt modelId="{A345256D-4AE2-4352-B3C5-EB6B3F4C5744}" type="sibTrans" cxnId="{D86FEF61-64AC-4014-8CC2-03BC988523F9}">
      <dgm:prSet/>
      <dgm:spPr/>
      <dgm:t>
        <a:bodyPr/>
        <a:lstStyle/>
        <a:p>
          <a:endParaRPr lang="en-US"/>
        </a:p>
      </dgm:t>
    </dgm:pt>
    <dgm:pt modelId="{00AC6F8A-E917-4F08-9A31-32BC41E56065}" type="pres">
      <dgm:prSet presAssocID="{745B995C-FA53-4F73-A470-70201C1F74D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AF3B402-46D5-4055-AE78-581D6D3509C0}" type="pres">
      <dgm:prSet presAssocID="{9C606BF1-F3DB-41E8-BC2B-646590E4C140}" presName="linNode" presStyleCnt="0"/>
      <dgm:spPr/>
    </dgm:pt>
    <dgm:pt modelId="{CE1E75F0-4690-446A-A913-54675F3AB0DA}" type="pres">
      <dgm:prSet presAssocID="{9C606BF1-F3DB-41E8-BC2B-646590E4C140}" presName="parentShp" presStyleLbl="node1" presStyleIdx="0" presStyleCnt="1" custScaleX="71944" custLinFactNeighborX="-100" custLinFactNeighborY="-1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D979E4-82BE-4BC7-856F-DB488FD18D9A}" type="pres">
      <dgm:prSet presAssocID="{9C606BF1-F3DB-41E8-BC2B-646590E4C140}" presName="childShp" presStyleLbl="bgAccFollowNode1" presStyleIdx="0" presStyleCnt="1" custScaleX="126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6FEF61-64AC-4014-8CC2-03BC988523F9}" srcId="{9C606BF1-F3DB-41E8-BC2B-646590E4C140}" destId="{09089A54-9662-4A29-AA7F-A243FC4D3AB0}" srcOrd="0" destOrd="0" parTransId="{1FA4C477-6425-47EF-B385-27FFC851F1ED}" sibTransId="{A345256D-4AE2-4352-B3C5-EB6B3F4C5744}"/>
    <dgm:cxn modelId="{9EFC1020-B308-44D6-BF7A-0BB81CF1E1F3}" type="presOf" srcId="{9C606BF1-F3DB-41E8-BC2B-646590E4C140}" destId="{CE1E75F0-4690-446A-A913-54675F3AB0DA}" srcOrd="0" destOrd="0" presId="urn:microsoft.com/office/officeart/2005/8/layout/vList6"/>
    <dgm:cxn modelId="{A4F18428-9942-4683-8403-884101845F7A}" type="presOf" srcId="{09089A54-9662-4A29-AA7F-A243FC4D3AB0}" destId="{BBD979E4-82BE-4BC7-856F-DB488FD18D9A}" srcOrd="0" destOrd="0" presId="urn:microsoft.com/office/officeart/2005/8/layout/vList6"/>
    <dgm:cxn modelId="{BA7B0EA8-4A26-4E51-8991-3E91AEEE020C}" srcId="{745B995C-FA53-4F73-A470-70201C1F74D2}" destId="{9C606BF1-F3DB-41E8-BC2B-646590E4C140}" srcOrd="0" destOrd="0" parTransId="{F6E7E44C-33F6-4C4B-B39E-7ABBC3B8F263}" sibTransId="{76F4894E-3865-4CD4-9357-0ACDB1344D8C}"/>
    <dgm:cxn modelId="{3C73FB70-0384-4D71-8B97-337710C0A30F}" type="presOf" srcId="{745B995C-FA53-4F73-A470-70201C1F74D2}" destId="{00AC6F8A-E917-4F08-9A31-32BC41E56065}" srcOrd="0" destOrd="0" presId="urn:microsoft.com/office/officeart/2005/8/layout/vList6"/>
    <dgm:cxn modelId="{2E87F234-483E-4B70-916B-ADF13883B89E}" type="presParOf" srcId="{00AC6F8A-E917-4F08-9A31-32BC41E56065}" destId="{3AF3B402-46D5-4055-AE78-581D6D3509C0}" srcOrd="0" destOrd="0" presId="urn:microsoft.com/office/officeart/2005/8/layout/vList6"/>
    <dgm:cxn modelId="{D13E4A87-0A5C-4E9E-AE83-88E5D03ADEF7}" type="presParOf" srcId="{3AF3B402-46D5-4055-AE78-581D6D3509C0}" destId="{CE1E75F0-4690-446A-A913-54675F3AB0DA}" srcOrd="0" destOrd="0" presId="urn:microsoft.com/office/officeart/2005/8/layout/vList6"/>
    <dgm:cxn modelId="{AD4C76D3-B5D0-4C1A-AD1B-EDDF98C86E4E}" type="presParOf" srcId="{3AF3B402-46D5-4055-AE78-581D6D3509C0}" destId="{BBD979E4-82BE-4BC7-856F-DB488FD18D9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45B995C-FA53-4F73-A470-70201C1F74D2}" type="doc">
      <dgm:prSet loTypeId="urn:microsoft.com/office/officeart/2005/8/layout/vList6" loCatId="list" qsTypeId="urn:microsoft.com/office/officeart/2005/8/quickstyle/simple5" qsCatId="simple" csTypeId="urn:microsoft.com/office/officeart/2005/8/colors/colorful1#16" csCatId="colorful" phldr="1"/>
      <dgm:spPr/>
      <dgm:t>
        <a:bodyPr/>
        <a:lstStyle/>
        <a:p>
          <a:endParaRPr lang="en-US"/>
        </a:p>
      </dgm:t>
    </dgm:pt>
    <dgm:pt modelId="{74533B57-DA99-4556-9AD4-64C3034DF73B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sz="2000" b="1" dirty="0" smtClean="0">
              <a:effectLst/>
              <a:latin typeface="Arial Rounded MT Bold" pitchFamily="34" charset="0"/>
            </a:rPr>
            <a:t>Services</a:t>
          </a:r>
          <a:endParaRPr lang="en-US" sz="2000" b="1" dirty="0">
            <a:effectLst/>
            <a:latin typeface="Arial Rounded MT Bold" pitchFamily="34" charset="0"/>
          </a:endParaRPr>
        </a:p>
      </dgm:t>
    </dgm:pt>
    <dgm:pt modelId="{9A447D26-943F-4F16-B2F1-CDC410C58280}" type="parTrans" cxnId="{CDF8572A-2B89-4BE8-985E-0195AF44C33A}">
      <dgm:prSet/>
      <dgm:spPr/>
      <dgm:t>
        <a:bodyPr/>
        <a:lstStyle/>
        <a:p>
          <a:endParaRPr lang="en-US"/>
        </a:p>
      </dgm:t>
    </dgm:pt>
    <dgm:pt modelId="{14D51593-468F-4C1A-9A2D-1EBC217A2F28}" type="sibTrans" cxnId="{CDF8572A-2B89-4BE8-985E-0195AF44C33A}">
      <dgm:prSet/>
      <dgm:spPr/>
      <dgm:t>
        <a:bodyPr/>
        <a:lstStyle/>
        <a:p>
          <a:endParaRPr lang="en-US"/>
        </a:p>
      </dgm:t>
    </dgm:pt>
    <dgm:pt modelId="{A0B97D26-D189-4833-91D2-ACA7B8008855}">
      <dgm:prSet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 anchor="ctr"/>
        <a:lstStyle/>
        <a:p>
          <a:pPr marL="225425" indent="-165100"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latin typeface="Arial Rounded MT Bold" pitchFamily="34" charset="0"/>
            </a:rPr>
            <a:t>Elements that cultivate community culture and individual recovery.</a:t>
          </a:r>
          <a:endParaRPr lang="en-US" sz="1500" b="0" dirty="0">
            <a:latin typeface="Arial Rounded MT Bold" pitchFamily="34" charset="0"/>
          </a:endParaRPr>
        </a:p>
      </dgm:t>
    </dgm:pt>
    <dgm:pt modelId="{070039EE-FB1A-47D5-AB8B-35DCF17ADF4A}" type="parTrans" cxnId="{0EA61111-AC27-4C28-B8A1-D9A7E3AFEE3F}">
      <dgm:prSet/>
      <dgm:spPr/>
      <dgm:t>
        <a:bodyPr/>
        <a:lstStyle/>
        <a:p>
          <a:endParaRPr lang="en-US"/>
        </a:p>
      </dgm:t>
    </dgm:pt>
    <dgm:pt modelId="{C0AB661F-4716-4279-836B-318CDB1BE7D5}" type="sibTrans" cxnId="{0EA61111-AC27-4C28-B8A1-D9A7E3AFEE3F}">
      <dgm:prSet/>
      <dgm:spPr/>
      <dgm:t>
        <a:bodyPr/>
        <a:lstStyle/>
        <a:p>
          <a:endParaRPr lang="en-US"/>
        </a:p>
      </dgm:t>
    </dgm:pt>
    <dgm:pt modelId="{00AC6F8A-E917-4F08-9A31-32BC41E56065}" type="pres">
      <dgm:prSet presAssocID="{745B995C-FA53-4F73-A470-70201C1F74D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17D8BA6-9D52-4212-9DDA-75FBFAB442A1}" type="pres">
      <dgm:prSet presAssocID="{74533B57-DA99-4556-9AD4-64C3034DF73B}" presName="linNode" presStyleCnt="0"/>
      <dgm:spPr/>
    </dgm:pt>
    <dgm:pt modelId="{C0CDAE35-A702-44A2-98DC-979C45B0D4C3}" type="pres">
      <dgm:prSet presAssocID="{74533B57-DA99-4556-9AD4-64C3034DF73B}" presName="parentShp" presStyleLbl="node1" presStyleIdx="0" presStyleCnt="1" custScaleX="738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38B5E5-F817-4FBF-BF64-8F91F3915ED0}" type="pres">
      <dgm:prSet presAssocID="{74533B57-DA99-4556-9AD4-64C3034DF73B}" presName="childShp" presStyleLbl="bgAccFollowNode1" presStyleIdx="0" presStyleCnt="1" custScaleX="126936" custScaleY="1000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D778FB-EDA5-434F-BA89-95803EBB0C98}" type="presOf" srcId="{74533B57-DA99-4556-9AD4-64C3034DF73B}" destId="{C0CDAE35-A702-44A2-98DC-979C45B0D4C3}" srcOrd="0" destOrd="0" presId="urn:microsoft.com/office/officeart/2005/8/layout/vList6"/>
    <dgm:cxn modelId="{9B8A8154-1178-42E3-A5A7-44DA610546F9}" type="presOf" srcId="{A0B97D26-D189-4833-91D2-ACA7B8008855}" destId="{0838B5E5-F817-4FBF-BF64-8F91F3915ED0}" srcOrd="0" destOrd="0" presId="urn:microsoft.com/office/officeart/2005/8/layout/vList6"/>
    <dgm:cxn modelId="{0EA61111-AC27-4C28-B8A1-D9A7E3AFEE3F}" srcId="{74533B57-DA99-4556-9AD4-64C3034DF73B}" destId="{A0B97D26-D189-4833-91D2-ACA7B8008855}" srcOrd="0" destOrd="0" parTransId="{070039EE-FB1A-47D5-AB8B-35DCF17ADF4A}" sibTransId="{C0AB661F-4716-4279-836B-318CDB1BE7D5}"/>
    <dgm:cxn modelId="{5E0449FF-7363-4527-93DB-1C445ACE917A}" type="presOf" srcId="{745B995C-FA53-4F73-A470-70201C1F74D2}" destId="{00AC6F8A-E917-4F08-9A31-32BC41E56065}" srcOrd="0" destOrd="0" presId="urn:microsoft.com/office/officeart/2005/8/layout/vList6"/>
    <dgm:cxn modelId="{CDF8572A-2B89-4BE8-985E-0195AF44C33A}" srcId="{745B995C-FA53-4F73-A470-70201C1F74D2}" destId="{74533B57-DA99-4556-9AD4-64C3034DF73B}" srcOrd="0" destOrd="0" parTransId="{9A447D26-943F-4F16-B2F1-CDC410C58280}" sibTransId="{14D51593-468F-4C1A-9A2D-1EBC217A2F28}"/>
    <dgm:cxn modelId="{49824D91-028A-4DEE-BD21-CE027CD58879}" type="presParOf" srcId="{00AC6F8A-E917-4F08-9A31-32BC41E56065}" destId="{417D8BA6-9D52-4212-9DDA-75FBFAB442A1}" srcOrd="0" destOrd="0" presId="urn:microsoft.com/office/officeart/2005/8/layout/vList6"/>
    <dgm:cxn modelId="{429E7FB4-3FA9-4BE6-80EE-0095B8250383}" type="presParOf" srcId="{417D8BA6-9D52-4212-9DDA-75FBFAB442A1}" destId="{C0CDAE35-A702-44A2-98DC-979C45B0D4C3}" srcOrd="0" destOrd="0" presId="urn:microsoft.com/office/officeart/2005/8/layout/vList6"/>
    <dgm:cxn modelId="{3641BA09-A91A-451E-A174-F811AFDCABDD}" type="presParOf" srcId="{417D8BA6-9D52-4212-9DDA-75FBFAB442A1}" destId="{0838B5E5-F817-4FBF-BF64-8F91F3915E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45B995C-FA53-4F73-A470-70201C1F74D2}" type="doc">
      <dgm:prSet loTypeId="urn:microsoft.com/office/officeart/2005/8/layout/vList6" loCatId="list" qsTypeId="urn:microsoft.com/office/officeart/2005/8/quickstyle/simple5" qsCatId="simple" csTypeId="urn:microsoft.com/office/officeart/2005/8/colors/colorful1#17" csCatId="colorful" phldr="1"/>
      <dgm:spPr/>
      <dgm:t>
        <a:bodyPr/>
        <a:lstStyle/>
        <a:p>
          <a:endParaRPr lang="en-US"/>
        </a:p>
      </dgm:t>
    </dgm:pt>
    <dgm:pt modelId="{20B8F97D-DB12-4CC1-95BE-BE4F5EF788AF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2000" b="1" dirty="0" smtClean="0">
              <a:solidFill>
                <a:schemeClr val="bg1"/>
              </a:solidFill>
              <a:effectLst/>
              <a:latin typeface="Arial Rounded MT Bold" pitchFamily="34" charset="0"/>
            </a:rPr>
            <a:t>Environmental</a:t>
          </a:r>
          <a:endParaRPr lang="en-US" sz="2000" b="1" dirty="0">
            <a:solidFill>
              <a:schemeClr val="bg1"/>
            </a:solidFill>
            <a:effectLst/>
            <a:latin typeface="Arial Rounded MT Bold" pitchFamily="34" charset="0"/>
          </a:endParaRPr>
        </a:p>
      </dgm:t>
    </dgm:pt>
    <dgm:pt modelId="{27EA513E-529A-4890-B7C4-6416460F9694}" type="parTrans" cxnId="{DBBDBDB6-13C8-4156-8A35-2BE5E89C3B2F}">
      <dgm:prSet/>
      <dgm:spPr/>
      <dgm:t>
        <a:bodyPr/>
        <a:lstStyle/>
        <a:p>
          <a:endParaRPr lang="en-US"/>
        </a:p>
      </dgm:t>
    </dgm:pt>
    <dgm:pt modelId="{66481A75-447F-4CCD-8B5C-22411556F1EC}" type="sibTrans" cxnId="{DBBDBDB6-13C8-4156-8A35-2BE5E89C3B2F}">
      <dgm:prSet/>
      <dgm:spPr/>
      <dgm:t>
        <a:bodyPr/>
        <a:lstStyle/>
        <a:p>
          <a:endParaRPr lang="en-US"/>
        </a:p>
      </dgm:t>
    </dgm:pt>
    <dgm:pt modelId="{CBEBDB09-6F36-4A69-8174-8C832FED2DED}">
      <dgm:prSet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 anchor="ctr"/>
        <a:lstStyle/>
        <a:p>
          <a:pPr marL="225425" indent="-165100">
            <a:lnSpc>
              <a:spcPct val="100000"/>
            </a:lnSpc>
            <a:spcAft>
              <a:spcPts val="0"/>
            </a:spcAft>
          </a:pPr>
          <a:r>
            <a:rPr lang="en-US" sz="1800" b="0" dirty="0" smtClean="0">
              <a:latin typeface="Arial Rounded MT Bold" pitchFamily="34" charset="0"/>
            </a:rPr>
            <a:t>Dwellings that are safe and recovery conducive.</a:t>
          </a:r>
          <a:endParaRPr lang="en-US" sz="1600" dirty="0">
            <a:latin typeface="Arial Rounded MT Bold" pitchFamily="34" charset="0"/>
          </a:endParaRPr>
        </a:p>
      </dgm:t>
    </dgm:pt>
    <dgm:pt modelId="{1602C476-A72B-4F95-8B74-69D56F1470E7}" type="parTrans" cxnId="{5A8217D3-1F9C-4C39-852C-DE75BAB1135C}">
      <dgm:prSet/>
      <dgm:spPr/>
      <dgm:t>
        <a:bodyPr/>
        <a:lstStyle/>
        <a:p>
          <a:endParaRPr lang="en-US"/>
        </a:p>
      </dgm:t>
    </dgm:pt>
    <dgm:pt modelId="{C1A71489-4ED9-458D-878D-1B1E7F973D97}" type="sibTrans" cxnId="{5A8217D3-1F9C-4C39-852C-DE75BAB1135C}">
      <dgm:prSet/>
      <dgm:spPr/>
      <dgm:t>
        <a:bodyPr/>
        <a:lstStyle/>
        <a:p>
          <a:endParaRPr lang="en-US"/>
        </a:p>
      </dgm:t>
    </dgm:pt>
    <dgm:pt modelId="{00AC6F8A-E917-4F08-9A31-32BC41E56065}" type="pres">
      <dgm:prSet presAssocID="{745B995C-FA53-4F73-A470-70201C1F74D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B51A3EB-6075-4C5A-8577-2A8374D720DC}" type="pres">
      <dgm:prSet presAssocID="{20B8F97D-DB12-4CC1-95BE-BE4F5EF788AF}" presName="linNode" presStyleCnt="0"/>
      <dgm:spPr/>
    </dgm:pt>
    <dgm:pt modelId="{2E661017-5076-4A5F-B890-EE69D1B06399}" type="pres">
      <dgm:prSet presAssocID="{20B8F97D-DB12-4CC1-95BE-BE4F5EF788AF}" presName="parentShp" presStyleLbl="node1" presStyleIdx="0" presStyleCnt="1" custScaleX="772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C1B05-D966-4837-B972-3E19CE369071}" type="pres">
      <dgm:prSet presAssocID="{20B8F97D-DB12-4CC1-95BE-BE4F5EF788AF}" presName="childShp" presStyleLbl="bgAccFollowNode1" presStyleIdx="0" presStyleCnt="1" custScaleX="126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6471FB-E3C0-4FC9-A87C-8F0D50FAE82E}" type="presOf" srcId="{CBEBDB09-6F36-4A69-8174-8C832FED2DED}" destId="{1F2C1B05-D966-4837-B972-3E19CE369071}" srcOrd="0" destOrd="0" presId="urn:microsoft.com/office/officeart/2005/8/layout/vList6"/>
    <dgm:cxn modelId="{8D186D8C-C8D8-48BE-B865-F770EFFD79A4}" type="presOf" srcId="{20B8F97D-DB12-4CC1-95BE-BE4F5EF788AF}" destId="{2E661017-5076-4A5F-B890-EE69D1B06399}" srcOrd="0" destOrd="0" presId="urn:microsoft.com/office/officeart/2005/8/layout/vList6"/>
    <dgm:cxn modelId="{5A8217D3-1F9C-4C39-852C-DE75BAB1135C}" srcId="{20B8F97D-DB12-4CC1-95BE-BE4F5EF788AF}" destId="{CBEBDB09-6F36-4A69-8174-8C832FED2DED}" srcOrd="0" destOrd="0" parTransId="{1602C476-A72B-4F95-8B74-69D56F1470E7}" sibTransId="{C1A71489-4ED9-458D-878D-1B1E7F973D97}"/>
    <dgm:cxn modelId="{DBBDBDB6-13C8-4156-8A35-2BE5E89C3B2F}" srcId="{745B995C-FA53-4F73-A470-70201C1F74D2}" destId="{20B8F97D-DB12-4CC1-95BE-BE4F5EF788AF}" srcOrd="0" destOrd="0" parTransId="{27EA513E-529A-4890-B7C4-6416460F9694}" sibTransId="{66481A75-447F-4CCD-8B5C-22411556F1EC}"/>
    <dgm:cxn modelId="{FC8AB543-7AF6-495D-95B6-A0DDC0BF7666}" type="presOf" srcId="{745B995C-FA53-4F73-A470-70201C1F74D2}" destId="{00AC6F8A-E917-4F08-9A31-32BC41E56065}" srcOrd="0" destOrd="0" presId="urn:microsoft.com/office/officeart/2005/8/layout/vList6"/>
    <dgm:cxn modelId="{00252418-F627-4DEF-B744-22430E64DB2B}" type="presParOf" srcId="{00AC6F8A-E917-4F08-9A31-32BC41E56065}" destId="{0B51A3EB-6075-4C5A-8577-2A8374D720DC}" srcOrd="0" destOrd="0" presId="urn:microsoft.com/office/officeart/2005/8/layout/vList6"/>
    <dgm:cxn modelId="{64958345-7D6E-4707-BEDF-F82AC128BED2}" type="presParOf" srcId="{0B51A3EB-6075-4C5A-8577-2A8374D720DC}" destId="{2E661017-5076-4A5F-B890-EE69D1B06399}" srcOrd="0" destOrd="0" presId="urn:microsoft.com/office/officeart/2005/8/layout/vList6"/>
    <dgm:cxn modelId="{999DB323-DC79-4362-A1CD-3C949888D19A}" type="presParOf" srcId="{0B51A3EB-6075-4C5A-8577-2A8374D720DC}" destId="{1F2C1B05-D966-4837-B972-3E19CE36907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43128ED2-FE8D-455F-BE72-B5F8F3969679}">
      <dgm:prSet/>
      <dgm:spPr>
        <a:solidFill>
          <a:schemeClr val="accent5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4A532C85-5031-4700-B277-344A9AB44AED}" type="parTrans" cxnId="{6327B056-9FAC-4673-941E-7B15A4283944}">
      <dgm:prSet/>
      <dgm:spPr/>
      <dgm:t>
        <a:bodyPr/>
        <a:lstStyle/>
        <a:p>
          <a:endParaRPr lang="en-US"/>
        </a:p>
      </dgm:t>
    </dgm:pt>
    <dgm:pt modelId="{BBEBB497-7E13-4487-BC5B-C77F7C863598}" type="sibTrans" cxnId="{6327B056-9FAC-4673-941E-7B15A4283944}">
      <dgm:prSet/>
      <dgm:spPr/>
      <dgm:t>
        <a:bodyPr/>
        <a:lstStyle/>
        <a:p>
          <a:endParaRPr lang="en-US"/>
        </a:p>
      </dgm:t>
    </dgm:pt>
    <dgm:pt modelId="{1A01AC8E-3480-4DDD-AA64-2A44AF2B153E}">
      <dgm:prSet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Research: outcomes studies, strength and needs assessments, under-served populations.</a:t>
          </a:r>
          <a:endParaRPr lang="en-US" sz="2000" b="0" dirty="0">
            <a:latin typeface="Arial Rounded MT Bold" pitchFamily="34" charset="0"/>
          </a:endParaRPr>
        </a:p>
      </dgm:t>
    </dgm:pt>
    <dgm:pt modelId="{06C72BF6-63DA-47E8-9DE1-149B95F83652}" type="parTrans" cxnId="{0129FE61-6E69-4952-AAFC-3BCE3CD965F4}">
      <dgm:prSet/>
      <dgm:spPr/>
      <dgm:t>
        <a:bodyPr/>
        <a:lstStyle/>
        <a:p>
          <a:endParaRPr lang="en-US"/>
        </a:p>
      </dgm:t>
    </dgm:pt>
    <dgm:pt modelId="{2E71029C-4D9F-4332-BA75-6E646665DFD5}" type="sibTrans" cxnId="{0129FE61-6E69-4952-AAFC-3BCE3CD965F4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966260-CED9-49A2-B7A5-D80FABB59168}" type="pres">
      <dgm:prSet presAssocID="{43128ED2-FE8D-455F-BE72-B5F8F3969679}" presName="composite" presStyleCnt="0"/>
      <dgm:spPr/>
      <dgm:t>
        <a:bodyPr/>
        <a:lstStyle/>
        <a:p>
          <a:endParaRPr lang="en-US"/>
        </a:p>
      </dgm:t>
    </dgm:pt>
    <dgm:pt modelId="{C10B2DDE-9A39-4AC9-8FD2-6EC10837F82F}" type="pres">
      <dgm:prSet presAssocID="{43128ED2-FE8D-455F-BE72-B5F8F3969679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8A90CC-D4CC-4D7D-8E7C-8F3CF03CCB29}" type="pres">
      <dgm:prSet presAssocID="{43128ED2-FE8D-455F-BE72-B5F8F3969679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991C4B-E277-4F7C-871A-FB2C0404FB6D}" type="presOf" srcId="{1C09C58F-7B1B-44AB-B593-249C9BEC4F61}" destId="{E86ACFEE-DB8A-4791-BB54-6E11B4600016}" srcOrd="0" destOrd="0" presId="urn:microsoft.com/office/officeart/2005/8/layout/chevron2"/>
    <dgm:cxn modelId="{62A6BE23-102F-4066-8FE7-D315CE64F3BF}" type="presOf" srcId="{43128ED2-FE8D-455F-BE72-B5F8F3969679}" destId="{C10B2DDE-9A39-4AC9-8FD2-6EC10837F82F}" srcOrd="0" destOrd="0" presId="urn:microsoft.com/office/officeart/2005/8/layout/chevron2"/>
    <dgm:cxn modelId="{6327B056-9FAC-4673-941E-7B15A4283944}" srcId="{1C09C58F-7B1B-44AB-B593-249C9BEC4F61}" destId="{43128ED2-FE8D-455F-BE72-B5F8F3969679}" srcOrd="0" destOrd="0" parTransId="{4A532C85-5031-4700-B277-344A9AB44AED}" sibTransId="{BBEBB497-7E13-4487-BC5B-C77F7C863598}"/>
    <dgm:cxn modelId="{D57FEBEB-D5B4-4561-BDA5-A690DD4C0D6C}" type="presOf" srcId="{1A01AC8E-3480-4DDD-AA64-2A44AF2B153E}" destId="{F48A90CC-D4CC-4D7D-8E7C-8F3CF03CCB29}" srcOrd="0" destOrd="0" presId="urn:microsoft.com/office/officeart/2005/8/layout/chevron2"/>
    <dgm:cxn modelId="{0129FE61-6E69-4952-AAFC-3BCE3CD965F4}" srcId="{43128ED2-FE8D-455F-BE72-B5F8F3969679}" destId="{1A01AC8E-3480-4DDD-AA64-2A44AF2B153E}" srcOrd="0" destOrd="0" parTransId="{06C72BF6-63DA-47E8-9DE1-149B95F83652}" sibTransId="{2E71029C-4D9F-4332-BA75-6E646665DFD5}"/>
    <dgm:cxn modelId="{D5AE028F-C2F8-4F24-8264-827AC8A3E23B}" type="presParOf" srcId="{E86ACFEE-DB8A-4791-BB54-6E11B4600016}" destId="{7A966260-CED9-49A2-B7A5-D80FABB59168}" srcOrd="0" destOrd="0" presId="urn:microsoft.com/office/officeart/2005/8/layout/chevron2"/>
    <dgm:cxn modelId="{8FCE7C6F-6682-418D-BC4B-3D9E3C7AAD10}" type="presParOf" srcId="{7A966260-CED9-49A2-B7A5-D80FABB59168}" destId="{C10B2DDE-9A39-4AC9-8FD2-6EC10837F82F}" srcOrd="0" destOrd="0" presId="urn:microsoft.com/office/officeart/2005/8/layout/chevron2"/>
    <dgm:cxn modelId="{90B85E33-BAEB-4085-A734-0A9B547E6EC7}" type="presParOf" srcId="{7A966260-CED9-49A2-B7A5-D80FABB59168}" destId="{F48A90CC-D4CC-4D7D-8E7C-8F3CF03CCB2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4" csCatId="colorful" phldr="1"/>
      <dgm:spPr/>
      <dgm:t>
        <a:bodyPr/>
        <a:lstStyle/>
        <a:p>
          <a:endParaRPr lang="en-US"/>
        </a:p>
      </dgm:t>
    </dgm:pt>
    <dgm:pt modelId="{ADA398FA-22E6-4E85-96C0-649D50ACE1EA}">
      <dgm:prSet phldrT="[Text]"/>
      <dgm:spPr>
        <a:ln>
          <a:noFill/>
        </a:ln>
      </dgm:spPr>
      <dgm:t>
        <a:bodyPr/>
        <a:lstStyle/>
        <a:p>
          <a:endParaRPr lang="en-US" dirty="0"/>
        </a:p>
      </dgm:t>
    </dgm:pt>
    <dgm:pt modelId="{D6103558-427D-4B86-9EAD-16C57D7AC0A1}" type="parTrans" cxnId="{6510CE4B-D4CB-4E59-9DCE-6593896C53A2}">
      <dgm:prSet/>
      <dgm:spPr/>
      <dgm:t>
        <a:bodyPr/>
        <a:lstStyle/>
        <a:p>
          <a:endParaRPr lang="en-US"/>
        </a:p>
      </dgm:t>
    </dgm:pt>
    <dgm:pt modelId="{A446E77E-1846-48C9-9C52-2FD9F169A7B0}" type="sibTrans" cxnId="{6510CE4B-D4CB-4E59-9DCE-6593896C53A2}">
      <dgm:prSet/>
      <dgm:spPr/>
      <dgm:t>
        <a:bodyPr/>
        <a:lstStyle/>
        <a:p>
          <a:endParaRPr lang="en-US"/>
        </a:p>
      </dgm:t>
    </dgm:pt>
    <dgm:pt modelId="{2E3587EA-77B3-494C-878D-76E867E6CBD6}">
      <dgm:prSet phldrT="[Text]"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The Standard for Recovery Residences.</a:t>
          </a:r>
          <a:endParaRPr lang="en-US" sz="2000" b="0" dirty="0"/>
        </a:p>
      </dgm:t>
    </dgm:pt>
    <dgm:pt modelId="{1CCD62B1-A64C-424A-8D08-A2CDE8674BC0}" type="sibTrans" cxnId="{C1EF228D-A064-411F-9000-D7B346EEACCA}">
      <dgm:prSet/>
      <dgm:spPr/>
      <dgm:t>
        <a:bodyPr/>
        <a:lstStyle/>
        <a:p>
          <a:endParaRPr lang="en-US"/>
        </a:p>
      </dgm:t>
    </dgm:pt>
    <dgm:pt modelId="{6E679434-445C-4F7D-9886-84610EAD15AF}" type="parTrans" cxnId="{C1EF228D-A064-411F-9000-D7B346EEACCA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93E603-AC34-43B2-B1FB-3004C5FA81DF}" type="pres">
      <dgm:prSet presAssocID="{ADA398FA-22E6-4E85-96C0-649D50ACE1EA}" presName="composite" presStyleCnt="0"/>
      <dgm:spPr/>
      <dgm:t>
        <a:bodyPr/>
        <a:lstStyle/>
        <a:p>
          <a:endParaRPr lang="en-US"/>
        </a:p>
      </dgm:t>
    </dgm:pt>
    <dgm:pt modelId="{329D0691-19D4-42CB-A92E-422B57025691}" type="pres">
      <dgm:prSet presAssocID="{ADA398FA-22E6-4E85-96C0-649D50ACE1EA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5C88DC-869B-4334-9A2B-86C6E5A255A2}" type="pres">
      <dgm:prSet presAssocID="{ADA398FA-22E6-4E85-96C0-649D50ACE1EA}" presName="descendantText" presStyleLbl="alignAcc1" presStyleIdx="0" presStyleCnt="1" custScaleX="1006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6DBBD5-6925-45F7-85C5-28C2A77BEBD1}" type="presOf" srcId="{ADA398FA-22E6-4E85-96C0-649D50ACE1EA}" destId="{329D0691-19D4-42CB-A92E-422B57025691}" srcOrd="0" destOrd="0" presId="urn:microsoft.com/office/officeart/2005/8/layout/chevron2"/>
    <dgm:cxn modelId="{71C4DAB9-6D6F-45E5-95E6-FF3DA6629F8F}" type="presOf" srcId="{2E3587EA-77B3-494C-878D-76E867E6CBD6}" destId="{915C88DC-869B-4334-9A2B-86C6E5A255A2}" srcOrd="0" destOrd="0" presId="urn:microsoft.com/office/officeart/2005/8/layout/chevron2"/>
    <dgm:cxn modelId="{C1EF228D-A064-411F-9000-D7B346EEACCA}" srcId="{ADA398FA-22E6-4E85-96C0-649D50ACE1EA}" destId="{2E3587EA-77B3-494C-878D-76E867E6CBD6}" srcOrd="0" destOrd="0" parTransId="{6E679434-445C-4F7D-9886-84610EAD15AF}" sibTransId="{1CCD62B1-A64C-424A-8D08-A2CDE8674BC0}"/>
    <dgm:cxn modelId="{6510CE4B-D4CB-4E59-9DCE-6593896C53A2}" srcId="{1C09C58F-7B1B-44AB-B593-249C9BEC4F61}" destId="{ADA398FA-22E6-4E85-96C0-649D50ACE1EA}" srcOrd="0" destOrd="0" parTransId="{D6103558-427D-4B86-9EAD-16C57D7AC0A1}" sibTransId="{A446E77E-1846-48C9-9C52-2FD9F169A7B0}"/>
    <dgm:cxn modelId="{43DDB3F2-5C94-46CD-A83F-F20A15B1C1F3}" type="presOf" srcId="{1C09C58F-7B1B-44AB-B593-249C9BEC4F61}" destId="{E86ACFEE-DB8A-4791-BB54-6E11B4600016}" srcOrd="0" destOrd="0" presId="urn:microsoft.com/office/officeart/2005/8/layout/chevron2"/>
    <dgm:cxn modelId="{C1C11CDE-86FE-4149-AB31-EFF631705850}" type="presParOf" srcId="{E86ACFEE-DB8A-4791-BB54-6E11B4600016}" destId="{5793E603-AC34-43B2-B1FB-3004C5FA81DF}" srcOrd="0" destOrd="0" presId="urn:microsoft.com/office/officeart/2005/8/layout/chevron2"/>
    <dgm:cxn modelId="{F7BBC743-F2C3-49C1-A58F-E93459D52475}" type="presParOf" srcId="{5793E603-AC34-43B2-B1FB-3004C5FA81DF}" destId="{329D0691-19D4-42CB-A92E-422B57025691}" srcOrd="0" destOrd="0" presId="urn:microsoft.com/office/officeart/2005/8/layout/chevron2"/>
    <dgm:cxn modelId="{14062259-F91D-4A64-8298-0939FEFC41B3}" type="presParOf" srcId="{5793E603-AC34-43B2-B1FB-3004C5FA81DF}" destId="{915C88DC-869B-4334-9A2B-86C6E5A255A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5" csCatId="colorful" phldr="1"/>
      <dgm:spPr/>
      <dgm:t>
        <a:bodyPr/>
        <a:lstStyle/>
        <a:p>
          <a:endParaRPr lang="en-US"/>
        </a:p>
      </dgm:t>
    </dgm:pt>
    <dgm:pt modelId="{E3AC2792-F7FF-4227-A348-8589277D4289}">
      <dgm:prSet/>
      <dgm:spPr>
        <a:solidFill>
          <a:schemeClr val="accent3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EE3A45F7-F8F2-4F6A-8E7B-ADF2DCD59CFA}" type="parTrans" cxnId="{5BA3F27C-B1E1-48A7-97F7-846867FFA1EB}">
      <dgm:prSet/>
      <dgm:spPr/>
      <dgm:t>
        <a:bodyPr/>
        <a:lstStyle/>
        <a:p>
          <a:endParaRPr lang="en-US"/>
        </a:p>
      </dgm:t>
    </dgm:pt>
    <dgm:pt modelId="{21C0A0A4-4372-47E7-B405-5A79CBF5909B}" type="sibTrans" cxnId="{5BA3F27C-B1E1-48A7-97F7-846867FFA1EB}">
      <dgm:prSet/>
      <dgm:spPr/>
      <dgm:t>
        <a:bodyPr/>
        <a:lstStyle/>
        <a:p>
          <a:endParaRPr lang="en-US"/>
        </a:p>
      </dgm:t>
    </dgm:pt>
    <dgm:pt modelId="{097F4686-9B42-49B9-A658-B8A454278749}">
      <dgm:prSet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Levels of Recovery Support.</a:t>
          </a:r>
          <a:endParaRPr lang="en-US" sz="2000" dirty="0">
            <a:latin typeface="Arial Rounded MT Bold" pitchFamily="34" charset="0"/>
          </a:endParaRPr>
        </a:p>
      </dgm:t>
    </dgm:pt>
    <dgm:pt modelId="{71857104-E3D1-4E4D-89B4-979E9882ED4E}" type="parTrans" cxnId="{06AA82AC-76FA-4295-BD24-C1C259F38DD5}">
      <dgm:prSet/>
      <dgm:spPr/>
      <dgm:t>
        <a:bodyPr/>
        <a:lstStyle/>
        <a:p>
          <a:endParaRPr lang="en-US"/>
        </a:p>
      </dgm:t>
    </dgm:pt>
    <dgm:pt modelId="{39CA2D08-698D-4A94-A75F-C8F28D57E126}" type="sibTrans" cxnId="{06AA82AC-76FA-4295-BD24-C1C259F38DD5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6A96FE-84B5-4A1C-A1B6-199186A43636}" type="pres">
      <dgm:prSet presAssocID="{E3AC2792-F7FF-4227-A348-8589277D4289}" presName="composite" presStyleCnt="0"/>
      <dgm:spPr/>
      <dgm:t>
        <a:bodyPr/>
        <a:lstStyle/>
        <a:p>
          <a:endParaRPr lang="en-US"/>
        </a:p>
      </dgm:t>
    </dgm:pt>
    <dgm:pt modelId="{166A5CE2-82BE-4650-B92A-53281F6338B1}" type="pres">
      <dgm:prSet presAssocID="{E3AC2792-F7FF-4227-A348-8589277D4289}" presName="parentText" presStyleLbl="alignNode1" presStyleIdx="0" presStyleCnt="1" custLinFactNeighborX="0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5DE710-A1AA-435A-B04F-0BB2D4F37588}" type="pres">
      <dgm:prSet presAssocID="{E3AC2792-F7FF-4227-A348-8589277D4289}" presName="descendantText" presStyleLbl="alignAcc1" presStyleIdx="0" presStyleCnt="1" custScaleX="982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116591-69EB-4F5E-91BE-ADF6DD64DC73}" type="presOf" srcId="{1C09C58F-7B1B-44AB-B593-249C9BEC4F61}" destId="{E86ACFEE-DB8A-4791-BB54-6E11B4600016}" srcOrd="0" destOrd="0" presId="urn:microsoft.com/office/officeart/2005/8/layout/chevron2"/>
    <dgm:cxn modelId="{C73A3108-6A93-4B2B-9878-1582E626F36D}" type="presOf" srcId="{E3AC2792-F7FF-4227-A348-8589277D4289}" destId="{166A5CE2-82BE-4650-B92A-53281F6338B1}" srcOrd="0" destOrd="0" presId="urn:microsoft.com/office/officeart/2005/8/layout/chevron2"/>
    <dgm:cxn modelId="{06AA82AC-76FA-4295-BD24-C1C259F38DD5}" srcId="{E3AC2792-F7FF-4227-A348-8589277D4289}" destId="{097F4686-9B42-49B9-A658-B8A454278749}" srcOrd="0" destOrd="0" parTransId="{71857104-E3D1-4E4D-89B4-979E9882ED4E}" sibTransId="{39CA2D08-698D-4A94-A75F-C8F28D57E126}"/>
    <dgm:cxn modelId="{5BA3F27C-B1E1-48A7-97F7-846867FFA1EB}" srcId="{1C09C58F-7B1B-44AB-B593-249C9BEC4F61}" destId="{E3AC2792-F7FF-4227-A348-8589277D4289}" srcOrd="0" destOrd="0" parTransId="{EE3A45F7-F8F2-4F6A-8E7B-ADF2DCD59CFA}" sibTransId="{21C0A0A4-4372-47E7-B405-5A79CBF5909B}"/>
    <dgm:cxn modelId="{9C38D884-0335-4FF4-885F-4AA8B5B34750}" type="presOf" srcId="{097F4686-9B42-49B9-A658-B8A454278749}" destId="{765DE710-A1AA-435A-B04F-0BB2D4F37588}" srcOrd="0" destOrd="0" presId="urn:microsoft.com/office/officeart/2005/8/layout/chevron2"/>
    <dgm:cxn modelId="{7926CAA8-4D3D-4AF0-914E-FB4FF1D2D0C7}" type="presParOf" srcId="{E86ACFEE-DB8A-4791-BB54-6E11B4600016}" destId="{706A96FE-84B5-4A1C-A1B6-199186A43636}" srcOrd="0" destOrd="0" presId="urn:microsoft.com/office/officeart/2005/8/layout/chevron2"/>
    <dgm:cxn modelId="{A3AD05FC-A8BD-4D97-B444-38D257DEAEA1}" type="presParOf" srcId="{706A96FE-84B5-4A1C-A1B6-199186A43636}" destId="{166A5CE2-82BE-4650-B92A-53281F6338B1}" srcOrd="0" destOrd="0" presId="urn:microsoft.com/office/officeart/2005/8/layout/chevron2"/>
    <dgm:cxn modelId="{4934540F-8B31-4868-9A41-F54654A208DA}" type="presParOf" srcId="{706A96FE-84B5-4A1C-A1B6-199186A43636}" destId="{765DE710-A1AA-435A-B04F-0BB2D4F3758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6" csCatId="colorful" phldr="1"/>
      <dgm:spPr/>
      <dgm:t>
        <a:bodyPr/>
        <a:lstStyle/>
        <a:p>
          <a:endParaRPr lang="en-US"/>
        </a:p>
      </dgm:t>
    </dgm:pt>
    <dgm:pt modelId="{3E577606-1560-4127-B766-BBEA862CB048}">
      <dgm:prSet/>
      <dgm:spPr>
        <a:solidFill>
          <a:schemeClr val="accent4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3C8205E2-7B24-45E4-A09A-5EEDF1714D56}" type="parTrans" cxnId="{D00F72BB-030B-4B89-A9C5-8205FCE51E4B}">
      <dgm:prSet/>
      <dgm:spPr/>
      <dgm:t>
        <a:bodyPr/>
        <a:lstStyle/>
        <a:p>
          <a:endParaRPr lang="en-US"/>
        </a:p>
      </dgm:t>
    </dgm:pt>
    <dgm:pt modelId="{9D57460C-2E6C-479E-A257-A65CB1C15FF6}" type="sibTrans" cxnId="{D00F72BB-030B-4B89-A9C5-8205FCE51E4B}">
      <dgm:prSet/>
      <dgm:spPr/>
      <dgm:t>
        <a:bodyPr/>
        <a:lstStyle/>
        <a:p>
          <a:endParaRPr lang="en-US"/>
        </a:p>
      </dgm:t>
    </dgm:pt>
    <dgm:pt modelId="{B90FCFAF-1CED-4473-9371-D422FC2D2869}">
      <dgm:prSet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Standards for regional affiliate organizations.</a:t>
          </a:r>
          <a:endParaRPr lang="en-US" sz="2000" dirty="0">
            <a:latin typeface="Arial Rounded MT Bold" pitchFamily="34" charset="0"/>
          </a:endParaRPr>
        </a:p>
      </dgm:t>
    </dgm:pt>
    <dgm:pt modelId="{C1A9563D-C411-4B48-8F78-C5149710E5BA}" type="sibTrans" cxnId="{352DDC15-6CED-41A0-8582-EB81D9E16B23}">
      <dgm:prSet/>
      <dgm:spPr/>
      <dgm:t>
        <a:bodyPr/>
        <a:lstStyle/>
        <a:p>
          <a:endParaRPr lang="en-US"/>
        </a:p>
      </dgm:t>
    </dgm:pt>
    <dgm:pt modelId="{3D38BA7D-9FE4-4EBA-BF71-F4ABC27C74EC}" type="parTrans" cxnId="{352DDC15-6CED-41A0-8582-EB81D9E16B23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7738F3-2C0F-4A8A-A1C3-24E7112C38D4}" type="pres">
      <dgm:prSet presAssocID="{3E577606-1560-4127-B766-BBEA862CB048}" presName="composite" presStyleCnt="0"/>
      <dgm:spPr/>
      <dgm:t>
        <a:bodyPr/>
        <a:lstStyle/>
        <a:p>
          <a:endParaRPr lang="en-US"/>
        </a:p>
      </dgm:t>
    </dgm:pt>
    <dgm:pt modelId="{E3A4E9CA-A085-4289-ACF3-28BDBE6C91AC}" type="pres">
      <dgm:prSet presAssocID="{3E577606-1560-4127-B766-BBEA862CB048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3CA4C-36A4-4783-B936-54EE96C5FDF9}" type="pres">
      <dgm:prSet presAssocID="{3E577606-1560-4127-B766-BBEA862CB048}" presName="descendantText" presStyleLbl="alignAcc1" presStyleIdx="0" presStyleCnt="1" custScaleX="990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1526A9-9F03-4CBF-AEE0-500F314AAA13}" type="presOf" srcId="{3E577606-1560-4127-B766-BBEA862CB048}" destId="{E3A4E9CA-A085-4289-ACF3-28BDBE6C91AC}" srcOrd="0" destOrd="0" presId="urn:microsoft.com/office/officeart/2005/8/layout/chevron2"/>
    <dgm:cxn modelId="{352DDC15-6CED-41A0-8582-EB81D9E16B23}" srcId="{3E577606-1560-4127-B766-BBEA862CB048}" destId="{B90FCFAF-1CED-4473-9371-D422FC2D2869}" srcOrd="0" destOrd="0" parTransId="{3D38BA7D-9FE4-4EBA-BF71-F4ABC27C74EC}" sibTransId="{C1A9563D-C411-4B48-8F78-C5149710E5BA}"/>
    <dgm:cxn modelId="{A07C7B37-CFA6-4D08-9320-383F47C16A08}" type="presOf" srcId="{1C09C58F-7B1B-44AB-B593-249C9BEC4F61}" destId="{E86ACFEE-DB8A-4791-BB54-6E11B4600016}" srcOrd="0" destOrd="0" presId="urn:microsoft.com/office/officeart/2005/8/layout/chevron2"/>
    <dgm:cxn modelId="{D00F72BB-030B-4B89-A9C5-8205FCE51E4B}" srcId="{1C09C58F-7B1B-44AB-B593-249C9BEC4F61}" destId="{3E577606-1560-4127-B766-BBEA862CB048}" srcOrd="0" destOrd="0" parTransId="{3C8205E2-7B24-45E4-A09A-5EEDF1714D56}" sibTransId="{9D57460C-2E6C-479E-A257-A65CB1C15FF6}"/>
    <dgm:cxn modelId="{C701EAF8-99F3-44E3-91D5-A99DE8E1D576}" type="presOf" srcId="{B90FCFAF-1CED-4473-9371-D422FC2D2869}" destId="{CCE3CA4C-36A4-4783-B936-54EE96C5FDF9}" srcOrd="0" destOrd="0" presId="urn:microsoft.com/office/officeart/2005/8/layout/chevron2"/>
    <dgm:cxn modelId="{8A7F8837-F543-4127-B13A-7C413CA26874}" type="presParOf" srcId="{E86ACFEE-DB8A-4791-BB54-6E11B4600016}" destId="{FD7738F3-2C0F-4A8A-A1C3-24E7112C38D4}" srcOrd="0" destOrd="0" presId="urn:microsoft.com/office/officeart/2005/8/layout/chevron2"/>
    <dgm:cxn modelId="{940CC335-B477-4B06-B68D-3A77C259E1B4}" type="presParOf" srcId="{FD7738F3-2C0F-4A8A-A1C3-24E7112C38D4}" destId="{E3A4E9CA-A085-4289-ACF3-28BDBE6C91AC}" srcOrd="0" destOrd="0" presId="urn:microsoft.com/office/officeart/2005/8/layout/chevron2"/>
    <dgm:cxn modelId="{8212145B-B440-4C94-8861-8F4F95D699BE}" type="presParOf" srcId="{FD7738F3-2C0F-4A8A-A1C3-24E7112C38D4}" destId="{CCE3CA4C-36A4-4783-B936-54EE96C5FDF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43128ED2-FE8D-455F-BE72-B5F8F3969679}">
      <dgm:prSet/>
      <dgm:spPr>
        <a:solidFill>
          <a:schemeClr val="accent5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4A532C85-5031-4700-B277-344A9AB44AED}" type="parTrans" cxnId="{6327B056-9FAC-4673-941E-7B15A4283944}">
      <dgm:prSet/>
      <dgm:spPr/>
      <dgm:t>
        <a:bodyPr/>
        <a:lstStyle/>
        <a:p>
          <a:endParaRPr lang="en-US"/>
        </a:p>
      </dgm:t>
    </dgm:pt>
    <dgm:pt modelId="{BBEBB497-7E13-4487-BC5B-C77F7C863598}" type="sibTrans" cxnId="{6327B056-9FAC-4673-941E-7B15A4283944}">
      <dgm:prSet/>
      <dgm:spPr/>
      <dgm:t>
        <a:bodyPr/>
        <a:lstStyle/>
        <a:p>
          <a:endParaRPr lang="en-US"/>
        </a:p>
      </dgm:t>
    </dgm:pt>
    <dgm:pt modelId="{1A01AC8E-3480-4DDD-AA64-2A44AF2B153E}">
      <dgm:prSet custT="1"/>
      <dgm:spPr>
        <a:ln>
          <a:noFill/>
        </a:ln>
      </dgm:spPr>
      <dgm:t>
        <a:bodyPr/>
        <a:lstStyle/>
        <a:p>
          <a:r>
            <a:rPr lang="en-US" sz="1800" dirty="0" smtClean="0">
              <a:latin typeface="Arial Rounded MT Bold" pitchFamily="34" charset="0"/>
            </a:rPr>
            <a:t>First summary of recovery residences is underway with William White, Doug </a:t>
          </a:r>
          <a:r>
            <a:rPr lang="en-US" sz="1800" dirty="0" err="1" smtClean="0">
              <a:latin typeface="Arial Rounded MT Bold" pitchFamily="34" charset="0"/>
            </a:rPr>
            <a:t>Polcin</a:t>
          </a:r>
          <a:r>
            <a:rPr lang="en-US" sz="1800" dirty="0" smtClean="0">
              <a:latin typeface="Arial Rounded MT Bold" pitchFamily="34" charset="0"/>
            </a:rPr>
            <a:t>, Leonard Jason, &amp; Amy </a:t>
          </a:r>
          <a:r>
            <a:rPr lang="en-US" sz="1800" dirty="0" err="1" smtClean="0">
              <a:latin typeface="Arial Rounded MT Bold" pitchFamily="34" charset="0"/>
            </a:rPr>
            <a:t>Mericle</a:t>
          </a:r>
          <a:r>
            <a:rPr lang="en-US" sz="1800" dirty="0" smtClean="0">
              <a:latin typeface="Arial Rounded MT Bold" pitchFamily="34" charset="0"/>
            </a:rPr>
            <a:t> .</a:t>
          </a:r>
          <a:endParaRPr lang="en-US" sz="1800" b="0" dirty="0">
            <a:latin typeface="Arial Rounded MT Bold" pitchFamily="34" charset="0"/>
          </a:endParaRPr>
        </a:p>
      </dgm:t>
    </dgm:pt>
    <dgm:pt modelId="{06C72BF6-63DA-47E8-9DE1-149B95F83652}" type="parTrans" cxnId="{0129FE61-6E69-4952-AAFC-3BCE3CD965F4}">
      <dgm:prSet/>
      <dgm:spPr/>
      <dgm:t>
        <a:bodyPr/>
        <a:lstStyle/>
        <a:p>
          <a:endParaRPr lang="en-US"/>
        </a:p>
      </dgm:t>
    </dgm:pt>
    <dgm:pt modelId="{2E71029C-4D9F-4332-BA75-6E646665DFD5}" type="sibTrans" cxnId="{0129FE61-6E69-4952-AAFC-3BCE3CD965F4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966260-CED9-49A2-B7A5-D80FABB59168}" type="pres">
      <dgm:prSet presAssocID="{43128ED2-FE8D-455F-BE72-B5F8F3969679}" presName="composite" presStyleCnt="0"/>
      <dgm:spPr/>
      <dgm:t>
        <a:bodyPr/>
        <a:lstStyle/>
        <a:p>
          <a:endParaRPr lang="en-US"/>
        </a:p>
      </dgm:t>
    </dgm:pt>
    <dgm:pt modelId="{C10B2DDE-9A39-4AC9-8FD2-6EC10837F82F}" type="pres">
      <dgm:prSet presAssocID="{43128ED2-FE8D-455F-BE72-B5F8F3969679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8A90CC-D4CC-4D7D-8E7C-8F3CF03CCB29}" type="pres">
      <dgm:prSet presAssocID="{43128ED2-FE8D-455F-BE72-B5F8F3969679}" presName="descendantText" presStyleLbl="alignAcc1" presStyleIdx="0" presStyleCnt="1" custScaleX="100655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27B056-9FAC-4673-941E-7B15A4283944}" srcId="{1C09C58F-7B1B-44AB-B593-249C9BEC4F61}" destId="{43128ED2-FE8D-455F-BE72-B5F8F3969679}" srcOrd="0" destOrd="0" parTransId="{4A532C85-5031-4700-B277-344A9AB44AED}" sibTransId="{BBEBB497-7E13-4487-BC5B-C77F7C863598}"/>
    <dgm:cxn modelId="{2B4D295C-0029-47B4-B029-261CC42366CE}" type="presOf" srcId="{43128ED2-FE8D-455F-BE72-B5F8F3969679}" destId="{C10B2DDE-9A39-4AC9-8FD2-6EC10837F82F}" srcOrd="0" destOrd="0" presId="urn:microsoft.com/office/officeart/2005/8/layout/chevron2"/>
    <dgm:cxn modelId="{0129FE61-6E69-4952-AAFC-3BCE3CD965F4}" srcId="{43128ED2-FE8D-455F-BE72-B5F8F3969679}" destId="{1A01AC8E-3480-4DDD-AA64-2A44AF2B153E}" srcOrd="0" destOrd="0" parTransId="{06C72BF6-63DA-47E8-9DE1-149B95F83652}" sibTransId="{2E71029C-4D9F-4332-BA75-6E646665DFD5}"/>
    <dgm:cxn modelId="{E463E21B-9F64-4F52-A6BD-5ED1A34066D4}" type="presOf" srcId="{1C09C58F-7B1B-44AB-B593-249C9BEC4F61}" destId="{E86ACFEE-DB8A-4791-BB54-6E11B4600016}" srcOrd="0" destOrd="0" presId="urn:microsoft.com/office/officeart/2005/8/layout/chevron2"/>
    <dgm:cxn modelId="{E5A47FD7-7382-4684-9A95-BA5D6344A31E}" type="presOf" srcId="{1A01AC8E-3480-4DDD-AA64-2A44AF2B153E}" destId="{F48A90CC-D4CC-4D7D-8E7C-8F3CF03CCB29}" srcOrd="0" destOrd="0" presId="urn:microsoft.com/office/officeart/2005/8/layout/chevron2"/>
    <dgm:cxn modelId="{AD78ADEF-1298-4B36-AE6C-F198845BD3F1}" type="presParOf" srcId="{E86ACFEE-DB8A-4791-BB54-6E11B4600016}" destId="{7A966260-CED9-49A2-B7A5-D80FABB59168}" srcOrd="0" destOrd="0" presId="urn:microsoft.com/office/officeart/2005/8/layout/chevron2"/>
    <dgm:cxn modelId="{BE2CFFA1-4E13-471D-ADFC-F13FEA47BFA6}" type="presParOf" srcId="{7A966260-CED9-49A2-B7A5-D80FABB59168}" destId="{C10B2DDE-9A39-4AC9-8FD2-6EC10837F82F}" srcOrd="0" destOrd="0" presId="urn:microsoft.com/office/officeart/2005/8/layout/chevron2"/>
    <dgm:cxn modelId="{9F0B5E8C-A95F-4C19-8974-7093F7720E6C}" type="presParOf" srcId="{7A966260-CED9-49A2-B7A5-D80FABB59168}" destId="{F48A90CC-D4CC-4D7D-8E7C-8F3CF03CCB2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8" csCatId="colorful" phldr="1"/>
      <dgm:spPr/>
      <dgm:t>
        <a:bodyPr/>
        <a:lstStyle/>
        <a:p>
          <a:endParaRPr lang="en-US"/>
        </a:p>
      </dgm:t>
    </dgm:pt>
    <dgm:pt modelId="{4A956900-5105-4AA1-B9A1-AF35D1ECCEA2}">
      <dgm:prSet phldrT="[Text]"/>
      <dgm:spPr>
        <a:solidFill>
          <a:schemeClr val="accent6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8A3134CA-267E-414C-A123-A4DB8085EBDA}" type="parTrans" cxnId="{3725508D-DFF0-46BB-A6F2-3F0DA4906EEB}">
      <dgm:prSet/>
      <dgm:spPr/>
      <dgm:t>
        <a:bodyPr/>
        <a:lstStyle/>
        <a:p>
          <a:endParaRPr lang="en-US"/>
        </a:p>
      </dgm:t>
    </dgm:pt>
    <dgm:pt modelId="{B5B32713-2C40-4CC6-9B50-C404438965C7}" type="sibTrans" cxnId="{3725508D-DFF0-46BB-A6F2-3F0DA4906EEB}">
      <dgm:prSet/>
      <dgm:spPr/>
      <dgm:t>
        <a:bodyPr/>
        <a:lstStyle/>
        <a:p>
          <a:endParaRPr lang="en-US"/>
        </a:p>
      </dgm:t>
    </dgm:pt>
    <dgm:pt modelId="{FA2C136B-33B2-4455-9181-9EB2A7ABF8B8}">
      <dgm:prSet phldrT="[Text]"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Participation from highest-quality recovery housing organizations nationally.</a:t>
          </a:r>
          <a:endParaRPr lang="en-US" sz="2000" dirty="0">
            <a:latin typeface="Arial Rounded MT Bold" pitchFamily="34" charset="0"/>
          </a:endParaRPr>
        </a:p>
      </dgm:t>
    </dgm:pt>
    <dgm:pt modelId="{844F4486-E6C7-4DC4-85E4-5140D08C54AF}" type="parTrans" cxnId="{9ADD888A-B8AF-475D-A3DE-960666C56B51}">
      <dgm:prSet/>
      <dgm:spPr/>
      <dgm:t>
        <a:bodyPr/>
        <a:lstStyle/>
        <a:p>
          <a:endParaRPr lang="en-US"/>
        </a:p>
      </dgm:t>
    </dgm:pt>
    <dgm:pt modelId="{33C5D5A2-5A25-4F8B-A749-BB5F6FFE3C61}" type="sibTrans" cxnId="{9ADD888A-B8AF-475D-A3DE-960666C56B51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5D5FF5-9493-4007-AD49-342C2B29BB87}" type="pres">
      <dgm:prSet presAssocID="{4A956900-5105-4AA1-B9A1-AF35D1ECCEA2}" presName="composite" presStyleCnt="0"/>
      <dgm:spPr/>
      <dgm:t>
        <a:bodyPr/>
        <a:lstStyle/>
        <a:p>
          <a:endParaRPr lang="en-US"/>
        </a:p>
      </dgm:t>
    </dgm:pt>
    <dgm:pt modelId="{79730CB8-60BD-46BF-B7FB-7072F6C3848A}" type="pres">
      <dgm:prSet presAssocID="{4A956900-5105-4AA1-B9A1-AF35D1ECCEA2}" presName="parentText" presStyleLbl="alignNode1" presStyleIdx="0" presStyleCnt="1" custScaleX="1001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7E285-9F05-41ED-B70B-361DAAF34576}" type="pres">
      <dgm:prSet presAssocID="{4A956900-5105-4AA1-B9A1-AF35D1ECCEA2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25508D-DFF0-46BB-A6F2-3F0DA4906EEB}" srcId="{1C09C58F-7B1B-44AB-B593-249C9BEC4F61}" destId="{4A956900-5105-4AA1-B9A1-AF35D1ECCEA2}" srcOrd="0" destOrd="0" parTransId="{8A3134CA-267E-414C-A123-A4DB8085EBDA}" sibTransId="{B5B32713-2C40-4CC6-9B50-C404438965C7}"/>
    <dgm:cxn modelId="{7A7DEAB9-54E1-46FD-9201-4F0290D910C0}" type="presOf" srcId="{1C09C58F-7B1B-44AB-B593-249C9BEC4F61}" destId="{E86ACFEE-DB8A-4791-BB54-6E11B4600016}" srcOrd="0" destOrd="0" presId="urn:microsoft.com/office/officeart/2005/8/layout/chevron2"/>
    <dgm:cxn modelId="{72DF4538-28A1-41C8-BC78-0BF743991631}" type="presOf" srcId="{4A956900-5105-4AA1-B9A1-AF35D1ECCEA2}" destId="{79730CB8-60BD-46BF-B7FB-7072F6C3848A}" srcOrd="0" destOrd="0" presId="urn:microsoft.com/office/officeart/2005/8/layout/chevron2"/>
    <dgm:cxn modelId="{9ADD888A-B8AF-475D-A3DE-960666C56B51}" srcId="{4A956900-5105-4AA1-B9A1-AF35D1ECCEA2}" destId="{FA2C136B-33B2-4455-9181-9EB2A7ABF8B8}" srcOrd="0" destOrd="0" parTransId="{844F4486-E6C7-4DC4-85E4-5140D08C54AF}" sibTransId="{33C5D5A2-5A25-4F8B-A749-BB5F6FFE3C61}"/>
    <dgm:cxn modelId="{541F3676-837D-48C5-B6FE-E18C48EA882D}" type="presOf" srcId="{FA2C136B-33B2-4455-9181-9EB2A7ABF8B8}" destId="{BA77E285-9F05-41ED-B70B-361DAAF34576}" srcOrd="0" destOrd="0" presId="urn:microsoft.com/office/officeart/2005/8/layout/chevron2"/>
    <dgm:cxn modelId="{9AEA63FB-B486-43FA-A117-07DD6474A79C}" type="presParOf" srcId="{E86ACFEE-DB8A-4791-BB54-6E11B4600016}" destId="{1A5D5FF5-9493-4007-AD49-342C2B29BB87}" srcOrd="0" destOrd="0" presId="urn:microsoft.com/office/officeart/2005/8/layout/chevron2"/>
    <dgm:cxn modelId="{CB09B345-19AF-4BF5-A1E2-E2FEDA6413E4}" type="presParOf" srcId="{1A5D5FF5-9493-4007-AD49-342C2B29BB87}" destId="{79730CB8-60BD-46BF-B7FB-7072F6C3848A}" srcOrd="0" destOrd="0" presId="urn:microsoft.com/office/officeart/2005/8/layout/chevron2"/>
    <dgm:cxn modelId="{A771B616-185A-4FDB-8BD1-DE580FE6E0D1}" type="presParOf" srcId="{1A5D5FF5-9493-4007-AD49-342C2B29BB87}" destId="{BA77E285-9F05-41ED-B70B-361DAAF3457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4" csCatId="colorful" phldr="1"/>
      <dgm:spPr/>
      <dgm:t>
        <a:bodyPr/>
        <a:lstStyle/>
        <a:p>
          <a:endParaRPr lang="en-US"/>
        </a:p>
      </dgm:t>
    </dgm:pt>
    <dgm:pt modelId="{ADA398FA-22E6-4E85-96C0-649D50ACE1EA}">
      <dgm:prSet phldrT="[Text]"/>
      <dgm:spPr>
        <a:ln>
          <a:noFill/>
        </a:ln>
      </dgm:spPr>
      <dgm:t>
        <a:bodyPr/>
        <a:lstStyle/>
        <a:p>
          <a:endParaRPr lang="en-US" dirty="0"/>
        </a:p>
      </dgm:t>
    </dgm:pt>
    <dgm:pt modelId="{D6103558-427D-4B86-9EAD-16C57D7AC0A1}" type="parTrans" cxnId="{6510CE4B-D4CB-4E59-9DCE-6593896C53A2}">
      <dgm:prSet/>
      <dgm:spPr/>
      <dgm:t>
        <a:bodyPr/>
        <a:lstStyle/>
        <a:p>
          <a:endParaRPr lang="en-US"/>
        </a:p>
      </dgm:t>
    </dgm:pt>
    <dgm:pt modelId="{A446E77E-1846-48C9-9C52-2FD9F169A7B0}" type="sibTrans" cxnId="{6510CE4B-D4CB-4E59-9DCE-6593896C53A2}">
      <dgm:prSet/>
      <dgm:spPr/>
      <dgm:t>
        <a:bodyPr/>
        <a:lstStyle/>
        <a:p>
          <a:endParaRPr lang="en-US"/>
        </a:p>
      </dgm:t>
    </dgm:pt>
    <dgm:pt modelId="{2E3587EA-77B3-494C-878D-76E867E6CBD6}">
      <dgm:prSet phldrT="[Text]"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1,800 recovery residences.</a:t>
          </a:r>
          <a:endParaRPr lang="en-US" sz="2000" b="0" dirty="0"/>
        </a:p>
      </dgm:t>
    </dgm:pt>
    <dgm:pt modelId="{1CCD62B1-A64C-424A-8D08-A2CDE8674BC0}" type="sibTrans" cxnId="{C1EF228D-A064-411F-9000-D7B346EEACCA}">
      <dgm:prSet/>
      <dgm:spPr/>
      <dgm:t>
        <a:bodyPr/>
        <a:lstStyle/>
        <a:p>
          <a:endParaRPr lang="en-US"/>
        </a:p>
      </dgm:t>
    </dgm:pt>
    <dgm:pt modelId="{6E679434-445C-4F7D-9886-84610EAD15AF}" type="parTrans" cxnId="{C1EF228D-A064-411F-9000-D7B346EEACCA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93E603-AC34-43B2-B1FB-3004C5FA81DF}" type="pres">
      <dgm:prSet presAssocID="{ADA398FA-22E6-4E85-96C0-649D50ACE1EA}" presName="composite" presStyleCnt="0"/>
      <dgm:spPr/>
      <dgm:t>
        <a:bodyPr/>
        <a:lstStyle/>
        <a:p>
          <a:endParaRPr lang="en-US"/>
        </a:p>
      </dgm:t>
    </dgm:pt>
    <dgm:pt modelId="{329D0691-19D4-42CB-A92E-422B57025691}" type="pres">
      <dgm:prSet presAssocID="{ADA398FA-22E6-4E85-96C0-649D50ACE1EA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5C88DC-869B-4334-9A2B-86C6E5A255A2}" type="pres">
      <dgm:prSet presAssocID="{ADA398FA-22E6-4E85-96C0-649D50ACE1EA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41ECD5-3680-4ADF-9296-829F418446B8}" type="presOf" srcId="{2E3587EA-77B3-494C-878D-76E867E6CBD6}" destId="{915C88DC-869B-4334-9A2B-86C6E5A255A2}" srcOrd="0" destOrd="0" presId="urn:microsoft.com/office/officeart/2005/8/layout/chevron2"/>
    <dgm:cxn modelId="{3157DF5A-9790-4BF0-B580-77B46E652E03}" type="presOf" srcId="{ADA398FA-22E6-4E85-96C0-649D50ACE1EA}" destId="{329D0691-19D4-42CB-A92E-422B57025691}" srcOrd="0" destOrd="0" presId="urn:microsoft.com/office/officeart/2005/8/layout/chevron2"/>
    <dgm:cxn modelId="{C1EF228D-A064-411F-9000-D7B346EEACCA}" srcId="{ADA398FA-22E6-4E85-96C0-649D50ACE1EA}" destId="{2E3587EA-77B3-494C-878D-76E867E6CBD6}" srcOrd="0" destOrd="0" parTransId="{6E679434-445C-4F7D-9886-84610EAD15AF}" sibTransId="{1CCD62B1-A64C-424A-8D08-A2CDE8674BC0}"/>
    <dgm:cxn modelId="{6510CE4B-D4CB-4E59-9DCE-6593896C53A2}" srcId="{1C09C58F-7B1B-44AB-B593-249C9BEC4F61}" destId="{ADA398FA-22E6-4E85-96C0-649D50ACE1EA}" srcOrd="0" destOrd="0" parTransId="{D6103558-427D-4B86-9EAD-16C57D7AC0A1}" sibTransId="{A446E77E-1846-48C9-9C52-2FD9F169A7B0}"/>
    <dgm:cxn modelId="{DD1E8286-FCCE-4826-A103-05D2171BBC99}" type="presOf" srcId="{1C09C58F-7B1B-44AB-B593-249C9BEC4F61}" destId="{E86ACFEE-DB8A-4791-BB54-6E11B4600016}" srcOrd="0" destOrd="0" presId="urn:microsoft.com/office/officeart/2005/8/layout/chevron2"/>
    <dgm:cxn modelId="{C9A35E19-624D-4978-880D-8CB85C49674A}" type="presParOf" srcId="{E86ACFEE-DB8A-4791-BB54-6E11B4600016}" destId="{5793E603-AC34-43B2-B1FB-3004C5FA81DF}" srcOrd="0" destOrd="0" presId="urn:microsoft.com/office/officeart/2005/8/layout/chevron2"/>
    <dgm:cxn modelId="{31A81994-90C8-4B6C-B081-B3276508D910}" type="presParOf" srcId="{5793E603-AC34-43B2-B1FB-3004C5FA81DF}" destId="{329D0691-19D4-42CB-A92E-422B57025691}" srcOrd="0" destOrd="0" presId="urn:microsoft.com/office/officeart/2005/8/layout/chevron2"/>
    <dgm:cxn modelId="{6133E2B1-15AE-4C25-A6CD-5ECD31BE24A7}" type="presParOf" srcId="{5793E603-AC34-43B2-B1FB-3004C5FA81DF}" destId="{915C88DC-869B-4334-9A2B-86C6E5A255A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5" csCatId="colorful" phldr="1"/>
      <dgm:spPr/>
      <dgm:t>
        <a:bodyPr/>
        <a:lstStyle/>
        <a:p>
          <a:endParaRPr lang="en-US"/>
        </a:p>
      </dgm:t>
    </dgm:pt>
    <dgm:pt modelId="{E3AC2792-F7FF-4227-A348-8589277D4289}">
      <dgm:prSet/>
      <dgm:spPr>
        <a:solidFill>
          <a:schemeClr val="accent3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EE3A45F7-F8F2-4F6A-8E7B-ADF2DCD59CFA}" type="parTrans" cxnId="{5BA3F27C-B1E1-48A7-97F7-846867FFA1EB}">
      <dgm:prSet/>
      <dgm:spPr/>
      <dgm:t>
        <a:bodyPr/>
        <a:lstStyle/>
        <a:p>
          <a:endParaRPr lang="en-US"/>
        </a:p>
      </dgm:t>
    </dgm:pt>
    <dgm:pt modelId="{21C0A0A4-4372-47E7-B405-5A79CBF5909B}" type="sibTrans" cxnId="{5BA3F27C-B1E1-48A7-97F7-846867FFA1EB}">
      <dgm:prSet/>
      <dgm:spPr/>
      <dgm:t>
        <a:bodyPr/>
        <a:lstStyle/>
        <a:p>
          <a:endParaRPr lang="en-US"/>
        </a:p>
      </dgm:t>
    </dgm:pt>
    <dgm:pt modelId="{097F4686-9B42-49B9-A658-B8A454278749}">
      <dgm:prSet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Capacity to serve 24,000 residents.</a:t>
          </a:r>
          <a:endParaRPr lang="en-US" sz="2000" dirty="0">
            <a:latin typeface="Arial Rounded MT Bold" pitchFamily="34" charset="0"/>
          </a:endParaRPr>
        </a:p>
      </dgm:t>
    </dgm:pt>
    <dgm:pt modelId="{71857104-E3D1-4E4D-89B4-979E9882ED4E}" type="parTrans" cxnId="{06AA82AC-76FA-4295-BD24-C1C259F38DD5}">
      <dgm:prSet/>
      <dgm:spPr/>
      <dgm:t>
        <a:bodyPr/>
        <a:lstStyle/>
        <a:p>
          <a:endParaRPr lang="en-US"/>
        </a:p>
      </dgm:t>
    </dgm:pt>
    <dgm:pt modelId="{39CA2D08-698D-4A94-A75F-C8F28D57E126}" type="sibTrans" cxnId="{06AA82AC-76FA-4295-BD24-C1C259F38DD5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6A96FE-84B5-4A1C-A1B6-199186A43636}" type="pres">
      <dgm:prSet presAssocID="{E3AC2792-F7FF-4227-A348-8589277D4289}" presName="composite" presStyleCnt="0"/>
      <dgm:spPr/>
      <dgm:t>
        <a:bodyPr/>
        <a:lstStyle/>
        <a:p>
          <a:endParaRPr lang="en-US"/>
        </a:p>
      </dgm:t>
    </dgm:pt>
    <dgm:pt modelId="{166A5CE2-82BE-4650-B92A-53281F6338B1}" type="pres">
      <dgm:prSet presAssocID="{E3AC2792-F7FF-4227-A348-8589277D4289}" presName="parentText" presStyleLbl="alignNode1" presStyleIdx="0" presStyleCnt="1" custLinFactNeighborX="0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5DE710-A1AA-435A-B04F-0BB2D4F37588}" type="pres">
      <dgm:prSet presAssocID="{E3AC2792-F7FF-4227-A348-8589277D4289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F96B4E-5826-4A47-9845-0E8D451CB3CD}" type="presOf" srcId="{E3AC2792-F7FF-4227-A348-8589277D4289}" destId="{166A5CE2-82BE-4650-B92A-53281F6338B1}" srcOrd="0" destOrd="0" presId="urn:microsoft.com/office/officeart/2005/8/layout/chevron2"/>
    <dgm:cxn modelId="{06AA82AC-76FA-4295-BD24-C1C259F38DD5}" srcId="{E3AC2792-F7FF-4227-A348-8589277D4289}" destId="{097F4686-9B42-49B9-A658-B8A454278749}" srcOrd="0" destOrd="0" parTransId="{71857104-E3D1-4E4D-89B4-979E9882ED4E}" sibTransId="{39CA2D08-698D-4A94-A75F-C8F28D57E126}"/>
    <dgm:cxn modelId="{0E399F64-7C8A-4499-9D79-BC6CBBF8BD52}" type="presOf" srcId="{097F4686-9B42-49B9-A658-B8A454278749}" destId="{765DE710-A1AA-435A-B04F-0BB2D4F37588}" srcOrd="0" destOrd="0" presId="urn:microsoft.com/office/officeart/2005/8/layout/chevron2"/>
    <dgm:cxn modelId="{5BA3F27C-B1E1-48A7-97F7-846867FFA1EB}" srcId="{1C09C58F-7B1B-44AB-B593-249C9BEC4F61}" destId="{E3AC2792-F7FF-4227-A348-8589277D4289}" srcOrd="0" destOrd="0" parTransId="{EE3A45F7-F8F2-4F6A-8E7B-ADF2DCD59CFA}" sibTransId="{21C0A0A4-4372-47E7-B405-5A79CBF5909B}"/>
    <dgm:cxn modelId="{9C2B8746-557E-40A6-AA78-4552B795486F}" type="presOf" srcId="{1C09C58F-7B1B-44AB-B593-249C9BEC4F61}" destId="{E86ACFEE-DB8A-4791-BB54-6E11B4600016}" srcOrd="0" destOrd="0" presId="urn:microsoft.com/office/officeart/2005/8/layout/chevron2"/>
    <dgm:cxn modelId="{30F9DD49-49FC-4815-AD39-4D634877E323}" type="presParOf" srcId="{E86ACFEE-DB8A-4791-BB54-6E11B4600016}" destId="{706A96FE-84B5-4A1C-A1B6-199186A43636}" srcOrd="0" destOrd="0" presId="urn:microsoft.com/office/officeart/2005/8/layout/chevron2"/>
    <dgm:cxn modelId="{B3DC377B-A546-4961-B374-702EDF5AACA7}" type="presParOf" srcId="{706A96FE-84B5-4A1C-A1B6-199186A43636}" destId="{166A5CE2-82BE-4650-B92A-53281F6338B1}" srcOrd="0" destOrd="0" presId="urn:microsoft.com/office/officeart/2005/8/layout/chevron2"/>
    <dgm:cxn modelId="{4D99899E-D25F-4EAC-985A-149FA5140C77}" type="presParOf" srcId="{706A96FE-84B5-4A1C-A1B6-199186A43636}" destId="{765DE710-A1AA-435A-B04F-0BB2D4F3758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6" csCatId="colorful" phldr="1"/>
      <dgm:spPr/>
      <dgm:t>
        <a:bodyPr/>
        <a:lstStyle/>
        <a:p>
          <a:endParaRPr lang="en-US"/>
        </a:p>
      </dgm:t>
    </dgm:pt>
    <dgm:pt modelId="{3E577606-1560-4127-B766-BBEA862CB048}">
      <dgm:prSet/>
      <dgm:spPr>
        <a:solidFill>
          <a:schemeClr val="accent4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3C8205E2-7B24-45E4-A09A-5EEDF1714D56}" type="parTrans" cxnId="{D00F72BB-030B-4B89-A9C5-8205FCE51E4B}">
      <dgm:prSet/>
      <dgm:spPr/>
      <dgm:t>
        <a:bodyPr/>
        <a:lstStyle/>
        <a:p>
          <a:endParaRPr lang="en-US"/>
        </a:p>
      </dgm:t>
    </dgm:pt>
    <dgm:pt modelId="{9D57460C-2E6C-479E-A257-A65CB1C15FF6}" type="sibTrans" cxnId="{D00F72BB-030B-4B89-A9C5-8205FCE51E4B}">
      <dgm:prSet/>
      <dgm:spPr/>
      <dgm:t>
        <a:bodyPr/>
        <a:lstStyle/>
        <a:p>
          <a:endParaRPr lang="en-US"/>
        </a:p>
      </dgm:t>
    </dgm:pt>
    <dgm:pt modelId="{B90FCFAF-1CED-4473-9371-D422FC2D2869}">
      <dgm:prSet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13 regional recovery residence provider organizations.</a:t>
          </a:r>
          <a:endParaRPr lang="en-US" sz="2000" dirty="0">
            <a:latin typeface="Arial Rounded MT Bold" pitchFamily="34" charset="0"/>
          </a:endParaRPr>
        </a:p>
      </dgm:t>
    </dgm:pt>
    <dgm:pt modelId="{C1A9563D-C411-4B48-8F78-C5149710E5BA}" type="sibTrans" cxnId="{352DDC15-6CED-41A0-8582-EB81D9E16B23}">
      <dgm:prSet/>
      <dgm:spPr/>
      <dgm:t>
        <a:bodyPr/>
        <a:lstStyle/>
        <a:p>
          <a:endParaRPr lang="en-US"/>
        </a:p>
      </dgm:t>
    </dgm:pt>
    <dgm:pt modelId="{3D38BA7D-9FE4-4EBA-BF71-F4ABC27C74EC}" type="parTrans" cxnId="{352DDC15-6CED-41A0-8582-EB81D9E16B23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7738F3-2C0F-4A8A-A1C3-24E7112C38D4}" type="pres">
      <dgm:prSet presAssocID="{3E577606-1560-4127-B766-BBEA862CB048}" presName="composite" presStyleCnt="0"/>
      <dgm:spPr/>
      <dgm:t>
        <a:bodyPr/>
        <a:lstStyle/>
        <a:p>
          <a:endParaRPr lang="en-US"/>
        </a:p>
      </dgm:t>
    </dgm:pt>
    <dgm:pt modelId="{E3A4E9CA-A085-4289-ACF3-28BDBE6C91AC}" type="pres">
      <dgm:prSet presAssocID="{3E577606-1560-4127-B766-BBEA862CB048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3CA4C-36A4-4783-B936-54EE96C5FDF9}" type="pres">
      <dgm:prSet presAssocID="{3E577606-1560-4127-B766-BBEA862CB048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2DDC15-6CED-41A0-8582-EB81D9E16B23}" srcId="{3E577606-1560-4127-B766-BBEA862CB048}" destId="{B90FCFAF-1CED-4473-9371-D422FC2D2869}" srcOrd="0" destOrd="0" parTransId="{3D38BA7D-9FE4-4EBA-BF71-F4ABC27C74EC}" sibTransId="{C1A9563D-C411-4B48-8F78-C5149710E5BA}"/>
    <dgm:cxn modelId="{4141248A-B91B-4AA2-8D4D-A91E363745C8}" type="presOf" srcId="{1C09C58F-7B1B-44AB-B593-249C9BEC4F61}" destId="{E86ACFEE-DB8A-4791-BB54-6E11B4600016}" srcOrd="0" destOrd="0" presId="urn:microsoft.com/office/officeart/2005/8/layout/chevron2"/>
    <dgm:cxn modelId="{03C05E5E-7580-471F-BA16-7C4DA416D870}" type="presOf" srcId="{B90FCFAF-1CED-4473-9371-D422FC2D2869}" destId="{CCE3CA4C-36A4-4783-B936-54EE96C5FDF9}" srcOrd="0" destOrd="0" presId="urn:microsoft.com/office/officeart/2005/8/layout/chevron2"/>
    <dgm:cxn modelId="{75259525-E0F8-4C3D-8075-126CA2491F66}" type="presOf" srcId="{3E577606-1560-4127-B766-BBEA862CB048}" destId="{E3A4E9CA-A085-4289-ACF3-28BDBE6C91AC}" srcOrd="0" destOrd="0" presId="urn:microsoft.com/office/officeart/2005/8/layout/chevron2"/>
    <dgm:cxn modelId="{D00F72BB-030B-4B89-A9C5-8205FCE51E4B}" srcId="{1C09C58F-7B1B-44AB-B593-249C9BEC4F61}" destId="{3E577606-1560-4127-B766-BBEA862CB048}" srcOrd="0" destOrd="0" parTransId="{3C8205E2-7B24-45E4-A09A-5EEDF1714D56}" sibTransId="{9D57460C-2E6C-479E-A257-A65CB1C15FF6}"/>
    <dgm:cxn modelId="{8B6DC936-9F72-4A20-886F-7FB91DAEA2D8}" type="presParOf" srcId="{E86ACFEE-DB8A-4791-BB54-6E11B4600016}" destId="{FD7738F3-2C0F-4A8A-A1C3-24E7112C38D4}" srcOrd="0" destOrd="0" presId="urn:microsoft.com/office/officeart/2005/8/layout/chevron2"/>
    <dgm:cxn modelId="{2433E0DE-D172-4E7C-B60D-6DDC6A3FBC85}" type="presParOf" srcId="{FD7738F3-2C0F-4A8A-A1C3-24E7112C38D4}" destId="{E3A4E9CA-A085-4289-ACF3-28BDBE6C91AC}" srcOrd="0" destOrd="0" presId="urn:microsoft.com/office/officeart/2005/8/layout/chevron2"/>
    <dgm:cxn modelId="{FD6502E3-C41F-4101-8C35-38B7C02C7692}" type="presParOf" srcId="{FD7738F3-2C0F-4A8A-A1C3-24E7112C38D4}" destId="{CCE3CA4C-36A4-4783-B936-54EE96C5FDF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43128ED2-FE8D-455F-BE72-B5F8F3969679}">
      <dgm:prSet/>
      <dgm:spPr>
        <a:solidFill>
          <a:schemeClr val="accent5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4A532C85-5031-4700-B277-344A9AB44AED}" type="parTrans" cxnId="{6327B056-9FAC-4673-941E-7B15A4283944}">
      <dgm:prSet/>
      <dgm:spPr/>
      <dgm:t>
        <a:bodyPr/>
        <a:lstStyle/>
        <a:p>
          <a:endParaRPr lang="en-US"/>
        </a:p>
      </dgm:t>
    </dgm:pt>
    <dgm:pt modelId="{BBEBB497-7E13-4487-BC5B-C77F7C863598}" type="sibTrans" cxnId="{6327B056-9FAC-4673-941E-7B15A4283944}">
      <dgm:prSet/>
      <dgm:spPr/>
      <dgm:t>
        <a:bodyPr/>
        <a:lstStyle/>
        <a:p>
          <a:endParaRPr lang="en-US"/>
        </a:p>
      </dgm:t>
    </dgm:pt>
    <dgm:pt modelId="{1A01AC8E-3480-4DDD-AA64-2A44AF2B153E}">
      <dgm:prSet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Three additional regional organizations in process of affiliation.</a:t>
          </a:r>
          <a:endParaRPr lang="en-US" sz="2000" b="0" dirty="0">
            <a:latin typeface="Arial Rounded MT Bold" pitchFamily="34" charset="0"/>
          </a:endParaRPr>
        </a:p>
      </dgm:t>
    </dgm:pt>
    <dgm:pt modelId="{06C72BF6-63DA-47E8-9DE1-149B95F83652}" type="parTrans" cxnId="{0129FE61-6E69-4952-AAFC-3BCE3CD965F4}">
      <dgm:prSet/>
      <dgm:spPr/>
      <dgm:t>
        <a:bodyPr/>
        <a:lstStyle/>
        <a:p>
          <a:endParaRPr lang="en-US"/>
        </a:p>
      </dgm:t>
    </dgm:pt>
    <dgm:pt modelId="{2E71029C-4D9F-4332-BA75-6E646665DFD5}" type="sibTrans" cxnId="{0129FE61-6E69-4952-AAFC-3BCE3CD965F4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966260-CED9-49A2-B7A5-D80FABB59168}" type="pres">
      <dgm:prSet presAssocID="{43128ED2-FE8D-455F-BE72-B5F8F3969679}" presName="composite" presStyleCnt="0"/>
      <dgm:spPr/>
      <dgm:t>
        <a:bodyPr/>
        <a:lstStyle/>
        <a:p>
          <a:endParaRPr lang="en-US"/>
        </a:p>
      </dgm:t>
    </dgm:pt>
    <dgm:pt modelId="{C10B2DDE-9A39-4AC9-8FD2-6EC10837F82F}" type="pres">
      <dgm:prSet presAssocID="{43128ED2-FE8D-455F-BE72-B5F8F3969679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8A90CC-D4CC-4D7D-8E7C-8F3CF03CCB29}" type="pres">
      <dgm:prSet presAssocID="{43128ED2-FE8D-455F-BE72-B5F8F3969679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F70D66-08BC-4148-8A61-C0731658DCBD}" type="presOf" srcId="{43128ED2-FE8D-455F-BE72-B5F8F3969679}" destId="{C10B2DDE-9A39-4AC9-8FD2-6EC10837F82F}" srcOrd="0" destOrd="0" presId="urn:microsoft.com/office/officeart/2005/8/layout/chevron2"/>
    <dgm:cxn modelId="{6327B056-9FAC-4673-941E-7B15A4283944}" srcId="{1C09C58F-7B1B-44AB-B593-249C9BEC4F61}" destId="{43128ED2-FE8D-455F-BE72-B5F8F3969679}" srcOrd="0" destOrd="0" parTransId="{4A532C85-5031-4700-B277-344A9AB44AED}" sibTransId="{BBEBB497-7E13-4487-BC5B-C77F7C863598}"/>
    <dgm:cxn modelId="{DD53B145-C730-413D-8EC4-3E3D8144516D}" type="presOf" srcId="{1C09C58F-7B1B-44AB-B593-249C9BEC4F61}" destId="{E86ACFEE-DB8A-4791-BB54-6E11B4600016}" srcOrd="0" destOrd="0" presId="urn:microsoft.com/office/officeart/2005/8/layout/chevron2"/>
    <dgm:cxn modelId="{AB7B5614-B86E-4576-9855-14F27FF7443C}" type="presOf" srcId="{1A01AC8E-3480-4DDD-AA64-2A44AF2B153E}" destId="{F48A90CC-D4CC-4D7D-8E7C-8F3CF03CCB29}" srcOrd="0" destOrd="0" presId="urn:microsoft.com/office/officeart/2005/8/layout/chevron2"/>
    <dgm:cxn modelId="{0129FE61-6E69-4952-AAFC-3BCE3CD965F4}" srcId="{43128ED2-FE8D-455F-BE72-B5F8F3969679}" destId="{1A01AC8E-3480-4DDD-AA64-2A44AF2B153E}" srcOrd="0" destOrd="0" parTransId="{06C72BF6-63DA-47E8-9DE1-149B95F83652}" sibTransId="{2E71029C-4D9F-4332-BA75-6E646665DFD5}"/>
    <dgm:cxn modelId="{A201C8E0-EA14-4ACF-B37E-EF12A3FD731A}" type="presParOf" srcId="{E86ACFEE-DB8A-4791-BB54-6E11B4600016}" destId="{7A966260-CED9-49A2-B7A5-D80FABB59168}" srcOrd="0" destOrd="0" presId="urn:microsoft.com/office/officeart/2005/8/layout/chevron2"/>
    <dgm:cxn modelId="{0AFDE8BB-30CE-4871-8244-332BE1E46DEE}" type="presParOf" srcId="{7A966260-CED9-49A2-B7A5-D80FABB59168}" destId="{C10B2DDE-9A39-4AC9-8FD2-6EC10837F82F}" srcOrd="0" destOrd="0" presId="urn:microsoft.com/office/officeart/2005/8/layout/chevron2"/>
    <dgm:cxn modelId="{8E8044C1-6948-4203-A14D-420088B774CD}" type="presParOf" srcId="{7A966260-CED9-49A2-B7A5-D80FABB59168}" destId="{F48A90CC-D4CC-4D7D-8E7C-8F3CF03CCB2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8" csCatId="colorful" phldr="1"/>
      <dgm:spPr/>
      <dgm:t>
        <a:bodyPr/>
        <a:lstStyle/>
        <a:p>
          <a:endParaRPr lang="en-US"/>
        </a:p>
      </dgm:t>
    </dgm:pt>
    <dgm:pt modelId="{4A956900-5105-4AA1-B9A1-AF35D1ECCEA2}">
      <dgm:prSet phldrT="[Text]"/>
      <dgm:spPr>
        <a:solidFill>
          <a:schemeClr val="accent6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8A3134CA-267E-414C-A123-A4DB8085EBDA}" type="parTrans" cxnId="{3725508D-DFF0-46BB-A6F2-3F0DA4906EEB}">
      <dgm:prSet/>
      <dgm:spPr/>
      <dgm:t>
        <a:bodyPr/>
        <a:lstStyle/>
        <a:p>
          <a:endParaRPr lang="en-US"/>
        </a:p>
      </dgm:t>
    </dgm:pt>
    <dgm:pt modelId="{B5B32713-2C40-4CC6-9B50-C404438965C7}" type="sibTrans" cxnId="{3725508D-DFF0-46BB-A6F2-3F0DA4906EEB}">
      <dgm:prSet/>
      <dgm:spPr/>
      <dgm:t>
        <a:bodyPr/>
        <a:lstStyle/>
        <a:p>
          <a:endParaRPr lang="en-US"/>
        </a:p>
      </dgm:t>
    </dgm:pt>
    <dgm:pt modelId="{FA2C136B-33B2-4455-9181-9EB2A7ABF8B8}">
      <dgm:prSet phldrT="[Text]"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Five regional organizations in formation with NARR technical assistance.</a:t>
          </a:r>
          <a:endParaRPr lang="en-US" sz="2000" dirty="0">
            <a:latin typeface="Arial Rounded MT Bold" pitchFamily="34" charset="0"/>
          </a:endParaRPr>
        </a:p>
      </dgm:t>
    </dgm:pt>
    <dgm:pt modelId="{844F4486-E6C7-4DC4-85E4-5140D08C54AF}" type="parTrans" cxnId="{9ADD888A-B8AF-475D-A3DE-960666C56B51}">
      <dgm:prSet/>
      <dgm:spPr/>
      <dgm:t>
        <a:bodyPr/>
        <a:lstStyle/>
        <a:p>
          <a:endParaRPr lang="en-US"/>
        </a:p>
      </dgm:t>
    </dgm:pt>
    <dgm:pt modelId="{33C5D5A2-5A25-4F8B-A749-BB5F6FFE3C61}" type="sibTrans" cxnId="{9ADD888A-B8AF-475D-A3DE-960666C56B51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5D5FF5-9493-4007-AD49-342C2B29BB87}" type="pres">
      <dgm:prSet presAssocID="{4A956900-5105-4AA1-B9A1-AF35D1ECCEA2}" presName="composite" presStyleCnt="0"/>
      <dgm:spPr/>
      <dgm:t>
        <a:bodyPr/>
        <a:lstStyle/>
        <a:p>
          <a:endParaRPr lang="en-US"/>
        </a:p>
      </dgm:t>
    </dgm:pt>
    <dgm:pt modelId="{79730CB8-60BD-46BF-B7FB-7072F6C3848A}" type="pres">
      <dgm:prSet presAssocID="{4A956900-5105-4AA1-B9A1-AF35D1ECCEA2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7E285-9F05-41ED-B70B-361DAAF34576}" type="pres">
      <dgm:prSet presAssocID="{4A956900-5105-4AA1-B9A1-AF35D1ECCEA2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25508D-DFF0-46BB-A6F2-3F0DA4906EEB}" srcId="{1C09C58F-7B1B-44AB-B593-249C9BEC4F61}" destId="{4A956900-5105-4AA1-B9A1-AF35D1ECCEA2}" srcOrd="0" destOrd="0" parTransId="{8A3134CA-267E-414C-A123-A4DB8085EBDA}" sibTransId="{B5B32713-2C40-4CC6-9B50-C404438965C7}"/>
    <dgm:cxn modelId="{45416587-BB6B-4FAF-968C-26F9DCCA4492}" type="presOf" srcId="{FA2C136B-33B2-4455-9181-9EB2A7ABF8B8}" destId="{BA77E285-9F05-41ED-B70B-361DAAF34576}" srcOrd="0" destOrd="0" presId="urn:microsoft.com/office/officeart/2005/8/layout/chevron2"/>
    <dgm:cxn modelId="{9ADD888A-B8AF-475D-A3DE-960666C56B51}" srcId="{4A956900-5105-4AA1-B9A1-AF35D1ECCEA2}" destId="{FA2C136B-33B2-4455-9181-9EB2A7ABF8B8}" srcOrd="0" destOrd="0" parTransId="{844F4486-E6C7-4DC4-85E4-5140D08C54AF}" sibTransId="{33C5D5A2-5A25-4F8B-A749-BB5F6FFE3C61}"/>
    <dgm:cxn modelId="{F637248E-3772-46E4-ABDE-DF43608E0AF3}" type="presOf" srcId="{1C09C58F-7B1B-44AB-B593-249C9BEC4F61}" destId="{E86ACFEE-DB8A-4791-BB54-6E11B4600016}" srcOrd="0" destOrd="0" presId="urn:microsoft.com/office/officeart/2005/8/layout/chevron2"/>
    <dgm:cxn modelId="{B2831324-6115-4C19-BCAB-60DD767F57C9}" type="presOf" srcId="{4A956900-5105-4AA1-B9A1-AF35D1ECCEA2}" destId="{79730CB8-60BD-46BF-B7FB-7072F6C3848A}" srcOrd="0" destOrd="0" presId="urn:microsoft.com/office/officeart/2005/8/layout/chevron2"/>
    <dgm:cxn modelId="{910ADBBB-DBF4-4B7D-96D2-10E62483E859}" type="presParOf" srcId="{E86ACFEE-DB8A-4791-BB54-6E11B4600016}" destId="{1A5D5FF5-9493-4007-AD49-342C2B29BB87}" srcOrd="0" destOrd="0" presId="urn:microsoft.com/office/officeart/2005/8/layout/chevron2"/>
    <dgm:cxn modelId="{7A7570EA-4F6F-424F-985D-7BDE5CB95019}" type="presParOf" srcId="{1A5D5FF5-9493-4007-AD49-342C2B29BB87}" destId="{79730CB8-60BD-46BF-B7FB-7072F6C3848A}" srcOrd="0" destOrd="0" presId="urn:microsoft.com/office/officeart/2005/8/layout/chevron2"/>
    <dgm:cxn modelId="{75C42450-0D98-4AC4-842E-EB2192C1D264}" type="presParOf" srcId="{1A5D5FF5-9493-4007-AD49-342C2B29BB87}" destId="{BA77E285-9F05-41ED-B70B-361DAAF3457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4" csCatId="colorful" phldr="1"/>
      <dgm:spPr/>
      <dgm:t>
        <a:bodyPr/>
        <a:lstStyle/>
        <a:p>
          <a:endParaRPr lang="en-US"/>
        </a:p>
      </dgm:t>
    </dgm:pt>
    <dgm:pt modelId="{2E3587EA-77B3-494C-878D-76E867E6CBD6}">
      <dgm:prSet phldrT="[Text]" custT="1"/>
      <dgm:spPr>
        <a:ln>
          <a:noFill/>
        </a:ln>
      </dgm:spPr>
      <dgm:t>
        <a:bodyPr/>
        <a:lstStyle/>
        <a:p>
          <a:r>
            <a:rPr lang="en-US" sz="2000" b="0" dirty="0" smtClean="0">
              <a:latin typeface="Arial Rounded MT Bold" pitchFamily="34" charset="0"/>
            </a:rPr>
            <a:t>Promotes a long-term, sustainable recovery model.</a:t>
          </a:r>
          <a:endParaRPr lang="en-US" sz="2000" b="0" dirty="0"/>
        </a:p>
      </dgm:t>
    </dgm:pt>
    <dgm:pt modelId="{1CCD62B1-A64C-424A-8D08-A2CDE8674BC0}" type="sibTrans" cxnId="{C1EF228D-A064-411F-9000-D7B346EEACCA}">
      <dgm:prSet/>
      <dgm:spPr/>
      <dgm:t>
        <a:bodyPr/>
        <a:lstStyle/>
        <a:p>
          <a:endParaRPr lang="en-US"/>
        </a:p>
      </dgm:t>
    </dgm:pt>
    <dgm:pt modelId="{6E679434-445C-4F7D-9886-84610EAD15AF}" type="parTrans" cxnId="{C1EF228D-A064-411F-9000-D7B346EEACCA}">
      <dgm:prSet/>
      <dgm:spPr/>
      <dgm:t>
        <a:bodyPr/>
        <a:lstStyle/>
        <a:p>
          <a:endParaRPr lang="en-US"/>
        </a:p>
      </dgm:t>
    </dgm:pt>
    <dgm:pt modelId="{ADA398FA-22E6-4E85-96C0-649D50ACE1EA}">
      <dgm:prSet phldrT="[Text]"/>
      <dgm:spPr>
        <a:solidFill>
          <a:schemeClr val="accent4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A446E77E-1846-48C9-9C52-2FD9F169A7B0}" type="sibTrans" cxnId="{6510CE4B-D4CB-4E59-9DCE-6593896C53A2}">
      <dgm:prSet/>
      <dgm:spPr/>
      <dgm:t>
        <a:bodyPr/>
        <a:lstStyle/>
        <a:p>
          <a:endParaRPr lang="en-US"/>
        </a:p>
      </dgm:t>
    </dgm:pt>
    <dgm:pt modelId="{D6103558-427D-4B86-9EAD-16C57D7AC0A1}" type="parTrans" cxnId="{6510CE4B-D4CB-4E59-9DCE-6593896C53A2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93E603-AC34-43B2-B1FB-3004C5FA81DF}" type="pres">
      <dgm:prSet presAssocID="{ADA398FA-22E6-4E85-96C0-649D50ACE1EA}" presName="composite" presStyleCnt="0"/>
      <dgm:spPr/>
      <dgm:t>
        <a:bodyPr/>
        <a:lstStyle/>
        <a:p>
          <a:endParaRPr lang="en-US"/>
        </a:p>
      </dgm:t>
    </dgm:pt>
    <dgm:pt modelId="{329D0691-19D4-42CB-A92E-422B57025691}" type="pres">
      <dgm:prSet presAssocID="{ADA398FA-22E6-4E85-96C0-649D50ACE1EA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5C88DC-869B-4334-9A2B-86C6E5A255A2}" type="pres">
      <dgm:prSet presAssocID="{ADA398FA-22E6-4E85-96C0-649D50ACE1EA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61595D-73B9-4F26-8993-33DDECFD5526}" type="presOf" srcId="{2E3587EA-77B3-494C-878D-76E867E6CBD6}" destId="{915C88DC-869B-4334-9A2B-86C6E5A255A2}" srcOrd="0" destOrd="0" presId="urn:microsoft.com/office/officeart/2005/8/layout/chevron2"/>
    <dgm:cxn modelId="{C1EF228D-A064-411F-9000-D7B346EEACCA}" srcId="{ADA398FA-22E6-4E85-96C0-649D50ACE1EA}" destId="{2E3587EA-77B3-494C-878D-76E867E6CBD6}" srcOrd="0" destOrd="0" parTransId="{6E679434-445C-4F7D-9886-84610EAD15AF}" sibTransId="{1CCD62B1-A64C-424A-8D08-A2CDE8674BC0}"/>
    <dgm:cxn modelId="{6510CE4B-D4CB-4E59-9DCE-6593896C53A2}" srcId="{1C09C58F-7B1B-44AB-B593-249C9BEC4F61}" destId="{ADA398FA-22E6-4E85-96C0-649D50ACE1EA}" srcOrd="0" destOrd="0" parTransId="{D6103558-427D-4B86-9EAD-16C57D7AC0A1}" sibTransId="{A446E77E-1846-48C9-9C52-2FD9F169A7B0}"/>
    <dgm:cxn modelId="{76A5F821-71DD-4A82-B431-9B5492C2884F}" type="presOf" srcId="{ADA398FA-22E6-4E85-96C0-649D50ACE1EA}" destId="{329D0691-19D4-42CB-A92E-422B57025691}" srcOrd="0" destOrd="0" presId="urn:microsoft.com/office/officeart/2005/8/layout/chevron2"/>
    <dgm:cxn modelId="{0C453044-B7B0-401C-8B05-1B5DC18CF013}" type="presOf" srcId="{1C09C58F-7B1B-44AB-B593-249C9BEC4F61}" destId="{E86ACFEE-DB8A-4791-BB54-6E11B4600016}" srcOrd="0" destOrd="0" presId="urn:microsoft.com/office/officeart/2005/8/layout/chevron2"/>
    <dgm:cxn modelId="{2CC5AA18-57EA-47B5-8472-F0F84542A57E}" type="presParOf" srcId="{E86ACFEE-DB8A-4791-BB54-6E11B4600016}" destId="{5793E603-AC34-43B2-B1FB-3004C5FA81DF}" srcOrd="0" destOrd="0" presId="urn:microsoft.com/office/officeart/2005/8/layout/chevron2"/>
    <dgm:cxn modelId="{7067D039-C5B3-4BFE-9444-968C29DBA582}" type="presParOf" srcId="{5793E603-AC34-43B2-B1FB-3004C5FA81DF}" destId="{329D0691-19D4-42CB-A92E-422B57025691}" srcOrd="0" destOrd="0" presId="urn:microsoft.com/office/officeart/2005/8/layout/chevron2"/>
    <dgm:cxn modelId="{F8D13144-645C-4FA5-80DE-BE6E37C8F4E9}" type="presParOf" srcId="{5793E603-AC34-43B2-B1FB-3004C5FA81DF}" destId="{915C88DC-869B-4334-9A2B-86C6E5A255A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9" csCatId="colorful" phldr="1"/>
      <dgm:spPr/>
      <dgm:t>
        <a:bodyPr/>
        <a:lstStyle/>
        <a:p>
          <a:endParaRPr lang="en-US"/>
        </a:p>
      </dgm:t>
    </dgm:pt>
    <dgm:pt modelId="{3910E490-7498-4FD9-A71B-7C8F59BCB65A}">
      <dgm:prSet phldrT="[Text]"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E1AA14FE-5AB4-4E36-9E28-7CA6CF13F9D3}" type="parTrans" cxnId="{8660B040-E1C0-4F37-899D-59909C2F08A3}">
      <dgm:prSet/>
      <dgm:spPr/>
      <dgm:t>
        <a:bodyPr/>
        <a:lstStyle/>
        <a:p>
          <a:endParaRPr lang="en-US"/>
        </a:p>
      </dgm:t>
    </dgm:pt>
    <dgm:pt modelId="{5504FB94-236F-420D-BB0F-BF48A09F6072}" type="sibTrans" cxnId="{8660B040-E1C0-4F37-899D-59909C2F08A3}">
      <dgm:prSet/>
      <dgm:spPr/>
      <dgm:t>
        <a:bodyPr/>
        <a:lstStyle/>
        <a:p>
          <a:endParaRPr lang="en-US"/>
        </a:p>
      </dgm:t>
    </dgm:pt>
    <dgm:pt modelId="{F22AA786-0C4A-4432-8D41-B2CE043850AC}">
      <dgm:prSet phldrT="[Text]" custT="1"/>
      <dgm:spPr>
        <a:ln>
          <a:noFill/>
        </a:ln>
      </dgm:spPr>
      <dgm:t>
        <a:bodyPr/>
        <a:lstStyle/>
        <a:p>
          <a:r>
            <a:rPr lang="en-US" sz="2000" b="0" dirty="0" smtClean="0">
              <a:latin typeface="Arial Rounded MT Bold"/>
            </a:rPr>
            <a:t>Promotes legitimacy for recovery residences through research, and advocacy.</a:t>
          </a:r>
          <a:endParaRPr lang="en-US" sz="2000" b="0" dirty="0">
            <a:latin typeface="Arial Rounded MT Bold"/>
          </a:endParaRPr>
        </a:p>
      </dgm:t>
    </dgm:pt>
    <dgm:pt modelId="{44AF683F-4EF0-4C04-B7D1-35D3E73210F7}" type="parTrans" cxnId="{DD1D1AC2-2C53-476A-B67B-6EB7E4BF1E8B}">
      <dgm:prSet/>
      <dgm:spPr/>
      <dgm:t>
        <a:bodyPr/>
        <a:lstStyle/>
        <a:p>
          <a:endParaRPr lang="en-US"/>
        </a:p>
      </dgm:t>
    </dgm:pt>
    <dgm:pt modelId="{9A65F57E-2E5E-432A-BEFC-BFADF9090761}" type="sibTrans" cxnId="{DD1D1AC2-2C53-476A-B67B-6EB7E4BF1E8B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38D29A-1FC5-4089-AA56-CF5DBBA20841}" type="pres">
      <dgm:prSet presAssocID="{3910E490-7498-4FD9-A71B-7C8F59BCB65A}" presName="composite" presStyleCnt="0"/>
      <dgm:spPr/>
      <dgm:t>
        <a:bodyPr/>
        <a:lstStyle/>
        <a:p>
          <a:endParaRPr lang="en-US"/>
        </a:p>
      </dgm:t>
    </dgm:pt>
    <dgm:pt modelId="{0E55C833-CF97-4548-87BF-024D0935B078}" type="pres">
      <dgm:prSet presAssocID="{3910E490-7498-4FD9-A71B-7C8F59BCB65A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2515F0-5EA8-4417-A8EC-C4D8F0A06EF7}" type="pres">
      <dgm:prSet presAssocID="{3910E490-7498-4FD9-A71B-7C8F59BCB65A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60B040-E1C0-4F37-899D-59909C2F08A3}" srcId="{1C09C58F-7B1B-44AB-B593-249C9BEC4F61}" destId="{3910E490-7498-4FD9-A71B-7C8F59BCB65A}" srcOrd="0" destOrd="0" parTransId="{E1AA14FE-5AB4-4E36-9E28-7CA6CF13F9D3}" sibTransId="{5504FB94-236F-420D-BB0F-BF48A09F6072}"/>
    <dgm:cxn modelId="{DD1D1AC2-2C53-476A-B67B-6EB7E4BF1E8B}" srcId="{3910E490-7498-4FD9-A71B-7C8F59BCB65A}" destId="{F22AA786-0C4A-4432-8D41-B2CE043850AC}" srcOrd="0" destOrd="0" parTransId="{44AF683F-4EF0-4C04-B7D1-35D3E73210F7}" sibTransId="{9A65F57E-2E5E-432A-BEFC-BFADF9090761}"/>
    <dgm:cxn modelId="{AB5B7AC6-A21B-4010-8A77-95B58AE05289}" type="presOf" srcId="{1C09C58F-7B1B-44AB-B593-249C9BEC4F61}" destId="{E86ACFEE-DB8A-4791-BB54-6E11B4600016}" srcOrd="0" destOrd="0" presId="urn:microsoft.com/office/officeart/2005/8/layout/chevron2"/>
    <dgm:cxn modelId="{2FC2BBD6-BB7D-4EEB-BE3C-811830DB2D6C}" type="presOf" srcId="{F22AA786-0C4A-4432-8D41-B2CE043850AC}" destId="{ED2515F0-5EA8-4417-A8EC-C4D8F0A06EF7}" srcOrd="0" destOrd="0" presId="urn:microsoft.com/office/officeart/2005/8/layout/chevron2"/>
    <dgm:cxn modelId="{A28910B9-B69D-4851-8510-55FC79C04912}" type="presOf" srcId="{3910E490-7498-4FD9-A71B-7C8F59BCB65A}" destId="{0E55C833-CF97-4548-87BF-024D0935B078}" srcOrd="0" destOrd="0" presId="urn:microsoft.com/office/officeart/2005/8/layout/chevron2"/>
    <dgm:cxn modelId="{E4CD2E7F-C8DF-4088-97C6-8A0A5E803E20}" type="presParOf" srcId="{E86ACFEE-DB8A-4791-BB54-6E11B4600016}" destId="{3D38D29A-1FC5-4089-AA56-CF5DBBA20841}" srcOrd="0" destOrd="0" presId="urn:microsoft.com/office/officeart/2005/8/layout/chevron2"/>
    <dgm:cxn modelId="{801FE59D-A194-42D7-9A16-FB6313CC944C}" type="presParOf" srcId="{3D38D29A-1FC5-4089-AA56-CF5DBBA20841}" destId="{0E55C833-CF97-4548-87BF-024D0935B078}" srcOrd="0" destOrd="0" presId="urn:microsoft.com/office/officeart/2005/8/layout/chevron2"/>
    <dgm:cxn modelId="{3C43B705-1B62-4252-A984-FCAC5D00E01D}" type="presParOf" srcId="{3D38D29A-1FC5-4089-AA56-CF5DBBA20841}" destId="{ED2515F0-5EA8-4417-A8EC-C4D8F0A06EF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6" csCatId="colorful" phldr="1"/>
      <dgm:spPr/>
      <dgm:t>
        <a:bodyPr/>
        <a:lstStyle/>
        <a:p>
          <a:endParaRPr lang="en-US"/>
        </a:p>
      </dgm:t>
    </dgm:pt>
    <dgm:pt modelId="{3E577606-1560-4127-B766-BBEA862CB048}">
      <dgm:prSet/>
      <dgm:spPr>
        <a:solidFill>
          <a:schemeClr val="accent6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3C8205E2-7B24-45E4-A09A-5EEDF1714D56}" type="parTrans" cxnId="{D00F72BB-030B-4B89-A9C5-8205FCE51E4B}">
      <dgm:prSet/>
      <dgm:spPr/>
      <dgm:t>
        <a:bodyPr/>
        <a:lstStyle/>
        <a:p>
          <a:endParaRPr lang="en-US"/>
        </a:p>
      </dgm:t>
    </dgm:pt>
    <dgm:pt modelId="{9D57460C-2E6C-479E-A257-A65CB1C15FF6}" type="sibTrans" cxnId="{D00F72BB-030B-4B89-A9C5-8205FCE51E4B}">
      <dgm:prSet/>
      <dgm:spPr/>
      <dgm:t>
        <a:bodyPr/>
        <a:lstStyle/>
        <a:p>
          <a:endParaRPr lang="en-US"/>
        </a:p>
      </dgm:t>
    </dgm:pt>
    <dgm:pt modelId="{B90FCFAF-1CED-4473-9371-D422FC2D2869}">
      <dgm:prSet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Addresses ongoing housing discrimination issues and is a voice for those that have none.</a:t>
          </a:r>
          <a:endParaRPr lang="en-US" sz="2000" dirty="0">
            <a:latin typeface="Arial Rounded MT Bold" pitchFamily="34" charset="0"/>
          </a:endParaRPr>
        </a:p>
      </dgm:t>
    </dgm:pt>
    <dgm:pt modelId="{C1A9563D-C411-4B48-8F78-C5149710E5BA}" type="sibTrans" cxnId="{352DDC15-6CED-41A0-8582-EB81D9E16B23}">
      <dgm:prSet/>
      <dgm:spPr/>
      <dgm:t>
        <a:bodyPr/>
        <a:lstStyle/>
        <a:p>
          <a:endParaRPr lang="en-US"/>
        </a:p>
      </dgm:t>
    </dgm:pt>
    <dgm:pt modelId="{3D38BA7D-9FE4-4EBA-BF71-F4ABC27C74EC}" type="parTrans" cxnId="{352DDC15-6CED-41A0-8582-EB81D9E16B23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7738F3-2C0F-4A8A-A1C3-24E7112C38D4}" type="pres">
      <dgm:prSet presAssocID="{3E577606-1560-4127-B766-BBEA862CB048}" presName="composite" presStyleCnt="0"/>
      <dgm:spPr/>
      <dgm:t>
        <a:bodyPr/>
        <a:lstStyle/>
        <a:p>
          <a:endParaRPr lang="en-US"/>
        </a:p>
      </dgm:t>
    </dgm:pt>
    <dgm:pt modelId="{E3A4E9CA-A085-4289-ACF3-28BDBE6C91AC}" type="pres">
      <dgm:prSet presAssocID="{3E577606-1560-4127-B766-BBEA862CB048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3CA4C-36A4-4783-B936-54EE96C5FDF9}" type="pres">
      <dgm:prSet presAssocID="{3E577606-1560-4127-B766-BBEA862CB048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2DDC15-6CED-41A0-8582-EB81D9E16B23}" srcId="{3E577606-1560-4127-B766-BBEA862CB048}" destId="{B90FCFAF-1CED-4473-9371-D422FC2D2869}" srcOrd="0" destOrd="0" parTransId="{3D38BA7D-9FE4-4EBA-BF71-F4ABC27C74EC}" sibTransId="{C1A9563D-C411-4B48-8F78-C5149710E5BA}"/>
    <dgm:cxn modelId="{81B619C3-2E3D-47C3-A9BD-81EF847CAC0B}" type="presOf" srcId="{3E577606-1560-4127-B766-BBEA862CB048}" destId="{E3A4E9CA-A085-4289-ACF3-28BDBE6C91AC}" srcOrd="0" destOrd="0" presId="urn:microsoft.com/office/officeart/2005/8/layout/chevron2"/>
    <dgm:cxn modelId="{FDE925BC-B335-4FAF-BAF6-C277E57FB9D0}" type="presOf" srcId="{1C09C58F-7B1B-44AB-B593-249C9BEC4F61}" destId="{E86ACFEE-DB8A-4791-BB54-6E11B4600016}" srcOrd="0" destOrd="0" presId="urn:microsoft.com/office/officeart/2005/8/layout/chevron2"/>
    <dgm:cxn modelId="{2168A913-B2C3-4258-B1EA-E324660D235B}" type="presOf" srcId="{B90FCFAF-1CED-4473-9371-D422FC2D2869}" destId="{CCE3CA4C-36A4-4783-B936-54EE96C5FDF9}" srcOrd="0" destOrd="0" presId="urn:microsoft.com/office/officeart/2005/8/layout/chevron2"/>
    <dgm:cxn modelId="{D00F72BB-030B-4B89-A9C5-8205FCE51E4B}" srcId="{1C09C58F-7B1B-44AB-B593-249C9BEC4F61}" destId="{3E577606-1560-4127-B766-BBEA862CB048}" srcOrd="0" destOrd="0" parTransId="{3C8205E2-7B24-45E4-A09A-5EEDF1714D56}" sibTransId="{9D57460C-2E6C-479E-A257-A65CB1C15FF6}"/>
    <dgm:cxn modelId="{D6B1D124-47A9-431E-B733-F1F701590A44}" type="presParOf" srcId="{E86ACFEE-DB8A-4791-BB54-6E11B4600016}" destId="{FD7738F3-2C0F-4A8A-A1C3-24E7112C38D4}" srcOrd="0" destOrd="0" presId="urn:microsoft.com/office/officeart/2005/8/layout/chevron2"/>
    <dgm:cxn modelId="{28A490ED-863E-406E-98A7-2A1F53805003}" type="presParOf" srcId="{FD7738F3-2C0F-4A8A-A1C3-24E7112C38D4}" destId="{E3A4E9CA-A085-4289-ACF3-28BDBE6C91AC}" srcOrd="0" destOrd="0" presId="urn:microsoft.com/office/officeart/2005/8/layout/chevron2"/>
    <dgm:cxn modelId="{65ADE625-7DAA-4F1A-AC8D-6B22971E2021}" type="presParOf" srcId="{FD7738F3-2C0F-4A8A-A1C3-24E7112C38D4}" destId="{CCE3CA4C-36A4-4783-B936-54EE96C5FDF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43128ED2-FE8D-455F-BE72-B5F8F3969679}">
      <dgm:prSet/>
      <dgm:spPr>
        <a:solidFill>
          <a:schemeClr val="accent2">
            <a:lumMod val="60000"/>
            <a:lumOff val="40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4A532C85-5031-4700-B277-344A9AB44AED}" type="parTrans" cxnId="{6327B056-9FAC-4673-941E-7B15A4283944}">
      <dgm:prSet/>
      <dgm:spPr/>
      <dgm:t>
        <a:bodyPr/>
        <a:lstStyle/>
        <a:p>
          <a:endParaRPr lang="en-US"/>
        </a:p>
      </dgm:t>
    </dgm:pt>
    <dgm:pt modelId="{BBEBB497-7E13-4487-BC5B-C77F7C863598}" type="sibTrans" cxnId="{6327B056-9FAC-4673-941E-7B15A4283944}">
      <dgm:prSet/>
      <dgm:spPr/>
      <dgm:t>
        <a:bodyPr/>
        <a:lstStyle/>
        <a:p>
          <a:endParaRPr lang="en-US"/>
        </a:p>
      </dgm:t>
    </dgm:pt>
    <dgm:pt modelId="{1A01AC8E-3480-4DDD-AA64-2A44AF2B153E}">
      <dgm:prSet custT="1"/>
      <dgm:spPr>
        <a:ln>
          <a:noFill/>
        </a:ln>
      </dgm:spPr>
      <dgm:t>
        <a:bodyPr/>
        <a:lstStyle/>
        <a:p>
          <a:r>
            <a:rPr lang="en-US" sz="2000" b="0" dirty="0" smtClean="0">
              <a:latin typeface="Arial Rounded MT Bold" pitchFamily="34" charset="0"/>
            </a:rPr>
            <a:t>Facilitates creative partnerships and advocacy.</a:t>
          </a:r>
          <a:endParaRPr lang="en-US" sz="2000" b="0" dirty="0">
            <a:latin typeface="Arial Rounded MT Bold" pitchFamily="34" charset="0"/>
          </a:endParaRPr>
        </a:p>
      </dgm:t>
    </dgm:pt>
    <dgm:pt modelId="{06C72BF6-63DA-47E8-9DE1-149B95F83652}" type="parTrans" cxnId="{0129FE61-6E69-4952-AAFC-3BCE3CD965F4}">
      <dgm:prSet/>
      <dgm:spPr/>
      <dgm:t>
        <a:bodyPr/>
        <a:lstStyle/>
        <a:p>
          <a:endParaRPr lang="en-US"/>
        </a:p>
      </dgm:t>
    </dgm:pt>
    <dgm:pt modelId="{2E71029C-4D9F-4332-BA75-6E646665DFD5}" type="sibTrans" cxnId="{0129FE61-6E69-4952-AAFC-3BCE3CD965F4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966260-CED9-49A2-B7A5-D80FABB59168}" type="pres">
      <dgm:prSet presAssocID="{43128ED2-FE8D-455F-BE72-B5F8F3969679}" presName="composite" presStyleCnt="0"/>
      <dgm:spPr/>
      <dgm:t>
        <a:bodyPr/>
        <a:lstStyle/>
        <a:p>
          <a:endParaRPr lang="en-US"/>
        </a:p>
      </dgm:t>
    </dgm:pt>
    <dgm:pt modelId="{C10B2DDE-9A39-4AC9-8FD2-6EC10837F82F}" type="pres">
      <dgm:prSet presAssocID="{43128ED2-FE8D-455F-BE72-B5F8F3969679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8A90CC-D4CC-4D7D-8E7C-8F3CF03CCB29}" type="pres">
      <dgm:prSet presAssocID="{43128ED2-FE8D-455F-BE72-B5F8F3969679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27B056-9FAC-4673-941E-7B15A4283944}" srcId="{1C09C58F-7B1B-44AB-B593-249C9BEC4F61}" destId="{43128ED2-FE8D-455F-BE72-B5F8F3969679}" srcOrd="0" destOrd="0" parTransId="{4A532C85-5031-4700-B277-344A9AB44AED}" sibTransId="{BBEBB497-7E13-4487-BC5B-C77F7C863598}"/>
    <dgm:cxn modelId="{3F9849D9-612D-4003-87FA-80EEF4CFC2EF}" type="presOf" srcId="{43128ED2-FE8D-455F-BE72-B5F8F3969679}" destId="{C10B2DDE-9A39-4AC9-8FD2-6EC10837F82F}" srcOrd="0" destOrd="0" presId="urn:microsoft.com/office/officeart/2005/8/layout/chevron2"/>
    <dgm:cxn modelId="{F6920972-1C52-4B1C-83A0-7CB2CC487992}" type="presOf" srcId="{1C09C58F-7B1B-44AB-B593-249C9BEC4F61}" destId="{E86ACFEE-DB8A-4791-BB54-6E11B4600016}" srcOrd="0" destOrd="0" presId="urn:microsoft.com/office/officeart/2005/8/layout/chevron2"/>
    <dgm:cxn modelId="{0129FE61-6E69-4952-AAFC-3BCE3CD965F4}" srcId="{43128ED2-FE8D-455F-BE72-B5F8F3969679}" destId="{1A01AC8E-3480-4DDD-AA64-2A44AF2B153E}" srcOrd="0" destOrd="0" parTransId="{06C72BF6-63DA-47E8-9DE1-149B95F83652}" sibTransId="{2E71029C-4D9F-4332-BA75-6E646665DFD5}"/>
    <dgm:cxn modelId="{76BEBB7D-CE53-4326-AE78-42DD49F377A5}" type="presOf" srcId="{1A01AC8E-3480-4DDD-AA64-2A44AF2B153E}" destId="{F48A90CC-D4CC-4D7D-8E7C-8F3CF03CCB29}" srcOrd="0" destOrd="0" presId="urn:microsoft.com/office/officeart/2005/8/layout/chevron2"/>
    <dgm:cxn modelId="{208A05F8-6A44-4193-AEF4-69E18377FD05}" type="presParOf" srcId="{E86ACFEE-DB8A-4791-BB54-6E11B4600016}" destId="{7A966260-CED9-49A2-B7A5-D80FABB59168}" srcOrd="0" destOrd="0" presId="urn:microsoft.com/office/officeart/2005/8/layout/chevron2"/>
    <dgm:cxn modelId="{C447F746-A56B-4291-9399-5BF1313AA775}" type="presParOf" srcId="{7A966260-CED9-49A2-B7A5-D80FABB59168}" destId="{C10B2DDE-9A39-4AC9-8FD2-6EC10837F82F}" srcOrd="0" destOrd="0" presId="urn:microsoft.com/office/officeart/2005/8/layout/chevron2"/>
    <dgm:cxn modelId="{2EF9D2D4-8FF9-493D-A5CE-47B1EAF7B46F}" type="presParOf" srcId="{7A966260-CED9-49A2-B7A5-D80FABB59168}" destId="{F48A90CC-D4CC-4D7D-8E7C-8F3CF03CCB2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5" csCatId="colorful" phldr="1"/>
      <dgm:spPr/>
      <dgm:t>
        <a:bodyPr/>
        <a:lstStyle/>
        <a:p>
          <a:endParaRPr lang="en-US"/>
        </a:p>
      </dgm:t>
    </dgm:pt>
    <dgm:pt modelId="{E3AC2792-F7FF-4227-A348-8589277D4289}">
      <dgm:prSet/>
      <dgm:spPr>
        <a:solidFill>
          <a:schemeClr val="accent3">
            <a:lumMod val="75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EE3A45F7-F8F2-4F6A-8E7B-ADF2DCD59CFA}" type="parTrans" cxnId="{5BA3F27C-B1E1-48A7-97F7-846867FFA1EB}">
      <dgm:prSet/>
      <dgm:spPr/>
      <dgm:t>
        <a:bodyPr/>
        <a:lstStyle/>
        <a:p>
          <a:endParaRPr lang="en-US"/>
        </a:p>
      </dgm:t>
    </dgm:pt>
    <dgm:pt modelId="{21C0A0A4-4372-47E7-B405-5A79CBF5909B}" type="sibTrans" cxnId="{5BA3F27C-B1E1-48A7-97F7-846867FFA1EB}">
      <dgm:prSet/>
      <dgm:spPr/>
      <dgm:t>
        <a:bodyPr/>
        <a:lstStyle/>
        <a:p>
          <a:endParaRPr lang="en-US"/>
        </a:p>
      </dgm:t>
    </dgm:pt>
    <dgm:pt modelId="{097F4686-9B42-49B9-A658-B8A454278749}">
      <dgm:prSet custT="1"/>
      <dgm:spPr>
        <a:ln>
          <a:noFill/>
        </a:ln>
      </dgm:spPr>
      <dgm:t>
        <a:bodyPr/>
        <a:lstStyle/>
        <a:p>
          <a:r>
            <a:rPr lang="en-US" sz="2000" dirty="0" smtClean="0">
              <a:latin typeface="Arial Rounded MT Bold" pitchFamily="34" charset="0"/>
            </a:rPr>
            <a:t>Supports multiple pathways to recovery.</a:t>
          </a:r>
          <a:endParaRPr lang="en-US" sz="2000" dirty="0">
            <a:latin typeface="Arial Rounded MT Bold" pitchFamily="34" charset="0"/>
          </a:endParaRPr>
        </a:p>
      </dgm:t>
    </dgm:pt>
    <dgm:pt modelId="{71857104-E3D1-4E4D-89B4-979E9882ED4E}" type="parTrans" cxnId="{06AA82AC-76FA-4295-BD24-C1C259F38DD5}">
      <dgm:prSet/>
      <dgm:spPr/>
      <dgm:t>
        <a:bodyPr/>
        <a:lstStyle/>
        <a:p>
          <a:endParaRPr lang="en-US"/>
        </a:p>
      </dgm:t>
    </dgm:pt>
    <dgm:pt modelId="{39CA2D08-698D-4A94-A75F-C8F28D57E126}" type="sibTrans" cxnId="{06AA82AC-76FA-4295-BD24-C1C259F38DD5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6A96FE-84B5-4A1C-A1B6-199186A43636}" type="pres">
      <dgm:prSet presAssocID="{E3AC2792-F7FF-4227-A348-8589277D4289}" presName="composite" presStyleCnt="0"/>
      <dgm:spPr/>
      <dgm:t>
        <a:bodyPr/>
        <a:lstStyle/>
        <a:p>
          <a:endParaRPr lang="en-US"/>
        </a:p>
      </dgm:t>
    </dgm:pt>
    <dgm:pt modelId="{166A5CE2-82BE-4650-B92A-53281F6338B1}" type="pres">
      <dgm:prSet presAssocID="{E3AC2792-F7FF-4227-A348-8589277D4289}" presName="parentText" presStyleLbl="alignNode1" presStyleIdx="0" presStyleCnt="1" custLinFactNeighborX="0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5DE710-A1AA-435A-B04F-0BB2D4F37588}" type="pres">
      <dgm:prSet presAssocID="{E3AC2792-F7FF-4227-A348-8589277D4289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AA82AC-76FA-4295-BD24-C1C259F38DD5}" srcId="{E3AC2792-F7FF-4227-A348-8589277D4289}" destId="{097F4686-9B42-49B9-A658-B8A454278749}" srcOrd="0" destOrd="0" parTransId="{71857104-E3D1-4E4D-89B4-979E9882ED4E}" sibTransId="{39CA2D08-698D-4A94-A75F-C8F28D57E126}"/>
    <dgm:cxn modelId="{44484C60-A1E3-4935-BE99-070AB63DF473}" type="presOf" srcId="{E3AC2792-F7FF-4227-A348-8589277D4289}" destId="{166A5CE2-82BE-4650-B92A-53281F6338B1}" srcOrd="0" destOrd="0" presId="urn:microsoft.com/office/officeart/2005/8/layout/chevron2"/>
    <dgm:cxn modelId="{E4217B32-FC5D-4187-8B78-E242A0B6D59B}" type="presOf" srcId="{1C09C58F-7B1B-44AB-B593-249C9BEC4F61}" destId="{E86ACFEE-DB8A-4791-BB54-6E11B4600016}" srcOrd="0" destOrd="0" presId="urn:microsoft.com/office/officeart/2005/8/layout/chevron2"/>
    <dgm:cxn modelId="{5BA3F27C-B1E1-48A7-97F7-846867FFA1EB}" srcId="{1C09C58F-7B1B-44AB-B593-249C9BEC4F61}" destId="{E3AC2792-F7FF-4227-A348-8589277D4289}" srcOrd="0" destOrd="0" parTransId="{EE3A45F7-F8F2-4F6A-8E7B-ADF2DCD59CFA}" sibTransId="{21C0A0A4-4372-47E7-B405-5A79CBF5909B}"/>
    <dgm:cxn modelId="{50B108AA-4616-4CBF-B070-45B4ACE91CCE}" type="presOf" srcId="{097F4686-9B42-49B9-A658-B8A454278749}" destId="{765DE710-A1AA-435A-B04F-0BB2D4F37588}" srcOrd="0" destOrd="0" presId="urn:microsoft.com/office/officeart/2005/8/layout/chevron2"/>
    <dgm:cxn modelId="{D38D3F04-C50E-4F85-ADC6-DE6F5519F75A}" type="presParOf" srcId="{E86ACFEE-DB8A-4791-BB54-6E11B4600016}" destId="{706A96FE-84B5-4A1C-A1B6-199186A43636}" srcOrd="0" destOrd="0" presId="urn:microsoft.com/office/officeart/2005/8/layout/chevron2"/>
    <dgm:cxn modelId="{CE22260F-F179-44A4-82BE-3EF4DCBBDF06}" type="presParOf" srcId="{706A96FE-84B5-4A1C-A1B6-199186A43636}" destId="{166A5CE2-82BE-4650-B92A-53281F6338B1}" srcOrd="0" destOrd="0" presId="urn:microsoft.com/office/officeart/2005/8/layout/chevron2"/>
    <dgm:cxn modelId="{6CE9B4DC-18A1-4C62-9AA2-8D551FAE1419}" type="presParOf" srcId="{706A96FE-84B5-4A1C-A1B6-199186A43636}" destId="{765DE710-A1AA-435A-B04F-0BB2D4F3758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3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C09C58F-7B1B-44AB-B593-249C9BEC4F61}" type="doc">
      <dgm:prSet loTypeId="urn:microsoft.com/office/officeart/2005/8/layout/chevron2" loCatId="list" qsTypeId="urn:microsoft.com/office/officeart/2005/8/quickstyle/3d1" qsCatId="3D" csTypeId="urn:microsoft.com/office/officeart/2005/8/colors/colorful1#8" csCatId="colorful" phldr="1"/>
      <dgm:spPr/>
      <dgm:t>
        <a:bodyPr/>
        <a:lstStyle/>
        <a:p>
          <a:endParaRPr lang="en-US"/>
        </a:p>
      </dgm:t>
    </dgm:pt>
    <dgm:pt modelId="{4A956900-5105-4AA1-B9A1-AF35D1ECCEA2}">
      <dgm:prSet phldrT="[Text]"/>
      <dgm:spPr>
        <a:solidFill>
          <a:schemeClr val="accent4">
            <a:lumMod val="60000"/>
            <a:lumOff val="40000"/>
          </a:schemeClr>
        </a:solidFill>
        <a:ln>
          <a:noFill/>
        </a:ln>
      </dgm:spPr>
      <dgm:t>
        <a:bodyPr/>
        <a:lstStyle/>
        <a:p>
          <a:endParaRPr lang="en-US" dirty="0"/>
        </a:p>
      </dgm:t>
    </dgm:pt>
    <dgm:pt modelId="{8A3134CA-267E-414C-A123-A4DB8085EBDA}" type="parTrans" cxnId="{3725508D-DFF0-46BB-A6F2-3F0DA4906EEB}">
      <dgm:prSet/>
      <dgm:spPr/>
      <dgm:t>
        <a:bodyPr/>
        <a:lstStyle/>
        <a:p>
          <a:endParaRPr lang="en-US"/>
        </a:p>
      </dgm:t>
    </dgm:pt>
    <dgm:pt modelId="{B5B32713-2C40-4CC6-9B50-C404438965C7}" type="sibTrans" cxnId="{3725508D-DFF0-46BB-A6F2-3F0DA4906EEB}">
      <dgm:prSet/>
      <dgm:spPr/>
      <dgm:t>
        <a:bodyPr/>
        <a:lstStyle/>
        <a:p>
          <a:endParaRPr lang="en-US"/>
        </a:p>
      </dgm:t>
    </dgm:pt>
    <dgm:pt modelId="{FA2C136B-33B2-4455-9181-9EB2A7ABF8B8}">
      <dgm:prSet phldrT="[Text]" custT="1"/>
      <dgm:spPr>
        <a:ln>
          <a:noFill/>
        </a:ln>
      </dgm:spPr>
      <dgm:t>
        <a:bodyPr/>
        <a:lstStyle/>
        <a:p>
          <a:r>
            <a:rPr lang="en-US" sz="2000" b="0" dirty="0" smtClean="0">
              <a:latin typeface="Arial Rounded MT Bold" pitchFamily="34" charset="0"/>
            </a:rPr>
            <a:t>Provides </a:t>
          </a:r>
          <a:r>
            <a:rPr lang="en-US" sz="2000" dirty="0" smtClean="0">
              <a:latin typeface="Arial Rounded MT Bold" pitchFamily="34" charset="0"/>
            </a:rPr>
            <a:t>constructive, rehabilitative alternatives to incarceration.</a:t>
          </a:r>
          <a:endParaRPr lang="en-US" sz="2000" dirty="0">
            <a:latin typeface="Arial Rounded MT Bold" pitchFamily="34" charset="0"/>
          </a:endParaRPr>
        </a:p>
      </dgm:t>
    </dgm:pt>
    <dgm:pt modelId="{844F4486-E6C7-4DC4-85E4-5140D08C54AF}" type="parTrans" cxnId="{9ADD888A-B8AF-475D-A3DE-960666C56B51}">
      <dgm:prSet/>
      <dgm:spPr/>
      <dgm:t>
        <a:bodyPr/>
        <a:lstStyle/>
        <a:p>
          <a:endParaRPr lang="en-US"/>
        </a:p>
      </dgm:t>
    </dgm:pt>
    <dgm:pt modelId="{33C5D5A2-5A25-4F8B-A749-BB5F6FFE3C61}" type="sibTrans" cxnId="{9ADD888A-B8AF-475D-A3DE-960666C56B51}">
      <dgm:prSet/>
      <dgm:spPr/>
      <dgm:t>
        <a:bodyPr/>
        <a:lstStyle/>
        <a:p>
          <a:endParaRPr lang="en-US"/>
        </a:p>
      </dgm:t>
    </dgm:pt>
    <dgm:pt modelId="{E86ACFEE-DB8A-4791-BB54-6E11B4600016}" type="pres">
      <dgm:prSet presAssocID="{1C09C58F-7B1B-44AB-B593-249C9BEC4F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5D5FF5-9493-4007-AD49-342C2B29BB87}" type="pres">
      <dgm:prSet presAssocID="{4A956900-5105-4AA1-B9A1-AF35D1ECCEA2}" presName="composite" presStyleCnt="0"/>
      <dgm:spPr/>
      <dgm:t>
        <a:bodyPr/>
        <a:lstStyle/>
        <a:p>
          <a:endParaRPr lang="en-US"/>
        </a:p>
      </dgm:t>
    </dgm:pt>
    <dgm:pt modelId="{79730CB8-60BD-46BF-B7FB-7072F6C3848A}" type="pres">
      <dgm:prSet presAssocID="{4A956900-5105-4AA1-B9A1-AF35D1ECCEA2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7E285-9F05-41ED-B70B-361DAAF34576}" type="pres">
      <dgm:prSet presAssocID="{4A956900-5105-4AA1-B9A1-AF35D1ECCEA2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8401AC-537F-49D1-9D9A-39071DDD3E65}" type="presOf" srcId="{4A956900-5105-4AA1-B9A1-AF35D1ECCEA2}" destId="{79730CB8-60BD-46BF-B7FB-7072F6C3848A}" srcOrd="0" destOrd="0" presId="urn:microsoft.com/office/officeart/2005/8/layout/chevron2"/>
    <dgm:cxn modelId="{C06DE687-CDA7-49A8-A67C-7F5EBD3C3A3F}" type="presOf" srcId="{FA2C136B-33B2-4455-9181-9EB2A7ABF8B8}" destId="{BA77E285-9F05-41ED-B70B-361DAAF34576}" srcOrd="0" destOrd="0" presId="urn:microsoft.com/office/officeart/2005/8/layout/chevron2"/>
    <dgm:cxn modelId="{3725508D-DFF0-46BB-A6F2-3F0DA4906EEB}" srcId="{1C09C58F-7B1B-44AB-B593-249C9BEC4F61}" destId="{4A956900-5105-4AA1-B9A1-AF35D1ECCEA2}" srcOrd="0" destOrd="0" parTransId="{8A3134CA-267E-414C-A123-A4DB8085EBDA}" sibTransId="{B5B32713-2C40-4CC6-9B50-C404438965C7}"/>
    <dgm:cxn modelId="{9ADD888A-B8AF-475D-A3DE-960666C56B51}" srcId="{4A956900-5105-4AA1-B9A1-AF35D1ECCEA2}" destId="{FA2C136B-33B2-4455-9181-9EB2A7ABF8B8}" srcOrd="0" destOrd="0" parTransId="{844F4486-E6C7-4DC4-85E4-5140D08C54AF}" sibTransId="{33C5D5A2-5A25-4F8B-A749-BB5F6FFE3C61}"/>
    <dgm:cxn modelId="{DD5FE5B1-BBED-4A14-A9C7-28D8195856B2}" type="presOf" srcId="{1C09C58F-7B1B-44AB-B593-249C9BEC4F61}" destId="{E86ACFEE-DB8A-4791-BB54-6E11B4600016}" srcOrd="0" destOrd="0" presId="urn:microsoft.com/office/officeart/2005/8/layout/chevron2"/>
    <dgm:cxn modelId="{080F5795-39CA-4AF3-8176-B311DFC05A9B}" type="presParOf" srcId="{E86ACFEE-DB8A-4791-BB54-6E11B4600016}" destId="{1A5D5FF5-9493-4007-AD49-342C2B29BB87}" srcOrd="0" destOrd="0" presId="urn:microsoft.com/office/officeart/2005/8/layout/chevron2"/>
    <dgm:cxn modelId="{4B31E116-2147-4726-AC55-13FB8FFE66C4}" type="presParOf" srcId="{1A5D5FF5-9493-4007-AD49-342C2B29BB87}" destId="{79730CB8-60BD-46BF-B7FB-7072F6C3848A}" srcOrd="0" destOrd="0" presId="urn:microsoft.com/office/officeart/2005/8/layout/chevron2"/>
    <dgm:cxn modelId="{540761CC-E718-45C4-9471-19899F194D5E}" type="presParOf" srcId="{1A5D5FF5-9493-4007-AD49-342C2B29BB87}" destId="{BA77E285-9F05-41ED-B70B-361DAAF3457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4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6387338-4476-49BE-9479-BB87A6928040}" type="doc">
      <dgm:prSet loTypeId="urn:microsoft.com/office/officeart/2005/8/layout/chevron2" loCatId="list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CD3AC46D-E10C-4969-A2E4-D53B3BA621D0}">
      <dgm:prSet phldrT="[Text]"/>
      <dgm:spPr>
        <a:solidFill>
          <a:schemeClr val="accent3">
            <a:lumMod val="75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78BC8297-12F7-4130-9566-623F296D603B}" type="parTrans" cxnId="{53FECB31-65CA-4AD1-8BCE-8C99E7C326C4}">
      <dgm:prSet/>
      <dgm:spPr/>
      <dgm:t>
        <a:bodyPr/>
        <a:lstStyle/>
        <a:p>
          <a:endParaRPr lang="en-US"/>
        </a:p>
      </dgm:t>
    </dgm:pt>
    <dgm:pt modelId="{448E9AB2-09AB-481F-999B-0B624883D401}" type="sibTrans" cxnId="{53FECB31-65CA-4AD1-8BCE-8C99E7C326C4}">
      <dgm:prSet/>
      <dgm:spPr/>
      <dgm:t>
        <a:bodyPr/>
        <a:lstStyle/>
        <a:p>
          <a:endParaRPr lang="en-US"/>
        </a:p>
      </dgm:t>
    </dgm:pt>
    <dgm:pt modelId="{8FDAC9B4-A398-4D41-850C-277A01C38081}">
      <dgm:prSet phldrT="[Text]"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pPr marL="165100" indent="-165100"/>
          <a:r>
            <a:rPr lang="en-US" sz="2200" dirty="0" smtClean="0">
              <a:latin typeface="Arial Rounded MT Bold" pitchFamily="34" charset="0"/>
            </a:rPr>
            <a:t>Recovery is a process that takes time.</a:t>
          </a:r>
          <a:endParaRPr lang="en-US" sz="2200" dirty="0"/>
        </a:p>
      </dgm:t>
    </dgm:pt>
    <dgm:pt modelId="{518F8BC8-3D03-499B-B367-73B4199DC86A}" type="parTrans" cxnId="{FF8222B8-422D-4733-BEF2-44E517936D70}">
      <dgm:prSet/>
      <dgm:spPr/>
      <dgm:t>
        <a:bodyPr/>
        <a:lstStyle/>
        <a:p>
          <a:endParaRPr lang="en-US"/>
        </a:p>
      </dgm:t>
    </dgm:pt>
    <dgm:pt modelId="{5FD45CA3-E79D-41CB-B3C3-E7D1FDDD16B8}" type="sibTrans" cxnId="{FF8222B8-422D-4733-BEF2-44E517936D70}">
      <dgm:prSet/>
      <dgm:spPr/>
      <dgm:t>
        <a:bodyPr/>
        <a:lstStyle/>
        <a:p>
          <a:endParaRPr lang="en-US"/>
        </a:p>
      </dgm:t>
    </dgm:pt>
    <dgm:pt modelId="{64F7DD61-24C0-4F97-9505-FD7C82E31884}" type="pres">
      <dgm:prSet presAssocID="{56387338-4476-49BE-9479-BB87A692804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BBB220-7AB1-4901-AB4E-DBA1550180A2}" type="pres">
      <dgm:prSet presAssocID="{CD3AC46D-E10C-4969-A2E4-D53B3BA621D0}" presName="composite" presStyleCnt="0"/>
      <dgm:spPr/>
    </dgm:pt>
    <dgm:pt modelId="{539D6498-C559-4BA4-9CA9-79938DCD8E2E}" type="pres">
      <dgm:prSet presAssocID="{CD3AC46D-E10C-4969-A2E4-D53B3BA621D0}" presName="parentText" presStyleLbl="alignNode1" presStyleIdx="0" presStyleCnt="1" custLinFactNeighborX="-13606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78FAB4-4F20-4170-8BD1-F97C65FB9F6E}" type="pres">
      <dgm:prSet presAssocID="{CD3AC46D-E10C-4969-A2E4-D53B3BA621D0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103D02-FB36-4944-949D-FBB85EA20BDE}" type="presOf" srcId="{8FDAC9B4-A398-4D41-850C-277A01C38081}" destId="{D178FAB4-4F20-4170-8BD1-F97C65FB9F6E}" srcOrd="0" destOrd="0" presId="urn:microsoft.com/office/officeart/2005/8/layout/chevron2"/>
    <dgm:cxn modelId="{FF8222B8-422D-4733-BEF2-44E517936D70}" srcId="{CD3AC46D-E10C-4969-A2E4-D53B3BA621D0}" destId="{8FDAC9B4-A398-4D41-850C-277A01C38081}" srcOrd="0" destOrd="0" parTransId="{518F8BC8-3D03-499B-B367-73B4199DC86A}" sibTransId="{5FD45CA3-E79D-41CB-B3C3-E7D1FDDD16B8}"/>
    <dgm:cxn modelId="{53FECB31-65CA-4AD1-8BCE-8C99E7C326C4}" srcId="{56387338-4476-49BE-9479-BB87A6928040}" destId="{CD3AC46D-E10C-4969-A2E4-D53B3BA621D0}" srcOrd="0" destOrd="0" parTransId="{78BC8297-12F7-4130-9566-623F296D603B}" sibTransId="{448E9AB2-09AB-481F-999B-0B624883D401}"/>
    <dgm:cxn modelId="{472A98C7-A463-4FFF-A213-EBD1A4EC0DFF}" type="presOf" srcId="{CD3AC46D-E10C-4969-A2E4-D53B3BA621D0}" destId="{539D6498-C559-4BA4-9CA9-79938DCD8E2E}" srcOrd="0" destOrd="0" presId="urn:microsoft.com/office/officeart/2005/8/layout/chevron2"/>
    <dgm:cxn modelId="{3BFC1190-7E9E-49AE-B8F2-6FEA57F7428E}" type="presOf" srcId="{56387338-4476-49BE-9479-BB87A6928040}" destId="{64F7DD61-24C0-4F97-9505-FD7C82E31884}" srcOrd="0" destOrd="0" presId="urn:microsoft.com/office/officeart/2005/8/layout/chevron2"/>
    <dgm:cxn modelId="{79A12D43-9F31-429D-AE15-EECE705E25DF}" type="presParOf" srcId="{64F7DD61-24C0-4F97-9505-FD7C82E31884}" destId="{E9BBB220-7AB1-4901-AB4E-DBA1550180A2}" srcOrd="0" destOrd="0" presId="urn:microsoft.com/office/officeart/2005/8/layout/chevron2"/>
    <dgm:cxn modelId="{7F142DDA-64AF-4E88-8721-BEBEA08BC90E}" type="presParOf" srcId="{E9BBB220-7AB1-4901-AB4E-DBA1550180A2}" destId="{539D6498-C559-4BA4-9CA9-79938DCD8E2E}" srcOrd="0" destOrd="0" presId="urn:microsoft.com/office/officeart/2005/8/layout/chevron2"/>
    <dgm:cxn modelId="{BC0DF116-8A54-4746-9DAC-BEE5193D44EB}" type="presParOf" srcId="{E9BBB220-7AB1-4901-AB4E-DBA1550180A2}" destId="{D178FAB4-4F20-4170-8BD1-F97C65FB9F6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9D0691-19D4-42CB-A92E-422B57025691}">
      <dsp:nvSpPr>
        <dsp:cNvPr id="0" name=""/>
        <dsp:cNvSpPr/>
      </dsp:nvSpPr>
      <dsp:spPr>
        <a:xfrm rot="5400000">
          <a:off x="-125730" y="125730"/>
          <a:ext cx="838200" cy="58674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-5400000">
        <a:off x="0" y="293370"/>
        <a:ext cx="586740" cy="251460"/>
      </dsp:txXfrm>
    </dsp:sp>
    <dsp:sp modelId="{915C88DC-869B-4334-9A2B-86C6E5A255A2}">
      <dsp:nvSpPr>
        <dsp:cNvPr id="0" name=""/>
        <dsp:cNvSpPr/>
      </dsp:nvSpPr>
      <dsp:spPr>
        <a:xfrm rot="5400000">
          <a:off x="3792855" y="-3206115"/>
          <a:ext cx="544830" cy="6957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Arial Rounded MT Bold" pitchFamily="34" charset="0"/>
            </a:rPr>
            <a:t>Rigorous standards based on best practices.</a:t>
          </a:r>
          <a:endParaRPr lang="en-US" sz="2000" b="0" kern="1200" dirty="0"/>
        </a:p>
      </dsp:txBody>
      <dsp:txXfrm rot="-5400000">
        <a:off x="586740" y="26596"/>
        <a:ext cx="6930464" cy="49163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B2DDE-9A39-4AC9-8FD2-6EC10837F82F}">
      <dsp:nvSpPr>
        <dsp:cNvPr id="0" name=""/>
        <dsp:cNvSpPr/>
      </dsp:nvSpPr>
      <dsp:spPr>
        <a:xfrm rot="5400000">
          <a:off x="-125484" y="126302"/>
          <a:ext cx="836563" cy="585594"/>
        </a:xfrm>
        <a:prstGeom prst="chevron">
          <a:avLst/>
        </a:prstGeom>
        <a:solidFill>
          <a:schemeClr val="accent5">
            <a:lumMod val="7500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-5400000">
        <a:off x="1" y="293614"/>
        <a:ext cx="585594" cy="250969"/>
      </dsp:txXfrm>
    </dsp:sp>
    <dsp:sp modelId="{F48A90CC-D4CC-4D7D-8E7C-8F3CF03CCB29}">
      <dsp:nvSpPr>
        <dsp:cNvPr id="0" name=""/>
        <dsp:cNvSpPr/>
      </dsp:nvSpPr>
      <dsp:spPr>
        <a:xfrm rot="5400000">
          <a:off x="3792814" y="-3206401"/>
          <a:ext cx="543766" cy="69582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Arial Rounded MT Bold" pitchFamily="34" charset="0"/>
            </a:rPr>
            <a:t>Research: outcomes studies, strength and needs assessments, under-served populations.</a:t>
          </a:r>
          <a:endParaRPr lang="en-US" sz="2000" b="0" kern="1200" dirty="0">
            <a:latin typeface="Arial Rounded MT Bold" pitchFamily="34" charset="0"/>
          </a:endParaRPr>
        </a:p>
      </dsp:txBody>
      <dsp:txXfrm rot="-5400000">
        <a:off x="585595" y="27362"/>
        <a:ext cx="6931661" cy="490678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9D0691-19D4-42CB-A92E-422B57025691}">
      <dsp:nvSpPr>
        <dsp:cNvPr id="0" name=""/>
        <dsp:cNvSpPr/>
      </dsp:nvSpPr>
      <dsp:spPr>
        <a:xfrm rot="5400000">
          <a:off x="-125730" y="125730"/>
          <a:ext cx="838200" cy="586740"/>
        </a:xfrm>
        <a:prstGeom prst="chevron">
          <a:avLst/>
        </a:prstGeom>
        <a:solidFill>
          <a:schemeClr val="accent4">
            <a:lumMod val="7500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-5400000">
        <a:off x="0" y="293370"/>
        <a:ext cx="586740" cy="251460"/>
      </dsp:txXfrm>
    </dsp:sp>
    <dsp:sp modelId="{915C88DC-869B-4334-9A2B-86C6E5A255A2}">
      <dsp:nvSpPr>
        <dsp:cNvPr id="0" name=""/>
        <dsp:cNvSpPr/>
      </dsp:nvSpPr>
      <dsp:spPr>
        <a:xfrm rot="5400000">
          <a:off x="3792855" y="-3206115"/>
          <a:ext cx="544830" cy="6957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smtClean="0">
              <a:latin typeface="Arial Rounded MT Bold" pitchFamily="34" charset="0"/>
            </a:rPr>
            <a:t>Promotes a long-term, sustainable recovery model.</a:t>
          </a:r>
          <a:endParaRPr lang="en-US" sz="2000" b="0" kern="1200" dirty="0"/>
        </a:p>
      </dsp:txBody>
      <dsp:txXfrm rot="-5400000">
        <a:off x="586740" y="26596"/>
        <a:ext cx="6930464" cy="4916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5C833-CF97-4548-87BF-024D0935B078}">
      <dsp:nvSpPr>
        <dsp:cNvPr id="0" name=""/>
        <dsp:cNvSpPr/>
      </dsp:nvSpPr>
      <dsp:spPr>
        <a:xfrm rot="5400000">
          <a:off x="-125484" y="126302"/>
          <a:ext cx="836563" cy="585594"/>
        </a:xfrm>
        <a:prstGeom prst="chevron">
          <a:avLst/>
        </a:prstGeom>
        <a:solidFill>
          <a:schemeClr val="accent3">
            <a:lumMod val="60000"/>
            <a:lumOff val="4000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-5400000">
        <a:off x="1" y="293614"/>
        <a:ext cx="585594" cy="250969"/>
      </dsp:txXfrm>
    </dsp:sp>
    <dsp:sp modelId="{ED2515F0-5EA8-4417-A8EC-C4D8F0A06EF7}">
      <dsp:nvSpPr>
        <dsp:cNvPr id="0" name=""/>
        <dsp:cNvSpPr/>
      </dsp:nvSpPr>
      <dsp:spPr>
        <a:xfrm rot="5400000">
          <a:off x="3792814" y="-3206401"/>
          <a:ext cx="543766" cy="69582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smtClean="0">
              <a:latin typeface="Arial Rounded MT Bold"/>
            </a:rPr>
            <a:t>Promotes legitimacy for recovery residences through research, and advocacy.</a:t>
          </a:r>
          <a:endParaRPr lang="en-US" sz="2000" b="0" kern="1200" dirty="0">
            <a:latin typeface="Arial Rounded MT Bold"/>
          </a:endParaRPr>
        </a:p>
      </dsp:txBody>
      <dsp:txXfrm rot="-5400000">
        <a:off x="585595" y="27362"/>
        <a:ext cx="6931661" cy="4906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4E9CA-A085-4289-ACF3-28BDBE6C91AC}">
      <dsp:nvSpPr>
        <dsp:cNvPr id="0" name=""/>
        <dsp:cNvSpPr/>
      </dsp:nvSpPr>
      <dsp:spPr>
        <a:xfrm rot="5400000">
          <a:off x="-125484" y="126302"/>
          <a:ext cx="836563" cy="585594"/>
        </a:xfrm>
        <a:prstGeom prst="chevron">
          <a:avLst/>
        </a:prstGeom>
        <a:solidFill>
          <a:schemeClr val="accent6">
            <a:lumMod val="7500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-5400000">
        <a:off x="1" y="293614"/>
        <a:ext cx="585594" cy="250969"/>
      </dsp:txXfrm>
    </dsp:sp>
    <dsp:sp modelId="{CCE3CA4C-36A4-4783-B936-54EE96C5FDF9}">
      <dsp:nvSpPr>
        <dsp:cNvPr id="0" name=""/>
        <dsp:cNvSpPr/>
      </dsp:nvSpPr>
      <dsp:spPr>
        <a:xfrm rot="5400000">
          <a:off x="3792814" y="-3206401"/>
          <a:ext cx="543766" cy="69582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Arial Rounded MT Bold" pitchFamily="34" charset="0"/>
            </a:rPr>
            <a:t>Addresses ongoing housing discrimination issues and is a voice for those that have none.</a:t>
          </a:r>
          <a:endParaRPr lang="en-US" sz="2000" kern="1200" dirty="0">
            <a:latin typeface="Arial Rounded MT Bold" pitchFamily="34" charset="0"/>
          </a:endParaRPr>
        </a:p>
      </dsp:txBody>
      <dsp:txXfrm rot="-5400000">
        <a:off x="585595" y="27362"/>
        <a:ext cx="6931661" cy="4906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B2DDE-9A39-4AC9-8FD2-6EC10837F82F}">
      <dsp:nvSpPr>
        <dsp:cNvPr id="0" name=""/>
        <dsp:cNvSpPr/>
      </dsp:nvSpPr>
      <dsp:spPr>
        <a:xfrm rot="5400000">
          <a:off x="-125730" y="125730"/>
          <a:ext cx="838200" cy="586740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-5400000">
        <a:off x="0" y="293370"/>
        <a:ext cx="586740" cy="251460"/>
      </dsp:txXfrm>
    </dsp:sp>
    <dsp:sp modelId="{F48A90CC-D4CC-4D7D-8E7C-8F3CF03CCB29}">
      <dsp:nvSpPr>
        <dsp:cNvPr id="0" name=""/>
        <dsp:cNvSpPr/>
      </dsp:nvSpPr>
      <dsp:spPr>
        <a:xfrm rot="5400000">
          <a:off x="3792855" y="-3206115"/>
          <a:ext cx="544830" cy="6957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smtClean="0">
              <a:latin typeface="Arial Rounded MT Bold" pitchFamily="34" charset="0"/>
            </a:rPr>
            <a:t>Facilitates creative partnerships and advocacy.</a:t>
          </a:r>
          <a:endParaRPr lang="en-US" sz="2000" b="0" kern="1200" dirty="0">
            <a:latin typeface="Arial Rounded MT Bold" pitchFamily="34" charset="0"/>
          </a:endParaRPr>
        </a:p>
      </dsp:txBody>
      <dsp:txXfrm rot="-5400000">
        <a:off x="586740" y="26596"/>
        <a:ext cx="6930464" cy="49163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A5CE2-82BE-4650-B92A-53281F6338B1}">
      <dsp:nvSpPr>
        <dsp:cNvPr id="0" name=""/>
        <dsp:cNvSpPr/>
      </dsp:nvSpPr>
      <dsp:spPr>
        <a:xfrm rot="5400000">
          <a:off x="-125730" y="125730"/>
          <a:ext cx="838200" cy="586740"/>
        </a:xfrm>
        <a:prstGeom prst="chevron">
          <a:avLst/>
        </a:prstGeom>
        <a:solidFill>
          <a:schemeClr val="accent3">
            <a:lumMod val="7500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-5400000">
        <a:off x="0" y="293370"/>
        <a:ext cx="586740" cy="251460"/>
      </dsp:txXfrm>
    </dsp:sp>
    <dsp:sp modelId="{765DE710-A1AA-435A-B04F-0BB2D4F37588}">
      <dsp:nvSpPr>
        <dsp:cNvPr id="0" name=""/>
        <dsp:cNvSpPr/>
      </dsp:nvSpPr>
      <dsp:spPr>
        <a:xfrm rot="5400000">
          <a:off x="3792855" y="-3206115"/>
          <a:ext cx="544830" cy="6957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Arial Rounded MT Bold" pitchFamily="34" charset="0"/>
            </a:rPr>
            <a:t>Supports multiple pathways to recovery.</a:t>
          </a:r>
          <a:endParaRPr lang="en-US" sz="2000" kern="1200" dirty="0">
            <a:latin typeface="Arial Rounded MT Bold" pitchFamily="34" charset="0"/>
          </a:endParaRPr>
        </a:p>
      </dsp:txBody>
      <dsp:txXfrm rot="-5400000">
        <a:off x="586740" y="26596"/>
        <a:ext cx="6930464" cy="4916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730CB8-60BD-46BF-B7FB-7072F6C3848A}">
      <dsp:nvSpPr>
        <dsp:cNvPr id="0" name=""/>
        <dsp:cNvSpPr/>
      </dsp:nvSpPr>
      <dsp:spPr>
        <a:xfrm rot="5400000">
          <a:off x="-125484" y="126302"/>
          <a:ext cx="836563" cy="585594"/>
        </a:xfrm>
        <a:prstGeom prst="chevron">
          <a:avLst/>
        </a:prstGeom>
        <a:solidFill>
          <a:schemeClr val="accent4">
            <a:lumMod val="60000"/>
            <a:lumOff val="4000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-5400000">
        <a:off x="1" y="293614"/>
        <a:ext cx="585594" cy="250969"/>
      </dsp:txXfrm>
    </dsp:sp>
    <dsp:sp modelId="{BA77E285-9F05-41ED-B70B-361DAAF34576}">
      <dsp:nvSpPr>
        <dsp:cNvPr id="0" name=""/>
        <dsp:cNvSpPr/>
      </dsp:nvSpPr>
      <dsp:spPr>
        <a:xfrm rot="5400000">
          <a:off x="3792814" y="-3206401"/>
          <a:ext cx="543766" cy="69582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smtClean="0">
              <a:latin typeface="Arial Rounded MT Bold" pitchFamily="34" charset="0"/>
            </a:rPr>
            <a:t>Provides </a:t>
          </a:r>
          <a:r>
            <a:rPr lang="en-US" sz="2000" kern="1200" dirty="0" smtClean="0">
              <a:latin typeface="Arial Rounded MT Bold" pitchFamily="34" charset="0"/>
            </a:rPr>
            <a:t>constructive, rehabilitative alternatives to incarceration.</a:t>
          </a:r>
          <a:endParaRPr lang="en-US" sz="2000" kern="1200" dirty="0">
            <a:latin typeface="Arial Rounded MT Bold" pitchFamily="34" charset="0"/>
          </a:endParaRPr>
        </a:p>
      </dsp:txBody>
      <dsp:txXfrm rot="-5400000">
        <a:off x="585595" y="27362"/>
        <a:ext cx="6931661" cy="4906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DC049-803C-4C74-BE20-B4A5B632526B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E547F-B217-46AC-A120-759A9CD0C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29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9A9DD-4157-4407-84ED-CAD17703A84C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DB8536-DFFD-407B-B6B3-EB69F02A3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50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B8536-DFFD-407B-B6B3-EB69F02A38C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B8536-DFFD-407B-B6B3-EB69F02A38C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Delete “organizations”</a:t>
            </a:r>
          </a:p>
          <a:p>
            <a:r>
              <a:rPr lang="en-US" dirty="0" smtClean="0"/>
              <a:t>Affiliates; Established unaffiliated,</a:t>
            </a:r>
            <a:r>
              <a:rPr lang="en-US" baseline="0" dirty="0" smtClean="0"/>
              <a:t> Emerging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F4B25-FB7B-46F7-9C6B-13925763AD1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F4B25-FB7B-46F7-9C6B-13925763AD1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F4B25-FB7B-46F7-9C6B-13925763AD1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F4B25-FB7B-46F7-9C6B-13925763AD1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B8536-DFFD-407B-B6B3-EB69F02A38C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B8536-DFFD-407B-B6B3-EB69F02A38C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B8536-DFFD-407B-B6B3-EB69F02A38C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B8536-DFFD-407B-B6B3-EB69F02A38C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B8536-DFFD-407B-B6B3-EB69F02A38C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B8536-DFFD-407B-B6B3-EB69F02A38C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F4B25-FB7B-46F7-9C6B-13925763AD1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F4B25-FB7B-46F7-9C6B-13925763AD1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F4B25-FB7B-46F7-9C6B-13925763AD1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F4B25-FB7B-46F7-9C6B-13925763AD1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89EB2">
              <a:alpha val="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 descr="NARR-logo-3_dk-60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458200" y="6370488"/>
            <a:ext cx="490416" cy="297011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C7563F-7D05-4B28-B5D7-EA6C0C41E258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0F73CF-518E-41E3-87F1-3A29C7403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C7563F-7D05-4B28-B5D7-EA6C0C41E258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0F73CF-518E-41E3-87F1-3A29C7403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C7563F-7D05-4B28-B5D7-EA6C0C41E258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0F73CF-518E-41E3-87F1-3A29C7403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89EB2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C7563F-7D05-4B28-B5D7-EA6C0C41E258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0F73CF-518E-41E3-87F1-3A29C7403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C7563F-7D05-4B28-B5D7-EA6C0C41E258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0F73CF-518E-41E3-87F1-3A29C7403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C7563F-7D05-4B28-B5D7-EA6C0C41E258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0F73CF-518E-41E3-87F1-3A29C7403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C7563F-7D05-4B28-B5D7-EA6C0C41E258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0F73CF-518E-41E3-87F1-3A29C7403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C7563F-7D05-4B28-B5D7-EA6C0C41E258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0F73CF-518E-41E3-87F1-3A29C7403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C7563F-7D05-4B28-B5D7-EA6C0C41E258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0F73CF-518E-41E3-87F1-3A29C7403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8000"/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60000"/>
              <a:lumOff val="40000"/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1.xml"/><Relationship Id="rId13" Type="http://schemas.openxmlformats.org/officeDocument/2006/relationships/diagramData" Target="../diagrams/data22.xml"/><Relationship Id="rId18" Type="http://schemas.openxmlformats.org/officeDocument/2006/relationships/diagramData" Target="../diagrams/data23.xml"/><Relationship Id="rId26" Type="http://schemas.openxmlformats.org/officeDocument/2006/relationships/diagramColors" Target="../diagrams/colors24.xml"/><Relationship Id="rId3" Type="http://schemas.openxmlformats.org/officeDocument/2006/relationships/diagramData" Target="../diagrams/data20.xml"/><Relationship Id="rId21" Type="http://schemas.openxmlformats.org/officeDocument/2006/relationships/diagramColors" Target="../diagrams/colors23.xml"/><Relationship Id="rId7" Type="http://schemas.microsoft.com/office/2007/relationships/diagramDrawing" Target="../diagrams/drawing20.xml"/><Relationship Id="rId12" Type="http://schemas.microsoft.com/office/2007/relationships/diagramDrawing" Target="../diagrams/drawing21.xml"/><Relationship Id="rId17" Type="http://schemas.microsoft.com/office/2007/relationships/diagramDrawing" Target="../diagrams/drawing22.xml"/><Relationship Id="rId25" Type="http://schemas.openxmlformats.org/officeDocument/2006/relationships/diagramQuickStyle" Target="../diagrams/quickStyle24.xml"/><Relationship Id="rId2" Type="http://schemas.openxmlformats.org/officeDocument/2006/relationships/notesSlide" Target="../notesSlides/notesSlide12.xml"/><Relationship Id="rId16" Type="http://schemas.openxmlformats.org/officeDocument/2006/relationships/diagramColors" Target="../diagrams/colors22.xml"/><Relationship Id="rId20" Type="http://schemas.openxmlformats.org/officeDocument/2006/relationships/diagramQuickStyle" Target="../diagrams/quickStyle2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0.xml"/><Relationship Id="rId11" Type="http://schemas.openxmlformats.org/officeDocument/2006/relationships/diagramColors" Target="../diagrams/colors21.xml"/><Relationship Id="rId24" Type="http://schemas.openxmlformats.org/officeDocument/2006/relationships/diagramLayout" Target="../diagrams/layout24.xml"/><Relationship Id="rId5" Type="http://schemas.openxmlformats.org/officeDocument/2006/relationships/diagramQuickStyle" Target="../diagrams/quickStyle20.xml"/><Relationship Id="rId15" Type="http://schemas.openxmlformats.org/officeDocument/2006/relationships/diagramQuickStyle" Target="../diagrams/quickStyle22.xml"/><Relationship Id="rId23" Type="http://schemas.openxmlformats.org/officeDocument/2006/relationships/diagramData" Target="../diagrams/data24.xml"/><Relationship Id="rId10" Type="http://schemas.openxmlformats.org/officeDocument/2006/relationships/diagramQuickStyle" Target="../diagrams/quickStyle21.xml"/><Relationship Id="rId19" Type="http://schemas.openxmlformats.org/officeDocument/2006/relationships/diagramLayout" Target="../diagrams/layout23.xml"/><Relationship Id="rId4" Type="http://schemas.openxmlformats.org/officeDocument/2006/relationships/diagramLayout" Target="../diagrams/layout20.xml"/><Relationship Id="rId9" Type="http://schemas.openxmlformats.org/officeDocument/2006/relationships/diagramLayout" Target="../diagrams/layout21.xml"/><Relationship Id="rId14" Type="http://schemas.openxmlformats.org/officeDocument/2006/relationships/diagramLayout" Target="../diagrams/layout22.xml"/><Relationship Id="rId22" Type="http://schemas.microsoft.com/office/2007/relationships/diagramDrawing" Target="../diagrams/drawing23.xml"/><Relationship Id="rId27" Type="http://schemas.microsoft.com/office/2007/relationships/diagramDrawing" Target="../diagrams/drawing2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6.xml"/><Relationship Id="rId13" Type="http://schemas.openxmlformats.org/officeDocument/2006/relationships/diagramData" Target="../diagrams/data27.xml"/><Relationship Id="rId18" Type="http://schemas.openxmlformats.org/officeDocument/2006/relationships/diagramData" Target="../diagrams/data28.xml"/><Relationship Id="rId26" Type="http://schemas.openxmlformats.org/officeDocument/2006/relationships/diagramColors" Target="../diagrams/colors29.xml"/><Relationship Id="rId3" Type="http://schemas.openxmlformats.org/officeDocument/2006/relationships/diagramData" Target="../diagrams/data25.xml"/><Relationship Id="rId21" Type="http://schemas.openxmlformats.org/officeDocument/2006/relationships/diagramColors" Target="../diagrams/colors28.xml"/><Relationship Id="rId7" Type="http://schemas.microsoft.com/office/2007/relationships/diagramDrawing" Target="../diagrams/drawing25.xml"/><Relationship Id="rId12" Type="http://schemas.microsoft.com/office/2007/relationships/diagramDrawing" Target="../diagrams/drawing26.xml"/><Relationship Id="rId17" Type="http://schemas.microsoft.com/office/2007/relationships/diagramDrawing" Target="../diagrams/drawing27.xml"/><Relationship Id="rId25" Type="http://schemas.openxmlformats.org/officeDocument/2006/relationships/diagramQuickStyle" Target="../diagrams/quickStyle29.xml"/><Relationship Id="rId2" Type="http://schemas.openxmlformats.org/officeDocument/2006/relationships/notesSlide" Target="../notesSlides/notesSlide13.xml"/><Relationship Id="rId16" Type="http://schemas.openxmlformats.org/officeDocument/2006/relationships/diagramColors" Target="../diagrams/colors27.xml"/><Relationship Id="rId20" Type="http://schemas.openxmlformats.org/officeDocument/2006/relationships/diagramQuickStyle" Target="../diagrams/quickStyle2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5.xml"/><Relationship Id="rId11" Type="http://schemas.openxmlformats.org/officeDocument/2006/relationships/diagramColors" Target="../diagrams/colors26.xml"/><Relationship Id="rId24" Type="http://schemas.openxmlformats.org/officeDocument/2006/relationships/diagramLayout" Target="../diagrams/layout29.xml"/><Relationship Id="rId5" Type="http://schemas.openxmlformats.org/officeDocument/2006/relationships/diagramQuickStyle" Target="../diagrams/quickStyle25.xml"/><Relationship Id="rId15" Type="http://schemas.openxmlformats.org/officeDocument/2006/relationships/diagramQuickStyle" Target="../diagrams/quickStyle27.xml"/><Relationship Id="rId23" Type="http://schemas.openxmlformats.org/officeDocument/2006/relationships/diagramData" Target="../diagrams/data29.xml"/><Relationship Id="rId10" Type="http://schemas.openxmlformats.org/officeDocument/2006/relationships/diagramQuickStyle" Target="../diagrams/quickStyle26.xml"/><Relationship Id="rId19" Type="http://schemas.openxmlformats.org/officeDocument/2006/relationships/diagramLayout" Target="../diagrams/layout28.xml"/><Relationship Id="rId4" Type="http://schemas.openxmlformats.org/officeDocument/2006/relationships/diagramLayout" Target="../diagrams/layout25.xml"/><Relationship Id="rId9" Type="http://schemas.openxmlformats.org/officeDocument/2006/relationships/diagramLayout" Target="../diagrams/layout26.xml"/><Relationship Id="rId14" Type="http://schemas.openxmlformats.org/officeDocument/2006/relationships/diagramLayout" Target="../diagrams/layout27.xml"/><Relationship Id="rId22" Type="http://schemas.microsoft.com/office/2007/relationships/diagramDrawing" Target="../diagrams/drawing28.xml"/><Relationship Id="rId27" Type="http://schemas.microsoft.com/office/2007/relationships/diagramDrawing" Target="../diagrams/drawing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26" Type="http://schemas.openxmlformats.org/officeDocument/2006/relationships/diagramColors" Target="../diagrams/colors5.xml"/><Relationship Id="rId39" Type="http://schemas.openxmlformats.org/officeDocument/2006/relationships/diagramLayout" Target="../diagrams/layout8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34" Type="http://schemas.openxmlformats.org/officeDocument/2006/relationships/diagramLayout" Target="../diagrams/layout7.xml"/><Relationship Id="rId42" Type="http://schemas.microsoft.com/office/2007/relationships/diagramDrawing" Target="../diagrams/drawing8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5" Type="http://schemas.openxmlformats.org/officeDocument/2006/relationships/diagramQuickStyle" Target="../diagrams/quickStyle5.xml"/><Relationship Id="rId33" Type="http://schemas.openxmlformats.org/officeDocument/2006/relationships/diagramData" Target="../diagrams/data7.xml"/><Relationship Id="rId38" Type="http://schemas.openxmlformats.org/officeDocument/2006/relationships/diagramData" Target="../diagrams/data8.xml"/><Relationship Id="rId2" Type="http://schemas.openxmlformats.org/officeDocument/2006/relationships/notesSlide" Target="../notesSlides/notesSlide6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29" Type="http://schemas.openxmlformats.org/officeDocument/2006/relationships/diagramLayout" Target="../diagrams/layout6.xml"/><Relationship Id="rId41" Type="http://schemas.openxmlformats.org/officeDocument/2006/relationships/diagramColors" Target="../diagrams/colors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diagramLayout" Target="../diagrams/layout5.xml"/><Relationship Id="rId32" Type="http://schemas.microsoft.com/office/2007/relationships/diagramDrawing" Target="../diagrams/drawing6.xml"/><Relationship Id="rId37" Type="http://schemas.microsoft.com/office/2007/relationships/diagramDrawing" Target="../diagrams/drawing7.xml"/><Relationship Id="rId40" Type="http://schemas.openxmlformats.org/officeDocument/2006/relationships/diagramQuickStyle" Target="../diagrams/quickStyle8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diagramData" Target="../diagrams/data5.xml"/><Relationship Id="rId28" Type="http://schemas.openxmlformats.org/officeDocument/2006/relationships/diagramData" Target="../diagrams/data6.xml"/><Relationship Id="rId36" Type="http://schemas.openxmlformats.org/officeDocument/2006/relationships/diagramColors" Target="../diagrams/colors7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31" Type="http://schemas.openxmlformats.org/officeDocument/2006/relationships/diagramColors" Target="../diagrams/colors6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Relationship Id="rId27" Type="http://schemas.microsoft.com/office/2007/relationships/diagramDrawing" Target="../diagrams/drawing5.xml"/><Relationship Id="rId30" Type="http://schemas.openxmlformats.org/officeDocument/2006/relationships/diagramQuickStyle" Target="../diagrams/quickStyle6.xml"/><Relationship Id="rId35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diagramData" Target="../diagrams/data11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microsoft.com/office/2007/relationships/diagramDrawing" Target="../diagrams/drawing11.xml"/><Relationship Id="rId2" Type="http://schemas.openxmlformats.org/officeDocument/2006/relationships/notesSlide" Target="../notesSlides/notesSlide7.xml"/><Relationship Id="rId16" Type="http://schemas.openxmlformats.org/officeDocument/2006/relationships/diagramColors" Target="../diagrams/colors1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0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diagramLayout" Target="../diagrams/layout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13" Type="http://schemas.openxmlformats.org/officeDocument/2006/relationships/diagramData" Target="../diagrams/data14.xml"/><Relationship Id="rId18" Type="http://schemas.openxmlformats.org/officeDocument/2006/relationships/diagramData" Target="../diagrams/data15.xml"/><Relationship Id="rId3" Type="http://schemas.openxmlformats.org/officeDocument/2006/relationships/diagramData" Target="../diagrams/data12.xml"/><Relationship Id="rId21" Type="http://schemas.openxmlformats.org/officeDocument/2006/relationships/diagramColors" Target="../diagrams/colors15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17" Type="http://schemas.microsoft.com/office/2007/relationships/diagramDrawing" Target="../diagrams/drawing14.xml"/><Relationship Id="rId2" Type="http://schemas.openxmlformats.org/officeDocument/2006/relationships/notesSlide" Target="../notesSlides/notesSlide8.xml"/><Relationship Id="rId16" Type="http://schemas.openxmlformats.org/officeDocument/2006/relationships/diagramColors" Target="../diagrams/colors14.xml"/><Relationship Id="rId20" Type="http://schemas.openxmlformats.org/officeDocument/2006/relationships/diagramQuickStyle" Target="../diagrams/quickStyle1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5" Type="http://schemas.openxmlformats.org/officeDocument/2006/relationships/diagramQuickStyle" Target="../diagrams/quickStyle12.xml"/><Relationship Id="rId15" Type="http://schemas.openxmlformats.org/officeDocument/2006/relationships/diagramQuickStyle" Target="../diagrams/quickStyle14.xml"/><Relationship Id="rId10" Type="http://schemas.openxmlformats.org/officeDocument/2006/relationships/diagramQuickStyle" Target="../diagrams/quickStyle13.xml"/><Relationship Id="rId19" Type="http://schemas.openxmlformats.org/officeDocument/2006/relationships/diagramLayout" Target="../diagrams/layout15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Relationship Id="rId14" Type="http://schemas.openxmlformats.org/officeDocument/2006/relationships/diagramLayout" Target="../diagrams/layout14.xml"/><Relationship Id="rId22" Type="http://schemas.microsoft.com/office/2007/relationships/diagramDrawing" Target="../diagrams/drawing1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13" Type="http://schemas.openxmlformats.org/officeDocument/2006/relationships/diagramData" Target="../diagrams/data18.xml"/><Relationship Id="rId18" Type="http://schemas.openxmlformats.org/officeDocument/2006/relationships/diagramData" Target="../diagrams/data19.xml"/><Relationship Id="rId3" Type="http://schemas.openxmlformats.org/officeDocument/2006/relationships/diagramData" Target="../diagrams/data16.xml"/><Relationship Id="rId21" Type="http://schemas.openxmlformats.org/officeDocument/2006/relationships/diagramColors" Target="../diagrams/colors19.xml"/><Relationship Id="rId7" Type="http://schemas.microsoft.com/office/2007/relationships/diagramDrawing" Target="../diagrams/drawing16.xml"/><Relationship Id="rId12" Type="http://schemas.microsoft.com/office/2007/relationships/diagramDrawing" Target="../diagrams/drawing17.xml"/><Relationship Id="rId17" Type="http://schemas.microsoft.com/office/2007/relationships/diagramDrawing" Target="../diagrams/drawing18.xml"/><Relationship Id="rId2" Type="http://schemas.openxmlformats.org/officeDocument/2006/relationships/notesSlide" Target="../notesSlides/notesSlide9.xml"/><Relationship Id="rId16" Type="http://schemas.openxmlformats.org/officeDocument/2006/relationships/diagramColors" Target="../diagrams/colors18.xml"/><Relationship Id="rId20" Type="http://schemas.openxmlformats.org/officeDocument/2006/relationships/diagramQuickStyle" Target="../diagrams/quickStyle1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6.xml"/><Relationship Id="rId11" Type="http://schemas.openxmlformats.org/officeDocument/2006/relationships/diagramColors" Target="../diagrams/colors17.xml"/><Relationship Id="rId5" Type="http://schemas.openxmlformats.org/officeDocument/2006/relationships/diagramQuickStyle" Target="../diagrams/quickStyle16.xml"/><Relationship Id="rId15" Type="http://schemas.openxmlformats.org/officeDocument/2006/relationships/diagramQuickStyle" Target="../diagrams/quickStyle18.xml"/><Relationship Id="rId10" Type="http://schemas.openxmlformats.org/officeDocument/2006/relationships/diagramQuickStyle" Target="../diagrams/quickStyle17.xml"/><Relationship Id="rId19" Type="http://schemas.openxmlformats.org/officeDocument/2006/relationships/diagramLayout" Target="../diagrams/layout19.xml"/><Relationship Id="rId4" Type="http://schemas.openxmlformats.org/officeDocument/2006/relationships/diagramLayout" Target="../diagrams/layout16.xml"/><Relationship Id="rId9" Type="http://schemas.openxmlformats.org/officeDocument/2006/relationships/diagramLayout" Target="../diagrams/layout17.xml"/><Relationship Id="rId14" Type="http://schemas.openxmlformats.org/officeDocument/2006/relationships/diagramLayout" Target="../diagrams/layout18.xml"/><Relationship Id="rId22" Type="http://schemas.microsoft.com/office/2007/relationships/diagramDrawing" Target="../diagrams/drawin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evel 19"/>
          <p:cNvSpPr/>
          <p:nvPr/>
        </p:nvSpPr>
        <p:spPr>
          <a:xfrm>
            <a:off x="609600" y="685800"/>
            <a:ext cx="8001000" cy="5486400"/>
          </a:xfrm>
          <a:prstGeom prst="bevel">
            <a:avLst>
              <a:gd name="adj" fmla="val 3284"/>
            </a:avLst>
          </a:prstGeom>
          <a:gradFill flip="none" rotWithShape="1">
            <a:gsLst>
              <a:gs pos="0">
                <a:schemeClr val="accent5"/>
              </a:gs>
              <a:gs pos="39999">
                <a:schemeClr val="accent5">
                  <a:lumMod val="60000"/>
                  <a:lumOff val="40000"/>
                </a:schemeClr>
              </a:gs>
              <a:gs pos="70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solidFill>
              <a:schemeClr val="bg1">
                <a:lumMod val="95000"/>
                <a:alpha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0" y="990600"/>
            <a:ext cx="7696200" cy="1446550"/>
          </a:xfrm>
          <a:prstGeom prst="rect">
            <a:avLst/>
          </a:prstGeom>
          <a:noFill/>
          <a:ln w="28575" cap="rnd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3000000"/>
            </a:lightRig>
          </a:scene3d>
          <a:sp3d>
            <a:bevelT w="190500" h="38100"/>
          </a:sp3d>
        </p:spPr>
        <p:txBody>
          <a:bodyPr wrap="square" lIns="91440" tIns="45720" rIns="91440" bIns="45720">
            <a:spAutoFit/>
            <a:sp3d extrusionH="57150" prstMaterial="matte">
              <a:bevelT w="38100" h="38100" prst="angle"/>
            </a:sp3d>
          </a:bodyPr>
          <a:lstStyle/>
          <a:p>
            <a:pPr algn="ctr">
              <a:spcBef>
                <a:spcPts val="2400"/>
              </a:spcBef>
              <a:spcAft>
                <a:spcPts val="2400"/>
              </a:spcAft>
            </a:pP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" pitchFamily="34" charset="0"/>
              </a:rPr>
              <a:t>NARR : Standards, Levels and Nomenclature</a:t>
            </a:r>
            <a:endParaRPr lang="en-US" sz="4400" b="1" dirty="0" smtClean="0">
              <a:ln w="9000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" pitchFamily="34" charset="0"/>
            </a:endParaRPr>
          </a:p>
        </p:txBody>
      </p:sp>
      <p:pic>
        <p:nvPicPr>
          <p:cNvPr id="21" name="Picture 20" descr="NARR-logo-3_dk-60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10400" y="5181600"/>
            <a:ext cx="1241142" cy="707828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glow" dir="t">
              <a:rot lat="0" lon="0" rev="3600000"/>
            </a:lightRig>
          </a:scene3d>
          <a:sp3d>
            <a:bevelT w="19050" h="57150" prst="hardEdge"/>
          </a:sp3d>
        </p:spPr>
      </p:pic>
      <p:sp>
        <p:nvSpPr>
          <p:cNvPr id="18" name="TextBox 17"/>
          <p:cNvSpPr txBox="1"/>
          <p:nvPr/>
        </p:nvSpPr>
        <p:spPr>
          <a:xfrm>
            <a:off x="6172200" y="6477000"/>
            <a:ext cx="2819400" cy="2616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811FB7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1100" dirty="0" smtClean="0">
                <a:solidFill>
                  <a:srgbClr val="811FB7"/>
                </a:solidFill>
                <a:latin typeface="Agency FB" pitchFamily="34" charset="0"/>
              </a:rPr>
              <a:t>Presentation Designed by </a:t>
            </a:r>
            <a:r>
              <a:rPr lang="en-US" sz="1100" dirty="0" smtClean="0">
                <a:solidFill>
                  <a:srgbClr val="811FB7"/>
                </a:solidFill>
                <a:latin typeface="Magneto" pitchFamily="82" charset="0"/>
              </a:rPr>
              <a:t>Julia E. Millsaps</a:t>
            </a:r>
            <a:endParaRPr lang="en-US" sz="1100" dirty="0">
              <a:solidFill>
                <a:srgbClr val="811FB7"/>
              </a:solidFill>
              <a:latin typeface="Magneto" pitchFamily="8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981200" y="3733800"/>
            <a:ext cx="5410200" cy="461665"/>
          </a:xfrm>
          <a:prstGeom prst="rect">
            <a:avLst/>
          </a:prstGeom>
          <a:scene3d>
            <a:camera prst="orthographicFront"/>
            <a:lightRig rig="brightRoom" dir="t">
              <a:rot lat="0" lon="0" rev="3000000"/>
            </a:lightRig>
          </a:scene3d>
        </p:spPr>
        <p:txBody>
          <a:bodyPr wrap="square">
            <a:spAutoFit/>
          </a:bodyPr>
          <a:lstStyle/>
          <a:p>
            <a:pPr marL="914400" lvl="0"/>
            <a:endParaRPr lang="en-US" sz="2400" dirty="0" smtClean="0">
              <a:ln w="9000" cmpd="sng">
                <a:solidFill>
                  <a:srgbClr val="00B050"/>
                </a:solidFill>
                <a:prstDash val="solid"/>
              </a:ln>
              <a:solidFill>
                <a:srgbClr val="00990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2971800"/>
            <a:ext cx="7696200" cy="707886"/>
          </a:xfrm>
          <a:prstGeom prst="rect">
            <a:avLst/>
          </a:prstGeom>
          <a:scene3d>
            <a:camera prst="orthographicFront"/>
            <a:lightRig rig="glow" dir="t">
              <a:rot lat="0" lon="0" rev="2400000"/>
            </a:lightRig>
          </a:scene3d>
        </p:spPr>
        <p:txBody>
          <a:bodyPr wrap="square">
            <a:spAutoFit/>
            <a:sp3d extrusionH="82550">
              <a:bevelT w="38100" h="38100" prst="angle"/>
              <a:extrusionClr>
                <a:schemeClr val="bg1"/>
              </a:extrusionClr>
            </a:sp3d>
          </a:bodyPr>
          <a:lstStyle/>
          <a:p>
            <a:pPr lvl="0" algn="ctr"/>
            <a:r>
              <a:rPr lang="en-US" sz="2000" dirty="0" smtClean="0">
                <a:ln w="9000" cmpd="sng">
                  <a:noFill/>
                  <a:prstDash val="solid"/>
                </a:ln>
                <a:solidFill>
                  <a:srgbClr val="FFFF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Rounded MT Bold" pitchFamily="34" charset="0"/>
              </a:rPr>
              <a:t>Wednesday, August 1, 2012</a:t>
            </a:r>
          </a:p>
          <a:p>
            <a:pPr lvl="0" algn="ctr"/>
            <a:r>
              <a:rPr lang="en-US" sz="2000" dirty="0" smtClean="0">
                <a:ln w="9000" cmpd="sng">
                  <a:noFill/>
                  <a:prstDash val="solid"/>
                </a:ln>
                <a:solidFill>
                  <a:srgbClr val="FFFF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Arial Rounded MT Bold" pitchFamily="34" charset="0"/>
              </a:rPr>
              <a:t>Baltimore, MD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2000" y="2438400"/>
            <a:ext cx="7696200" cy="492443"/>
          </a:xfrm>
          <a:prstGeom prst="rect">
            <a:avLst/>
          </a:prstGeom>
          <a:scene3d>
            <a:camera prst="orthographicFront"/>
            <a:lightRig rig="glow" dir="t"/>
          </a:scene3d>
        </p:spPr>
        <p:txBody>
          <a:bodyPr wrap="square">
            <a:spAutoFit/>
            <a:scene3d>
              <a:camera prst="orthographicFront"/>
              <a:lightRig rig="glow" dir="t"/>
            </a:scene3d>
            <a:sp3d extrusionH="57150" prstMaterial="plastic">
              <a:bevelT w="38100" h="38100" prst="convex"/>
            </a:sp3d>
          </a:bodyPr>
          <a:lstStyle/>
          <a:p>
            <a:pPr algn="ctr"/>
            <a:r>
              <a:rPr lang="en-US" sz="2600" b="1" i="1" dirty="0" smtClean="0">
                <a:ln>
                  <a:solidFill>
                    <a:srgbClr val="811FB7"/>
                  </a:solidFill>
                </a:ln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cs typeface="Arial" pitchFamily="34" charset="0"/>
              </a:rPr>
              <a:t>Beth Fisher, President of NARR</a:t>
            </a:r>
            <a:endParaRPr lang="en-US" sz="2600" b="1" i="1" dirty="0">
              <a:ln>
                <a:solidFill>
                  <a:srgbClr val="811FB7"/>
                </a:solidFill>
              </a:ln>
              <a:solidFill>
                <a:schemeClr val="tx2">
                  <a:lumMod val="75000"/>
                </a:schemeClr>
              </a:solidFill>
              <a:latin typeface="Arial Rounded MT Bold" pitchFamily="34" charset="0"/>
              <a:cs typeface="Arial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371600" y="3733800"/>
            <a:ext cx="6400800" cy="1667934"/>
            <a:chOff x="2209800" y="3505200"/>
            <a:chExt cx="6337852" cy="1667934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09800" y="3505200"/>
              <a:ext cx="1286692" cy="1667934"/>
            </a:xfrm>
            <a:prstGeom prst="rect">
              <a:avLst/>
            </a:prstGeom>
            <a:solidFill>
              <a:srgbClr val="336699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6" name="TextBox 15"/>
            <p:cNvSpPr txBox="1"/>
            <p:nvPr/>
          </p:nvSpPr>
          <p:spPr>
            <a:xfrm>
              <a:off x="3810000" y="3581400"/>
              <a:ext cx="3276600" cy="646331"/>
            </a:xfrm>
            <a:prstGeom prst="rect">
              <a:avLst/>
            </a:prstGeom>
            <a:noFill/>
            <a:scene3d>
              <a:camera prst="orthographicFront"/>
              <a:lightRig rig="glow" dir="t">
                <a:rot lat="0" lon="0" rev="1800000"/>
              </a:lightRig>
            </a:scene3d>
            <a:sp3d extrusionH="57150">
              <a:bevelT w="171450" h="298450" prst="angle"/>
            </a:sp3d>
          </p:spPr>
          <p:txBody>
            <a:bodyPr wrap="square" rtlCol="0">
              <a:spAutoFit/>
              <a:sp3d extrusionH="57150" prstMaterial="metal">
                <a:bevelT w="38100" h="38100" prst="convex"/>
              </a:sp3d>
            </a:bodyPr>
            <a:lstStyle/>
            <a:p>
              <a:r>
                <a:rPr lang="en-US" sz="3600" b="1" i="1" dirty="0" smtClean="0">
                  <a:ln>
                    <a:solidFill>
                      <a:schemeClr val="accent6">
                        <a:lumMod val="50000"/>
                      </a:schemeClr>
                    </a:solidFill>
                  </a:ln>
                  <a:solidFill>
                    <a:schemeClr val="accent6">
                      <a:lumMod val="75000"/>
                    </a:schemeClr>
                  </a:solidFill>
                  <a:latin typeface="Bodoni MT Black" pitchFamily="18" charset="0"/>
                </a:rPr>
                <a:t>SSDP 2012</a:t>
              </a:r>
              <a:endParaRPr lang="en-US" sz="3600" b="1" i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Bodoni MT Black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10000" y="4191000"/>
              <a:ext cx="47376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brightRoom" dir="t">
                  <a:rot lat="0" lon="0" rev="2400000"/>
                </a:lightRig>
              </a:scene3d>
              <a:sp3d extrusionH="82550" prstMaterial="softEdge">
                <a:bevelT w="50800" h="50800" prst="softRound"/>
                <a:extrusionClr>
                  <a:schemeClr val="accent1">
                    <a:lumMod val="20000"/>
                    <a:lumOff val="80000"/>
                  </a:schemeClr>
                </a:extrusionClr>
              </a:sp3d>
            </a:bodyPr>
            <a:lstStyle/>
            <a:p>
              <a:r>
                <a:rPr lang="en-US" sz="2400" i="1" dirty="0" smtClean="0">
                  <a:ln>
                    <a:solidFill>
                      <a:srgbClr val="002060"/>
                    </a:solidFill>
                  </a:ln>
                  <a:solidFill>
                    <a:srgbClr val="002060"/>
                  </a:solidFill>
                  <a:latin typeface="Bodoni MT Black" pitchFamily="18" charset="0"/>
                </a:rPr>
                <a:t>State System Development Program Conference</a:t>
              </a:r>
              <a:endParaRPr lang="en-US" sz="2400" i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Bodoni MT Black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28600" y="1752600"/>
            <a:ext cx="8610600" cy="4724400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381000" y="274638"/>
            <a:ext cx="8305800" cy="1325562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 Rounded MT Bold" pitchFamily="34" charset="0"/>
                <a:ea typeface="+mj-ea"/>
                <a:cs typeface="+mj-cs"/>
              </a:rPr>
              <a:t>Recovery Residences</a:t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 Rounded MT Bold" pitchFamily="34" charset="0"/>
                <a:ea typeface="+mj-ea"/>
                <a:cs typeface="+mj-cs"/>
              </a:rPr>
            </a:b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 Rounded MT Bold" pitchFamily="34" charset="0"/>
                <a:ea typeface="+mj-ea"/>
                <a:cs typeface="+mj-cs"/>
              </a:rPr>
              <a:t>in the Continuum of Recovery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57200" y="1828800"/>
            <a:ext cx="8305800" cy="4636530"/>
            <a:chOff x="381000" y="1600202"/>
            <a:chExt cx="8305800" cy="4636530"/>
          </a:xfrm>
        </p:grpSpPr>
        <p:sp>
          <p:nvSpPr>
            <p:cNvPr id="4" name="TextBox 3"/>
            <p:cNvSpPr txBox="1"/>
            <p:nvPr/>
          </p:nvSpPr>
          <p:spPr>
            <a:xfrm>
              <a:off x="6096000" y="5181602"/>
              <a:ext cx="2590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Long-term recovery:</a:t>
              </a:r>
            </a:p>
            <a:p>
              <a:r>
                <a:rPr lang="en-US" b="1" dirty="0" smtClean="0"/>
                <a:t>Independent, meaningful living </a:t>
              </a:r>
              <a:r>
                <a:rPr lang="en-US" b="1" dirty="0"/>
                <a:t>in the community</a:t>
              </a:r>
            </a:p>
          </p:txBody>
        </p:sp>
        <p:grpSp>
          <p:nvGrpSpPr>
            <p:cNvPr id="5" name="Group 27"/>
            <p:cNvGrpSpPr/>
            <p:nvPr/>
          </p:nvGrpSpPr>
          <p:grpSpPr>
            <a:xfrm>
              <a:off x="381000" y="1600202"/>
              <a:ext cx="7086600" cy="4636530"/>
              <a:chOff x="381000" y="1600202"/>
              <a:chExt cx="7086600" cy="4636530"/>
            </a:xfrm>
          </p:grpSpPr>
          <p:sp>
            <p:nvSpPr>
              <p:cNvPr id="6" name="Freeform 5"/>
              <p:cNvSpPr/>
              <p:nvPr/>
            </p:nvSpPr>
            <p:spPr>
              <a:xfrm>
                <a:off x="1828800" y="2325470"/>
                <a:ext cx="5410200" cy="2743200"/>
              </a:xfrm>
              <a:custGeom>
                <a:avLst/>
                <a:gdLst>
                  <a:gd name="connsiteX0" fmla="*/ 0 w 4611414"/>
                  <a:gd name="connsiteY0" fmla="*/ 0 h 2672255"/>
                  <a:gd name="connsiteX1" fmla="*/ 1119352 w 4611414"/>
                  <a:gd name="connsiteY1" fmla="*/ 2065282 h 2672255"/>
                  <a:gd name="connsiteX2" fmla="*/ 4611414 w 4611414"/>
                  <a:gd name="connsiteY2" fmla="*/ 2672255 h 2672255"/>
                  <a:gd name="connsiteX0" fmla="*/ 0 w 5410200"/>
                  <a:gd name="connsiteY0" fmla="*/ 0 h 2743200"/>
                  <a:gd name="connsiteX1" fmla="*/ 1119352 w 5410200"/>
                  <a:gd name="connsiteY1" fmla="*/ 2065282 h 2743200"/>
                  <a:gd name="connsiteX2" fmla="*/ 5410200 w 5410200"/>
                  <a:gd name="connsiteY2" fmla="*/ 2743200 h 2743200"/>
                  <a:gd name="connsiteX0" fmla="*/ 0 w 5410200"/>
                  <a:gd name="connsiteY0" fmla="*/ 0 h 2743200"/>
                  <a:gd name="connsiteX1" fmla="*/ 1119352 w 5410200"/>
                  <a:gd name="connsiteY1" fmla="*/ 2065282 h 2743200"/>
                  <a:gd name="connsiteX2" fmla="*/ 5410200 w 5410200"/>
                  <a:gd name="connsiteY2" fmla="*/ 2743200 h 2743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410200" h="2743200">
                    <a:moveTo>
                      <a:pt x="0" y="0"/>
                    </a:moveTo>
                    <a:cubicBezTo>
                      <a:pt x="175391" y="809953"/>
                      <a:pt x="217652" y="1608082"/>
                      <a:pt x="1119352" y="2065282"/>
                    </a:cubicBezTo>
                    <a:cubicBezTo>
                      <a:pt x="2021052" y="2522482"/>
                      <a:pt x="4011667" y="2707070"/>
                      <a:pt x="5410200" y="2743200"/>
                    </a:cubicBezTo>
                  </a:path>
                </a:pathLst>
              </a:custGeom>
              <a:ln w="762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 rot="5400000">
                <a:off x="-38100" y="3582769"/>
                <a:ext cx="3276600" cy="0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600200" y="5221069"/>
                <a:ext cx="5791200" cy="0"/>
              </a:xfrm>
              <a:prstGeom prst="line">
                <a:avLst/>
              </a:prstGeom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381000" y="3141583"/>
                <a:ext cx="12192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2000" b="1" dirty="0" smtClean="0"/>
                  <a:t>Service intensity</a:t>
                </a:r>
                <a:endParaRPr lang="en-US" sz="2000" b="1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733800" y="5221069"/>
                <a:ext cx="1828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Recovery process duration</a:t>
                </a:r>
                <a:endParaRPr lang="en-US" sz="2000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133600" y="2668250"/>
                <a:ext cx="762000" cy="818388"/>
              </a:xfrm>
              <a:prstGeom prst="rect">
                <a:avLst/>
              </a:prstGeom>
              <a:solidFill>
                <a:schemeClr val="accent2">
                  <a:alpha val="3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133600" y="3316069"/>
                <a:ext cx="1524000" cy="722531"/>
              </a:xfrm>
              <a:prstGeom prst="rect">
                <a:avLst/>
              </a:prstGeom>
              <a:solidFill>
                <a:schemeClr val="accent1">
                  <a:lumMod val="75000"/>
                  <a:alpha val="3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133600" y="3854970"/>
                <a:ext cx="2179320" cy="649069"/>
              </a:xfrm>
              <a:prstGeom prst="rect">
                <a:avLst/>
              </a:prstGeom>
              <a:solidFill>
                <a:schemeClr val="accent3">
                  <a:lumMod val="50000"/>
                  <a:alpha val="3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133601" y="4328410"/>
                <a:ext cx="2971800" cy="609600"/>
              </a:xfrm>
              <a:prstGeom prst="rect">
                <a:avLst/>
              </a:prstGeom>
              <a:solidFill>
                <a:schemeClr val="accent4">
                  <a:lumMod val="75000"/>
                  <a:alpha val="3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914400" y="1868269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b="1" dirty="0" smtClean="0"/>
                  <a:t>High</a:t>
                </a:r>
                <a:endParaRPr lang="en-US" b="1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914400" y="488847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b="1" dirty="0"/>
                  <a:t>L</a:t>
                </a:r>
                <a:r>
                  <a:rPr lang="en-US" b="1" dirty="0" smtClean="0"/>
                  <a:t>ow</a:t>
                </a:r>
                <a:endParaRPr lang="en-US" b="1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524000" y="5221069"/>
                <a:ext cx="1447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Stabilization</a:t>
                </a:r>
                <a:endParaRPr lang="en-US" b="1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752600" y="2249269"/>
                <a:ext cx="381000" cy="1143000"/>
              </a:xfrm>
              <a:prstGeom prst="rect">
                <a:avLst/>
              </a:prstGeom>
              <a:solidFill>
                <a:srgbClr val="FF0000">
                  <a:alpha val="52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362200" y="1600202"/>
                <a:ext cx="449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Acute care (inpatient, medical, psychiatric)</a:t>
                </a:r>
                <a:endParaRPr lang="en-US" b="1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209800" y="2367915"/>
                <a:ext cx="762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Level 4</a:t>
                </a:r>
                <a:endParaRPr lang="en-US" sz="16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048000" y="3014246"/>
                <a:ext cx="762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Level 3</a:t>
                </a:r>
                <a:endParaRPr lang="en-US" sz="1600" dirty="0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flipH="1">
                <a:off x="2133600" y="1868269"/>
                <a:ext cx="304800" cy="35071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/>
              <p:cNvSpPr txBox="1"/>
              <p:nvPr/>
            </p:nvSpPr>
            <p:spPr>
              <a:xfrm>
                <a:off x="3657600" y="3544669"/>
                <a:ext cx="762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Level 2</a:t>
                </a:r>
                <a:endParaRPr lang="en-US" sz="1600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343400" y="4038600"/>
                <a:ext cx="762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Level 1</a:t>
                </a:r>
                <a:endParaRPr lang="en-US" sz="1600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943600" y="2249269"/>
                <a:ext cx="15240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Recovery residences: Enter at any level</a:t>
                </a:r>
                <a:endParaRPr lang="en-US" b="1" dirty="0"/>
              </a:p>
            </p:txBody>
          </p:sp>
          <p:cxnSp>
            <p:nvCxnSpPr>
              <p:cNvPr id="26" name="Straight Connector 25"/>
              <p:cNvCxnSpPr>
                <a:stCxn id="25" idx="1"/>
                <a:endCxn id="20" idx="3"/>
              </p:cNvCxnSpPr>
              <p:nvPr/>
            </p:nvCxnSpPr>
            <p:spPr>
              <a:xfrm flipH="1" flipV="1">
                <a:off x="2971800" y="2537192"/>
                <a:ext cx="2971800" cy="312242"/>
              </a:xfrm>
              <a:prstGeom prst="line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25" idx="1"/>
                <a:endCxn id="24" idx="0"/>
              </p:cNvCxnSpPr>
              <p:nvPr/>
            </p:nvCxnSpPr>
            <p:spPr>
              <a:xfrm flipH="1">
                <a:off x="4724400" y="2849434"/>
                <a:ext cx="1219200" cy="1189166"/>
              </a:xfrm>
              <a:prstGeom prst="line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>
                <a:stCxn id="25" idx="1"/>
                <a:endCxn id="21" idx="0"/>
              </p:cNvCxnSpPr>
              <p:nvPr/>
            </p:nvCxnSpPr>
            <p:spPr>
              <a:xfrm flipH="1">
                <a:off x="3429000" y="2849434"/>
                <a:ext cx="2514600" cy="164812"/>
              </a:xfrm>
              <a:prstGeom prst="line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25" idx="1"/>
                <a:endCxn id="23" idx="0"/>
              </p:cNvCxnSpPr>
              <p:nvPr/>
            </p:nvCxnSpPr>
            <p:spPr>
              <a:xfrm flipH="1">
                <a:off x="4038600" y="2849434"/>
                <a:ext cx="1905000" cy="695235"/>
              </a:xfrm>
              <a:prstGeom prst="line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8"/>
          <p:cNvGrpSpPr/>
          <p:nvPr/>
        </p:nvGrpSpPr>
        <p:grpSpPr>
          <a:xfrm>
            <a:off x="381000" y="1143000"/>
            <a:ext cx="8382000" cy="5379720"/>
            <a:chOff x="381000" y="1143000"/>
            <a:chExt cx="8382000" cy="537972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71600" y="1371600"/>
              <a:ext cx="6400800" cy="434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Line Callout 1 4"/>
            <p:cNvSpPr/>
            <p:nvPr/>
          </p:nvSpPr>
          <p:spPr>
            <a:xfrm>
              <a:off x="381000" y="3124200"/>
              <a:ext cx="1066800" cy="381000"/>
            </a:xfrm>
            <a:prstGeom prst="borderCallout1">
              <a:avLst>
                <a:gd name="adj1" fmla="val 47210"/>
                <a:gd name="adj2" fmla="val 98931"/>
                <a:gd name="adj3" fmla="val 85777"/>
                <a:gd name="adj4" fmla="val 136812"/>
              </a:avLst>
            </a:prstGeom>
            <a:solidFill>
              <a:srgbClr val="FFFFFF">
                <a:alpha val="87059"/>
              </a:srgb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prstClr val="black"/>
                  </a:solidFill>
                  <a:cs typeface="Arial" pitchFamily="34" charset="0"/>
                </a:rPr>
                <a:t>Susan Blacksher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prstClr val="black"/>
                  </a:solidFill>
                  <a:cs typeface="Arial" pitchFamily="34" charset="0"/>
                </a:rPr>
                <a:t>CAARR; </a:t>
              </a:r>
              <a:r>
                <a:rPr lang="en-US" sz="900" b="1" dirty="0" smtClean="0">
                  <a:solidFill>
                    <a:prstClr val="black"/>
                  </a:solidFill>
                  <a:cs typeface="Arial" pitchFamily="34" charset="0"/>
                </a:rPr>
                <a:t>CA</a:t>
              </a:r>
              <a:endParaRPr lang="en-US" sz="900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6" name="Line Callout 1 5"/>
            <p:cNvSpPr/>
            <p:nvPr/>
          </p:nvSpPr>
          <p:spPr>
            <a:xfrm>
              <a:off x="457200" y="3657600"/>
              <a:ext cx="1066800" cy="457200"/>
            </a:xfrm>
            <a:prstGeom prst="borderCallout1">
              <a:avLst>
                <a:gd name="adj1" fmla="val -494"/>
                <a:gd name="adj2" fmla="val 100069"/>
                <a:gd name="adj3" fmla="val -45014"/>
                <a:gd name="adj4" fmla="val 126339"/>
              </a:avLst>
            </a:prstGeom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Dave Sheridan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Sober Living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Network;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CA</a:t>
              </a:r>
              <a:endParaRPr lang="en-US" sz="900" dirty="0" smtClean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7" name="Line Callout 1 6"/>
            <p:cNvSpPr/>
            <p:nvPr/>
          </p:nvSpPr>
          <p:spPr>
            <a:xfrm>
              <a:off x="2743200" y="5410200"/>
              <a:ext cx="1371600" cy="381000"/>
            </a:xfrm>
            <a:prstGeom prst="borderCallout1">
              <a:avLst>
                <a:gd name="adj1" fmla="val 5782"/>
                <a:gd name="adj2" fmla="val 49756"/>
                <a:gd name="adj3" fmla="val -175946"/>
                <a:gd name="adj4" fmla="val 106867"/>
              </a:avLst>
            </a:prstGeom>
            <a:solidFill>
              <a:schemeClr val="bg1">
                <a:alpha val="87059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tabLst>
                  <a:tab pos="2514600" algn="l"/>
                </a:tabLst>
              </a:pPr>
              <a:r>
                <a:rPr lang="en-US" sz="1000" dirty="0" smtClean="0">
                  <a:solidFill>
                    <a:prstClr val="black"/>
                  </a:solidFill>
                  <a:cs typeface="Arial" pitchFamily="34" charset="0"/>
                </a:rPr>
                <a:t>Michelle Adams Byrne</a:t>
              </a:r>
            </a:p>
            <a:p>
              <a:pPr lvl="0" algn="ctr">
                <a:tabLst>
                  <a:tab pos="2514600" algn="l"/>
                </a:tabLst>
              </a:pPr>
              <a:r>
                <a:rPr lang="en-US" sz="1000" dirty="0" smtClean="0">
                  <a:solidFill>
                    <a:prstClr val="black"/>
                  </a:solidFill>
                  <a:cs typeface="Arial" pitchFamily="34" charset="0"/>
                </a:rPr>
                <a:t>Recovery Inn; </a:t>
              </a:r>
              <a:r>
                <a:rPr lang="en-US" sz="1000" b="1" dirty="0" smtClean="0">
                  <a:solidFill>
                    <a:prstClr val="black"/>
                  </a:solidFill>
                  <a:cs typeface="Arial" pitchFamily="34" charset="0"/>
                </a:rPr>
                <a:t>TX</a:t>
              </a:r>
              <a:endParaRPr lang="en-US" sz="1000" dirty="0" smtClean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8" name="5-Point Star 7"/>
            <p:cNvSpPr/>
            <p:nvPr/>
          </p:nvSpPr>
          <p:spPr>
            <a:xfrm>
              <a:off x="1752600" y="33528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Line Callout 1 8"/>
            <p:cNvSpPr/>
            <p:nvPr/>
          </p:nvSpPr>
          <p:spPr>
            <a:xfrm>
              <a:off x="2514600" y="4876800"/>
              <a:ext cx="914400" cy="381000"/>
            </a:xfrm>
            <a:prstGeom prst="borderCallout1">
              <a:avLst>
                <a:gd name="adj1" fmla="val -2510"/>
                <a:gd name="adj2" fmla="val 49775"/>
                <a:gd name="adj3" fmla="val -37259"/>
                <a:gd name="adj4" fmla="val 183720"/>
              </a:avLst>
            </a:prstGeom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Jason Howell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Soberhood;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TX</a:t>
              </a:r>
              <a:endParaRPr lang="en-US" sz="900" dirty="0" smtClean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0" name="5-Point Star 9"/>
            <p:cNvSpPr/>
            <p:nvPr/>
          </p:nvSpPr>
          <p:spPr>
            <a:xfrm>
              <a:off x="4114800" y="46482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Line Callout 1 10"/>
            <p:cNvSpPr/>
            <p:nvPr/>
          </p:nvSpPr>
          <p:spPr>
            <a:xfrm>
              <a:off x="5410200" y="1143000"/>
              <a:ext cx="1181100" cy="457200"/>
            </a:xfrm>
            <a:prstGeom prst="borderCallout1">
              <a:avLst>
                <a:gd name="adj1" fmla="val 96109"/>
                <a:gd name="adj2" fmla="val 49830"/>
                <a:gd name="adj3" fmla="val 366509"/>
                <a:gd name="adj4" fmla="val 39034"/>
              </a:avLst>
            </a:prstGeom>
            <a:solidFill>
              <a:schemeClr val="accent5">
                <a:lumMod val="60000"/>
                <a:lumOff val="40000"/>
                <a:alpha val="87059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Eddie Bryant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Touchdown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Recovery;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MI</a:t>
              </a:r>
              <a:endParaRPr lang="en-US" dirty="0"/>
            </a:p>
          </p:txBody>
        </p:sp>
        <p:sp>
          <p:nvSpPr>
            <p:cNvPr id="13" name="Line Callout 1 12"/>
            <p:cNvSpPr/>
            <p:nvPr/>
          </p:nvSpPr>
          <p:spPr>
            <a:xfrm>
              <a:off x="3505200" y="1143000"/>
              <a:ext cx="1219200" cy="533400"/>
            </a:xfrm>
            <a:prstGeom prst="borderCallout1">
              <a:avLst>
                <a:gd name="adj1" fmla="val 98330"/>
                <a:gd name="adj2" fmla="val 50657"/>
                <a:gd name="adj3" fmla="val 430827"/>
                <a:gd name="adj4" fmla="val -6004"/>
              </a:avLst>
            </a:prstGeom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Chris Edrington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St. Paul Sober Living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CO;</a:t>
              </a: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 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MN</a:t>
              </a:r>
            </a:p>
          </p:txBody>
        </p:sp>
        <p:sp>
          <p:nvSpPr>
            <p:cNvPr id="14" name="5-Point Star 13"/>
            <p:cNvSpPr/>
            <p:nvPr/>
          </p:nvSpPr>
          <p:spPr>
            <a:xfrm>
              <a:off x="3352800" y="33528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5-Point Star 14"/>
            <p:cNvSpPr/>
            <p:nvPr/>
          </p:nvSpPr>
          <p:spPr>
            <a:xfrm>
              <a:off x="4724400" y="22098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Line Callout 1 15"/>
            <p:cNvSpPr/>
            <p:nvPr/>
          </p:nvSpPr>
          <p:spPr>
            <a:xfrm>
              <a:off x="4876800" y="1676400"/>
              <a:ext cx="990600" cy="381000"/>
            </a:xfrm>
            <a:prstGeom prst="borderCallout1">
              <a:avLst>
                <a:gd name="adj1" fmla="val 95305"/>
                <a:gd name="adj2" fmla="val 48766"/>
                <a:gd name="adj3" fmla="val 301215"/>
                <a:gd name="adj4" fmla="val 100273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Susan Smith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Network 180;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MI</a:t>
              </a:r>
              <a:endParaRPr lang="en-US" sz="900" dirty="0" smtClean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7" name="Line Callout 1 16"/>
            <p:cNvSpPr/>
            <p:nvPr/>
          </p:nvSpPr>
          <p:spPr>
            <a:xfrm>
              <a:off x="6019800" y="1752600"/>
              <a:ext cx="990600" cy="457200"/>
            </a:xfrm>
            <a:prstGeom prst="borderCallout1">
              <a:avLst>
                <a:gd name="adj1" fmla="val 90079"/>
                <a:gd name="adj2" fmla="val 58323"/>
                <a:gd name="adj3" fmla="val 235756"/>
                <a:gd name="adj4" fmla="val -15793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Kevin O’Hare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Touchstone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Recovery;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MI</a:t>
              </a:r>
              <a:endParaRPr lang="en-US" sz="900" dirty="0" smtClean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19" name="Straight Connector 18"/>
            <p:cNvCxnSpPr>
              <a:stCxn id="13" idx="1"/>
              <a:endCxn id="15" idx="1"/>
            </p:cNvCxnSpPr>
            <p:nvPr/>
          </p:nvCxnSpPr>
          <p:spPr>
            <a:xfrm>
              <a:off x="4114800" y="1676400"/>
              <a:ext cx="609600" cy="591611"/>
            </a:xfrm>
            <a:prstGeom prst="line">
              <a:avLst/>
            </a:prstGeom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Line Callout 1 19"/>
            <p:cNvSpPr/>
            <p:nvPr/>
          </p:nvSpPr>
          <p:spPr>
            <a:xfrm>
              <a:off x="7467600" y="1143000"/>
              <a:ext cx="1028700" cy="457200"/>
            </a:xfrm>
            <a:prstGeom prst="borderCallout1">
              <a:avLst>
                <a:gd name="adj1" fmla="val 93756"/>
                <a:gd name="adj2" fmla="val 48919"/>
                <a:gd name="adj3" fmla="val 449327"/>
                <a:gd name="adj4" fmla="val -125480"/>
              </a:avLst>
            </a:prstGeom>
            <a:solidFill>
              <a:schemeClr val="accent5">
                <a:lumMod val="60000"/>
                <a:lumOff val="40000"/>
                <a:alpha val="87059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Lori Chriss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The Ohio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Council;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OH</a:t>
              </a:r>
              <a:endParaRPr lang="en-US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5-Point Star 20"/>
            <p:cNvSpPr/>
            <p:nvPr/>
          </p:nvSpPr>
          <p:spPr>
            <a:xfrm>
              <a:off x="6096000" y="3124200"/>
              <a:ext cx="132735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Line Callout 1 21"/>
            <p:cNvSpPr/>
            <p:nvPr/>
          </p:nvSpPr>
          <p:spPr>
            <a:xfrm>
              <a:off x="7772400" y="1905000"/>
              <a:ext cx="990600" cy="381000"/>
            </a:xfrm>
            <a:prstGeom prst="borderCallout1">
              <a:avLst>
                <a:gd name="adj1" fmla="val 45893"/>
                <a:gd name="adj2" fmla="val 363"/>
                <a:gd name="adj3" fmla="val 226215"/>
                <a:gd name="adj4" fmla="val -53060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Curtiss Kolodney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CCAR;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CT</a:t>
              </a:r>
              <a:endParaRPr lang="en-US" sz="900" dirty="0" smtClean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23" name="5-Point Star 22"/>
            <p:cNvSpPr/>
            <p:nvPr/>
          </p:nvSpPr>
          <p:spPr>
            <a:xfrm>
              <a:off x="7162800" y="2667000"/>
              <a:ext cx="132735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Line Callout 1 23"/>
            <p:cNvSpPr/>
            <p:nvPr/>
          </p:nvSpPr>
          <p:spPr>
            <a:xfrm>
              <a:off x="7239000" y="2971800"/>
              <a:ext cx="1066800" cy="457200"/>
            </a:xfrm>
            <a:prstGeom prst="borderCallout1">
              <a:avLst>
                <a:gd name="adj1" fmla="val 45893"/>
                <a:gd name="adj2" fmla="val 363"/>
                <a:gd name="adj3" fmla="val 68955"/>
                <a:gd name="adj4" fmla="val -44874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Tom Hill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FAVOR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Washington, D.C.  </a:t>
              </a:r>
            </a:p>
          </p:txBody>
        </p:sp>
        <p:sp>
          <p:nvSpPr>
            <p:cNvPr id="25" name="5-Point Star 24"/>
            <p:cNvSpPr/>
            <p:nvPr/>
          </p:nvSpPr>
          <p:spPr>
            <a:xfrm>
              <a:off x="6705600" y="32004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Line Callout 1 25"/>
            <p:cNvSpPr/>
            <p:nvPr/>
          </p:nvSpPr>
          <p:spPr>
            <a:xfrm>
              <a:off x="7696200" y="2514600"/>
              <a:ext cx="838200" cy="381000"/>
            </a:xfrm>
            <a:prstGeom prst="borderCallout1">
              <a:avLst>
                <a:gd name="adj1" fmla="val 48794"/>
                <a:gd name="adj2" fmla="val 9825"/>
                <a:gd name="adj3" fmla="val 123362"/>
                <a:gd name="adj4" fmla="val -114653"/>
              </a:avLst>
            </a:prstGeom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Fred Way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PARR; 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PA</a:t>
              </a:r>
              <a:endParaRPr lang="en-US" sz="900" dirty="0" smtClean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27" name="5-Point Star 26"/>
            <p:cNvSpPr/>
            <p:nvPr/>
          </p:nvSpPr>
          <p:spPr>
            <a:xfrm>
              <a:off x="6629400" y="28956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Line Callout 1 27"/>
            <p:cNvSpPr/>
            <p:nvPr/>
          </p:nvSpPr>
          <p:spPr>
            <a:xfrm>
              <a:off x="7315200" y="3505200"/>
              <a:ext cx="1371600" cy="533400"/>
            </a:xfrm>
            <a:prstGeom prst="borderCallout1">
              <a:avLst>
                <a:gd name="adj1" fmla="val 46986"/>
                <a:gd name="adj2" fmla="val -938"/>
                <a:gd name="adj3" fmla="val 61668"/>
                <a:gd name="adj4" fmla="val -42755"/>
              </a:avLst>
            </a:prstGeom>
            <a:solidFill>
              <a:schemeClr val="accent5">
                <a:lumMod val="60000"/>
                <a:lumOff val="40000"/>
                <a:alpha val="87059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smtClean="0">
                  <a:solidFill>
                    <a:schemeClr val="tx1"/>
                  </a:solidFill>
                </a:rPr>
                <a:t>Beth Fisher</a:t>
              </a:r>
            </a:p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NARR President</a:t>
              </a:r>
            </a:p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Hope Homes; </a:t>
              </a:r>
              <a:r>
                <a:rPr lang="en-US" sz="900" b="1" dirty="0" smtClean="0">
                  <a:solidFill>
                    <a:schemeClr val="tx1"/>
                  </a:solidFill>
                </a:rPr>
                <a:t>GA, NC, SC</a:t>
              </a:r>
              <a:endParaRPr lang="en-US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5-Point Star 29"/>
            <p:cNvSpPr/>
            <p:nvPr/>
          </p:nvSpPr>
          <p:spPr>
            <a:xfrm>
              <a:off x="6629400" y="37338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Line Callout 1 30"/>
            <p:cNvSpPr/>
            <p:nvPr/>
          </p:nvSpPr>
          <p:spPr>
            <a:xfrm>
              <a:off x="7543800" y="4953000"/>
              <a:ext cx="1066800" cy="457200"/>
            </a:xfrm>
            <a:prstGeom prst="borderCallout1">
              <a:avLst>
                <a:gd name="adj1" fmla="val 46811"/>
                <a:gd name="adj2" fmla="val -952"/>
                <a:gd name="adj3" fmla="val -145451"/>
                <a:gd name="adj4" fmla="val -128667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prstClr val="black"/>
                  </a:solidFill>
                  <a:cs typeface="Arial" pitchFamily="34" charset="0"/>
                </a:rPr>
                <a:t>George Braucht</a:t>
              </a:r>
            </a:p>
            <a:p>
              <a:pPr lvl="0"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prstClr val="black"/>
                  </a:solidFill>
                  <a:cs typeface="Arial" pitchFamily="34" charset="0"/>
                </a:rPr>
                <a:t>Board of Pardons</a:t>
              </a:r>
            </a:p>
            <a:p>
              <a:pPr lvl="0"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prstClr val="black"/>
                  </a:solidFill>
                  <a:cs typeface="Arial" pitchFamily="34" charset="0"/>
                </a:rPr>
                <a:t>and Paroles; </a:t>
              </a:r>
              <a:r>
                <a:rPr lang="en-US" sz="900" b="1" dirty="0" smtClean="0">
                  <a:solidFill>
                    <a:prstClr val="black"/>
                  </a:solidFill>
                  <a:cs typeface="Arial" pitchFamily="34" charset="0"/>
                </a:rPr>
                <a:t>GA</a:t>
              </a:r>
              <a:endParaRPr lang="en-US" sz="900" dirty="0" smtClean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32" name="5-Point Star 31"/>
            <p:cNvSpPr/>
            <p:nvPr/>
          </p:nvSpPr>
          <p:spPr>
            <a:xfrm>
              <a:off x="6477000" y="41148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Line Callout 1 32"/>
            <p:cNvSpPr/>
            <p:nvPr/>
          </p:nvSpPr>
          <p:spPr>
            <a:xfrm>
              <a:off x="7391400" y="5486400"/>
              <a:ext cx="1219200" cy="381000"/>
            </a:xfrm>
            <a:prstGeom prst="borderCallout1">
              <a:avLst>
                <a:gd name="adj1" fmla="val 12952"/>
                <a:gd name="adj2" fmla="val 2128"/>
                <a:gd name="adj3" fmla="val -315454"/>
                <a:gd name="adj4" fmla="val -101545"/>
              </a:avLst>
            </a:prstGeom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Cassandra Jackson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CDC;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GA</a:t>
              </a:r>
              <a:endParaRPr lang="en-US" sz="900" dirty="0" smtClean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34" name="Line Callout 1 33"/>
            <p:cNvSpPr/>
            <p:nvPr/>
          </p:nvSpPr>
          <p:spPr>
            <a:xfrm>
              <a:off x="7543800" y="4114800"/>
              <a:ext cx="990600" cy="304800"/>
            </a:xfrm>
            <a:prstGeom prst="borderCallout1">
              <a:avLst>
                <a:gd name="adj1" fmla="val 46201"/>
                <a:gd name="adj2" fmla="val 5224"/>
                <a:gd name="adj3" fmla="val 34534"/>
                <a:gd name="adj4" fmla="val -97547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Nathan Tate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Pavilion;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SC</a:t>
              </a:r>
            </a:p>
          </p:txBody>
        </p:sp>
        <p:sp>
          <p:nvSpPr>
            <p:cNvPr id="35" name="Line Callout 1 34"/>
            <p:cNvSpPr/>
            <p:nvPr/>
          </p:nvSpPr>
          <p:spPr>
            <a:xfrm>
              <a:off x="7239000" y="4495800"/>
              <a:ext cx="1066800" cy="381000"/>
            </a:xfrm>
            <a:prstGeom prst="borderCallout1">
              <a:avLst>
                <a:gd name="adj1" fmla="val 46332"/>
                <a:gd name="adj2" fmla="val 459"/>
                <a:gd name="adj3" fmla="val -51091"/>
                <a:gd name="adj4" fmla="val -99455"/>
              </a:avLst>
            </a:prstGeom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Ted McAllister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Haven Homes;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GA</a:t>
              </a:r>
              <a:endParaRPr lang="en-US" sz="900" dirty="0" smtClean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36" name="Line Callout 1 35"/>
            <p:cNvSpPr/>
            <p:nvPr/>
          </p:nvSpPr>
          <p:spPr>
            <a:xfrm>
              <a:off x="3733800" y="6019800"/>
              <a:ext cx="990600" cy="457200"/>
            </a:xfrm>
            <a:prstGeom prst="borderCallout1">
              <a:avLst>
                <a:gd name="adj1" fmla="val 3050"/>
                <a:gd name="adj2" fmla="val 49781"/>
                <a:gd name="adj3" fmla="val -445275"/>
                <a:gd name="adj4" fmla="val 205429"/>
              </a:avLst>
            </a:prstGeom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Tom Bennett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The Ranch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at Dovetree;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TN</a:t>
              </a:r>
              <a:endParaRPr lang="en-US" sz="9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37" name="Line Callout 1 36"/>
            <p:cNvSpPr/>
            <p:nvPr/>
          </p:nvSpPr>
          <p:spPr>
            <a:xfrm>
              <a:off x="4800600" y="5715000"/>
              <a:ext cx="1066800" cy="381000"/>
            </a:xfrm>
            <a:prstGeom prst="borderCallout1">
              <a:avLst>
                <a:gd name="adj1" fmla="val 14717"/>
                <a:gd name="adj2" fmla="val 49079"/>
                <a:gd name="adj3" fmla="val -454754"/>
                <a:gd name="adj4" fmla="val 92190"/>
              </a:avLst>
            </a:prstGeom>
            <a:solidFill>
              <a:schemeClr val="bg1">
                <a:alpha val="87059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Aft>
                  <a:spcPts val="200"/>
                </a:spcAft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prstClr val="black"/>
                  </a:solidFill>
                  <a:cs typeface="Arial" pitchFamily="34" charset="0"/>
                </a:rPr>
                <a:t>Susan Binns</a:t>
              </a:r>
            </a:p>
            <a:p>
              <a:pPr lvl="0" algn="ctr">
                <a:spcAft>
                  <a:spcPts val="200"/>
                </a:spcAft>
                <a:tabLst>
                  <a:tab pos="2514600" algn="l"/>
                </a:tabLst>
              </a:pPr>
              <a:r>
                <a:rPr lang="en-US" sz="900" dirty="0" smtClean="0">
                  <a:solidFill>
                    <a:prstClr val="black"/>
                  </a:solidFill>
                  <a:cs typeface="Arial" pitchFamily="34" charset="0"/>
                </a:rPr>
                <a:t>YANA, AHHAP; </a:t>
              </a:r>
              <a:r>
                <a:rPr lang="en-US" sz="900" b="1" dirty="0" smtClean="0">
                  <a:solidFill>
                    <a:prstClr val="black"/>
                  </a:solidFill>
                  <a:cs typeface="Arial" pitchFamily="34" charset="0"/>
                </a:rPr>
                <a:t>TN</a:t>
              </a:r>
              <a:endParaRPr lang="en-US" sz="1000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38" name="Line Callout 1 37"/>
            <p:cNvSpPr/>
            <p:nvPr/>
          </p:nvSpPr>
          <p:spPr>
            <a:xfrm>
              <a:off x="5562600" y="5105400"/>
              <a:ext cx="914400" cy="457200"/>
            </a:xfrm>
            <a:prstGeom prst="borderCallout1">
              <a:avLst>
                <a:gd name="adj1" fmla="val 4662"/>
                <a:gd name="adj2" fmla="val 50186"/>
                <a:gd name="adj3" fmla="val -246624"/>
                <a:gd name="adj4" fmla="val 26030"/>
              </a:avLst>
            </a:prstGeom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Trina Frierson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Mending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Hearts Inc.;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TN</a:t>
              </a:r>
              <a:endParaRPr lang="en-US" sz="900" dirty="0" smtClean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40" name="Line Callout 1 39"/>
            <p:cNvSpPr/>
            <p:nvPr/>
          </p:nvSpPr>
          <p:spPr>
            <a:xfrm>
              <a:off x="6324600" y="5715000"/>
              <a:ext cx="990600" cy="381000"/>
            </a:xfrm>
            <a:prstGeom prst="borderCallout1">
              <a:avLst>
                <a:gd name="adj1" fmla="val 5087"/>
                <a:gd name="adj2" fmla="val 47603"/>
                <a:gd name="adj3" fmla="val -137867"/>
                <a:gd name="adj4" fmla="val 30273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514600" algn="l"/>
                </a:tabLst>
              </a:pPr>
              <a:r>
                <a:rPr lang="en-US" sz="1000" b="1" dirty="0" smtClean="0">
                  <a:solidFill>
                    <a:schemeClr val="tx1"/>
                  </a:solidFill>
                  <a:cs typeface="Arial" pitchFamily="34" charset="0"/>
                </a:rPr>
                <a:t>Nancy Steiner</a:t>
              </a:r>
            </a:p>
            <a:p>
              <a:pPr algn="ctr">
                <a:tabLst>
                  <a:tab pos="2514600" algn="l"/>
                </a:tabLst>
              </a:pPr>
              <a:r>
                <a:rPr lang="en-US" sz="900" dirty="0" smtClean="0">
                  <a:solidFill>
                    <a:schemeClr val="tx1"/>
                  </a:solidFill>
                  <a:cs typeface="Arial" pitchFamily="34" charset="0"/>
                </a:rPr>
                <a:t>Sanctuary; </a:t>
              </a:r>
              <a:r>
                <a:rPr lang="en-US" sz="900" b="1" dirty="0" smtClean="0">
                  <a:solidFill>
                    <a:schemeClr val="tx1"/>
                  </a:solidFill>
                  <a:cs typeface="Arial" pitchFamily="34" charset="0"/>
                </a:rPr>
                <a:t>FL</a:t>
              </a:r>
            </a:p>
          </p:txBody>
        </p:sp>
        <p:sp>
          <p:nvSpPr>
            <p:cNvPr id="41" name="5-Point Star 40"/>
            <p:cNvSpPr/>
            <p:nvPr/>
          </p:nvSpPr>
          <p:spPr>
            <a:xfrm>
              <a:off x="6553200" y="51054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28" idx="2"/>
              <a:endCxn id="29" idx="4"/>
            </p:cNvCxnSpPr>
            <p:nvPr/>
          </p:nvCxnSpPr>
          <p:spPr>
            <a:xfrm flipH="1">
              <a:off x="6248400" y="3771900"/>
              <a:ext cx="1066800" cy="477311"/>
            </a:xfrm>
            <a:prstGeom prst="line">
              <a:avLst/>
            </a:prstGeom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28" idx="2"/>
              <a:endCxn id="32" idx="4"/>
            </p:cNvCxnSpPr>
            <p:nvPr/>
          </p:nvCxnSpPr>
          <p:spPr>
            <a:xfrm flipH="1">
              <a:off x="6629400" y="3771900"/>
              <a:ext cx="685800" cy="401111"/>
            </a:xfrm>
            <a:prstGeom prst="line">
              <a:avLst/>
            </a:prstGeom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5-Point Star 28"/>
            <p:cNvSpPr/>
            <p:nvPr/>
          </p:nvSpPr>
          <p:spPr>
            <a:xfrm>
              <a:off x="6096000" y="41910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5943600"/>
              <a:ext cx="1752600" cy="57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5-Point Star 38"/>
            <p:cNvSpPr/>
            <p:nvPr/>
          </p:nvSpPr>
          <p:spPr>
            <a:xfrm>
              <a:off x="5715000" y="38862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5-Point Star 11"/>
            <p:cNvSpPr/>
            <p:nvPr/>
          </p:nvSpPr>
          <p:spPr>
            <a:xfrm>
              <a:off x="5791200" y="2743200"/>
              <a:ext cx="152400" cy="152400"/>
            </a:xfrm>
            <a:prstGeom prst="star5">
              <a:avLst/>
            </a:prstGeom>
            <a:solidFill>
              <a:srgbClr val="FFFF66"/>
            </a:solidFill>
            <a:ln w="3175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Rounded Rectangle 49"/>
          <p:cNvSpPr/>
          <p:nvPr/>
        </p:nvSpPr>
        <p:spPr>
          <a:xfrm>
            <a:off x="2286000" y="304800"/>
            <a:ext cx="4572000" cy="533400"/>
          </a:xfrm>
          <a:prstGeom prst="roundRect">
            <a:avLst>
              <a:gd name="adj" fmla="val 21428"/>
            </a:avLst>
          </a:prstGeom>
          <a:solidFill>
            <a:srgbClr val="93CDDD">
              <a:alpha val="87059"/>
            </a:srgb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extrusionH="57150" prstMaterial="softEdge">
              <a:bevelT w="38100" h="38100" prst="slope"/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F5E93C"/>
                </a:solidFill>
                <a:latin typeface="Arial Rounded MT Bold" pitchFamily="34" charset="0"/>
              </a:rPr>
              <a:t>NARR:  August 2012</a:t>
            </a:r>
            <a:endParaRPr lang="en-US" sz="2800" b="1" dirty="0">
              <a:solidFill>
                <a:srgbClr val="F5E93C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3492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90600" y="457200"/>
            <a:ext cx="7086600" cy="715963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Arial Rounded MT Bold" pitchFamily="34" charset="0"/>
              </a:rPr>
              <a:t>NARR at Year 1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7400" y="5715000"/>
            <a:ext cx="5638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2713" lvl="0"/>
            <a:r>
              <a:rPr lang="en-US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 </a:t>
            </a:r>
            <a:endParaRPr lang="en-US" sz="22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563631575"/>
              </p:ext>
            </p:extLst>
          </p:nvPr>
        </p:nvGraphicFramePr>
        <p:xfrm>
          <a:off x="914400" y="1371600"/>
          <a:ext cx="73914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2832611535"/>
              </p:ext>
            </p:extLst>
          </p:nvPr>
        </p:nvGraphicFramePr>
        <p:xfrm>
          <a:off x="838200" y="2286000"/>
          <a:ext cx="75438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69997020"/>
              </p:ext>
            </p:extLst>
          </p:nvPr>
        </p:nvGraphicFramePr>
        <p:xfrm>
          <a:off x="914400" y="3200400"/>
          <a:ext cx="74676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590503584"/>
              </p:ext>
            </p:extLst>
          </p:nvPr>
        </p:nvGraphicFramePr>
        <p:xfrm>
          <a:off x="914400" y="4038600"/>
          <a:ext cx="7467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3986736085"/>
              </p:ext>
            </p:extLst>
          </p:nvPr>
        </p:nvGraphicFramePr>
        <p:xfrm>
          <a:off x="914400" y="4953000"/>
          <a:ext cx="7467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Graphic spid="14" grpId="0">
        <p:bldAsOne/>
      </p:bldGraphic>
      <p:bldGraphic spid="15" grpId="0">
        <p:bldAsOne/>
      </p:bldGraphic>
      <p:bldGraphic spid="1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579438"/>
            <a:ext cx="8229600" cy="715962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Arial Rounded MT Bold" pitchFamily="34" charset="0"/>
              </a:rPr>
              <a:t>NARR at Year 1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7400" y="5715000"/>
            <a:ext cx="5638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2713" lvl="0"/>
            <a:r>
              <a:rPr lang="en-US" sz="2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 </a:t>
            </a:r>
            <a:endParaRPr lang="en-US" sz="22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63631575"/>
              </p:ext>
            </p:extLst>
          </p:nvPr>
        </p:nvGraphicFramePr>
        <p:xfrm>
          <a:off x="914400" y="1447800"/>
          <a:ext cx="73914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14288740"/>
              </p:ext>
            </p:extLst>
          </p:nvPr>
        </p:nvGraphicFramePr>
        <p:xfrm>
          <a:off x="914400" y="2438400"/>
          <a:ext cx="73914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675799532"/>
              </p:ext>
            </p:extLst>
          </p:nvPr>
        </p:nvGraphicFramePr>
        <p:xfrm>
          <a:off x="914400" y="3352800"/>
          <a:ext cx="73914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446295709"/>
              </p:ext>
            </p:extLst>
          </p:nvPr>
        </p:nvGraphicFramePr>
        <p:xfrm>
          <a:off x="914400" y="4191000"/>
          <a:ext cx="73914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880913568"/>
              </p:ext>
            </p:extLst>
          </p:nvPr>
        </p:nvGraphicFramePr>
        <p:xfrm>
          <a:off x="914400" y="5105400"/>
          <a:ext cx="73914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  <p:bldGraphic spid="8" grpId="0">
        <p:bldAsOne/>
      </p:bldGraphic>
      <p:bldGraphic spid="9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457200"/>
            <a:ext cx="8229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  <a:cs typeface="Aharoni" pitchFamily="2" charset="-79"/>
              </a:rPr>
              <a:t>Collaborative Possibilities</a:t>
            </a:r>
          </a:p>
          <a:p>
            <a:pPr algn="ctr"/>
            <a:r>
              <a:rPr lang="en-US" sz="3800" b="1" dirty="0" smtClean="0">
                <a:solidFill>
                  <a:schemeClr val="accent5">
                    <a:lumMod val="75000"/>
                  </a:schemeClr>
                </a:solidFill>
                <a:latin typeface="Arial Rounded MT Bold" pitchFamily="34" charset="0"/>
                <a:cs typeface="Aharoni" pitchFamily="2" charset="-79"/>
              </a:rPr>
              <a:t>“How can you help?”</a:t>
            </a:r>
            <a:endParaRPr lang="en-US" sz="3800" b="1" dirty="0">
              <a:solidFill>
                <a:schemeClr val="accent5">
                  <a:lumMod val="75000"/>
                </a:schemeClr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1904999"/>
            <a:ext cx="36576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prstClr val="black"/>
                </a:solidFill>
                <a:latin typeface="Arial Rounded MT Bold" pitchFamily="34" charset="0"/>
              </a:rPr>
              <a:t>NARR Supporting You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0" y="1905000"/>
            <a:ext cx="365759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prstClr val="black"/>
                </a:solidFill>
                <a:latin typeface="Arial Rounded MT Bold" pitchFamily="34" charset="0"/>
              </a:rPr>
              <a:t>You Supporting NARR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09600" y="2667000"/>
            <a:ext cx="3657600" cy="685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225425" algn="l"/>
              </a:tabLst>
            </a:pPr>
            <a:r>
              <a:rPr lang="en-US" sz="2000" dirty="0" smtClean="0">
                <a:latin typeface="Arial Rounded MT Bold" pitchFamily="34" charset="0"/>
                <a:sym typeface="Symbol"/>
              </a:rPr>
              <a:t>	</a:t>
            </a:r>
            <a:r>
              <a:rPr lang="en-US" sz="2200" dirty="0" smtClean="0">
                <a:latin typeface="Arial Rounded MT Bold" pitchFamily="34" charset="0"/>
              </a:rPr>
              <a:t>Organization Liaison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09600" y="3581400"/>
            <a:ext cx="3657600" cy="6858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225425" algn="l"/>
              </a:tabLst>
            </a:pPr>
            <a:r>
              <a:rPr lang="en-US" sz="2000" dirty="0" smtClean="0">
                <a:latin typeface="Arial Rounded MT Bold" pitchFamily="34" charset="0"/>
                <a:sym typeface="Symbol"/>
              </a:rPr>
              <a:t>	</a:t>
            </a:r>
            <a:r>
              <a:rPr lang="en-US" sz="2200" dirty="0" smtClean="0">
                <a:latin typeface="Arial Rounded MT Bold" pitchFamily="34" charset="0"/>
              </a:rPr>
              <a:t>In-kind Support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33400" y="4495800"/>
            <a:ext cx="3733800" cy="6858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225425" algn="l"/>
              </a:tabLst>
            </a:pPr>
            <a:r>
              <a:rPr lang="en-US" sz="2000" dirty="0" smtClean="0">
                <a:latin typeface="Arial Rounded MT Bold" pitchFamily="34" charset="0"/>
                <a:sym typeface="Symbol"/>
              </a:rPr>
              <a:t> 	Subject matter expertise</a:t>
            </a:r>
            <a:endParaRPr lang="en-US" sz="2000" dirty="0" smtClean="0">
              <a:latin typeface="Arial Rounded MT Bold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53000" y="2667000"/>
            <a:ext cx="3657600" cy="685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4488" indent="-344488">
              <a:tabLst>
                <a:tab pos="338138" algn="l"/>
              </a:tabLst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sym typeface="Symbol"/>
              </a:rPr>
              <a:t>	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Letters of support or endorsement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953000" y="3581400"/>
            <a:ext cx="3657600" cy="6858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338138" algn="l"/>
              </a:tabLst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sym typeface="Symbol"/>
              </a:rPr>
              <a:t>	</a:t>
            </a:r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In-kind Support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953000" y="4495800"/>
            <a:ext cx="3657600" cy="6858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338138" algn="l"/>
              </a:tabLst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sym typeface="Symbol"/>
              </a:rPr>
              <a:t>	</a:t>
            </a:r>
            <a:r>
              <a:rPr lang="en-US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Funding Opportunities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953000" y="5410200"/>
            <a:ext cx="3657600" cy="6858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sym typeface="Symbol"/>
              </a:rPr>
              <a:t>  </a:t>
            </a:r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sym typeface="Symbol"/>
              </a:rPr>
              <a:t>Develop Affiliates</a:t>
            </a:r>
            <a:endParaRPr lang="en-US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33400" y="5410200"/>
            <a:ext cx="3733800" cy="6858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225425" algn="l"/>
              </a:tabLst>
            </a:pPr>
            <a:r>
              <a:rPr lang="en-US" sz="2000" dirty="0" smtClean="0">
                <a:latin typeface="Arial Rounded MT Bold" pitchFamily="34" charset="0"/>
                <a:sym typeface="Symbol"/>
              </a:rPr>
              <a:t> 	</a:t>
            </a:r>
            <a:r>
              <a:rPr lang="en-US" sz="2200" dirty="0" smtClean="0">
                <a:latin typeface="Arial Rounded MT Bold" pitchFamily="34" charset="0"/>
                <a:sym typeface="Symbol"/>
              </a:rPr>
              <a:t>Technical assistance</a:t>
            </a:r>
            <a:endParaRPr lang="en-US" sz="2200" dirty="0" smtClean="0">
              <a:latin typeface="Arial Rounded MT Bold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990600" y="1066800"/>
            <a:ext cx="7391400" cy="4191000"/>
          </a:xfrm>
          <a:prstGeom prst="rect">
            <a:avLst/>
          </a:prstGeom>
          <a:solidFill>
            <a:srgbClr val="008986"/>
          </a:solidFill>
          <a:ln w="31750">
            <a:solidFill>
              <a:srgbClr val="5444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7200000"/>
            </a:lightRig>
          </a:scene3d>
          <a:sp3d contourW="50800" prstMaterial="dkEdge">
            <a:bevelT w="120650" h="120650" prst="convex"/>
            <a:contourClr>
              <a:srgbClr val="D0A8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extrusionH="57150" prstMaterial="dkEdge">
              <a:bevelT w="38100" h="38100"/>
            </a:sp3d>
          </a:bodyPr>
          <a:lstStyle/>
          <a:p>
            <a:pPr algn="ctr"/>
            <a:r>
              <a:rPr lang="en-US" sz="7200" b="1" i="1" kern="10" dirty="0" smtClean="0">
                <a:ln w="11430">
                  <a:solidFill>
                    <a:srgbClr val="967900"/>
                  </a:solidFill>
                </a:ln>
                <a:solidFill>
                  <a:srgbClr val="D0A800"/>
                </a:solidFill>
                <a:effectLst>
                  <a:outerShdw blurRad="50800" dist="76200" dir="5400000" algn="t" rotWithShape="0">
                    <a:prstClr val="black">
                      <a:alpha val="40000"/>
                    </a:prstClr>
                  </a:outerShdw>
                </a:effectLst>
                <a:latin typeface="Eras Demi ITC"/>
              </a:rPr>
              <a:t>EXPERIENCE</a:t>
            </a:r>
          </a:p>
          <a:p>
            <a:pPr algn="ctr"/>
            <a:r>
              <a:rPr lang="en-US" sz="7200" b="1" i="1" kern="10" dirty="0" smtClean="0">
                <a:ln w="11430">
                  <a:solidFill>
                    <a:srgbClr val="967900"/>
                  </a:solidFill>
                </a:ln>
                <a:solidFill>
                  <a:srgbClr val="D0A800"/>
                </a:solidFill>
                <a:effectLst>
                  <a:outerShdw blurRad="50800" dist="76200" dir="5400000" algn="t" rotWithShape="0">
                    <a:prstClr val="black">
                      <a:alpha val="40000"/>
                    </a:prstClr>
                  </a:outerShdw>
                </a:effectLst>
                <a:latin typeface="Eras Demi ITC"/>
              </a:rPr>
              <a:t> &amp;</a:t>
            </a:r>
          </a:p>
          <a:p>
            <a:pPr algn="ctr"/>
            <a:r>
              <a:rPr lang="en-US" sz="7200" b="1" i="1" kern="10" dirty="0" smtClean="0">
                <a:ln w="11430">
                  <a:solidFill>
                    <a:srgbClr val="967900"/>
                  </a:solidFill>
                </a:ln>
                <a:solidFill>
                  <a:srgbClr val="D0A800"/>
                </a:solidFill>
                <a:effectLst>
                  <a:outerShdw blurRad="50800" dist="76200" dir="5400000" algn="t" rotWithShape="0">
                    <a:prstClr val="black">
                      <a:alpha val="40000"/>
                    </a:prstClr>
                  </a:outerShdw>
                </a:effectLst>
                <a:latin typeface="Eras Demi ITC"/>
              </a:rPr>
              <a:t>STRENGTH</a:t>
            </a:r>
          </a:p>
          <a:p>
            <a:pPr algn="ctr"/>
            <a:r>
              <a:rPr lang="en-US" sz="3600" b="1" i="1" kern="1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50800" dist="76200" dir="5400000" algn="t" rotWithShape="0">
                    <a:prstClr val="black">
                      <a:alpha val="40000"/>
                    </a:prstClr>
                  </a:outerShdw>
                </a:effectLst>
                <a:latin typeface="Eras Demi ITC"/>
              </a:rPr>
              <a:t>Shared with NARR Colleagues. . .</a:t>
            </a:r>
            <a:endParaRPr lang="en-US" sz="3600" b="1" i="1" kern="10" dirty="0">
              <a:ln w="11430">
                <a:solidFill>
                  <a:srgbClr val="967900"/>
                </a:solidFill>
              </a:ln>
              <a:solidFill>
                <a:srgbClr val="D0A800"/>
              </a:solidFill>
              <a:effectLst>
                <a:outerShdw blurRad="50800" dist="76200" dir="5400000" algn="t" rotWithShape="0">
                  <a:prstClr val="black">
                    <a:alpha val="40000"/>
                  </a:prstClr>
                </a:outerShdw>
              </a:effectLst>
              <a:latin typeface="Eras Demi ITC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219200" y="1143000"/>
            <a:ext cx="7086600" cy="3886200"/>
          </a:xfrm>
          <a:prstGeom prst="rect">
            <a:avLst/>
          </a:prstGeom>
          <a:solidFill>
            <a:srgbClr val="008986"/>
          </a:solidFill>
          <a:ln w="31750">
            <a:solidFill>
              <a:srgbClr val="5444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7200000"/>
            </a:lightRig>
          </a:scene3d>
          <a:sp3d contourW="50800" prstMaterial="dkEdge">
            <a:bevelT w="120650" h="120650" prst="convex"/>
            <a:contourClr>
              <a:srgbClr val="D0A8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extrusionH="57150" prstMaterial="dkEdge">
              <a:bevelT w="38100" h="38100"/>
            </a:sp3d>
          </a:bodyPr>
          <a:lstStyle/>
          <a:p>
            <a:pPr algn="ctr"/>
            <a:r>
              <a:rPr lang="en-US" sz="4000" b="1" i="1" kern="1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50800" dist="76200" dir="5400000" algn="t" rotWithShape="0">
                    <a:prstClr val="black">
                      <a:alpha val="40000"/>
                    </a:prstClr>
                  </a:outerShdw>
                </a:effectLst>
                <a:latin typeface="Eras Demi ITC"/>
              </a:rPr>
              <a:t>Provides</a:t>
            </a:r>
          </a:p>
          <a:p>
            <a:pPr algn="ctr"/>
            <a:r>
              <a:rPr lang="en-US" sz="4000" b="1" i="1" kern="1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50800" dist="76200" dir="5400000" algn="t" rotWithShape="0">
                    <a:prstClr val="black">
                      <a:alpha val="40000"/>
                    </a:prstClr>
                  </a:outerShdw>
                </a:effectLst>
                <a:latin typeface="Eras Demi ITC"/>
              </a:rPr>
              <a:t>many individuals with</a:t>
            </a:r>
          </a:p>
          <a:p>
            <a:pPr algn="ctr"/>
            <a:r>
              <a:rPr lang="en-US" sz="8800" b="1" i="1" kern="10" dirty="0" smtClean="0">
                <a:ln w="11430">
                  <a:solidFill>
                    <a:srgbClr val="967900"/>
                  </a:solidFill>
                </a:ln>
                <a:solidFill>
                  <a:srgbClr val="D0A800"/>
                </a:solidFill>
                <a:effectLst>
                  <a:outerShdw blurRad="50800" dist="76200" dir="5400000" algn="t" rotWithShape="0">
                    <a:prstClr val="black">
                      <a:alpha val="40000"/>
                    </a:prstClr>
                  </a:outerShdw>
                </a:effectLst>
                <a:latin typeface="Eras Demi ITC"/>
              </a:rPr>
              <a:t>HOPE</a:t>
            </a:r>
          </a:p>
          <a:p>
            <a:pPr algn="ctr"/>
            <a:r>
              <a:rPr lang="en-US" sz="4000" b="1" i="1" kern="1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50800" dist="76200" dir="5400000" algn="t" rotWithShape="0">
                    <a:prstClr val="black">
                      <a:alpha val="40000"/>
                    </a:prstClr>
                  </a:outerShdw>
                </a:effectLst>
                <a:latin typeface="Eras Demi ITC"/>
              </a:rPr>
              <a:t>of Recovery.</a:t>
            </a:r>
            <a:endParaRPr lang="en-US" sz="4000" b="1" i="1" kern="10" dirty="0">
              <a:ln w="11430">
                <a:solidFill>
                  <a:srgbClr val="967900"/>
                </a:solidFill>
              </a:ln>
              <a:solidFill>
                <a:srgbClr val="D0A800"/>
              </a:solidFill>
              <a:effectLst>
                <a:outerShdw blurRad="50800" dist="76200" dir="5400000" algn="t" rotWithShape="0">
                  <a:prstClr val="black">
                    <a:alpha val="40000"/>
                  </a:prstClr>
                </a:outerShdw>
              </a:effectLst>
              <a:latin typeface="Eras Demi ITC"/>
            </a:endParaRPr>
          </a:p>
        </p:txBody>
      </p:sp>
      <p:sp>
        <p:nvSpPr>
          <p:cNvPr id="35" name="WordArt 2"/>
          <p:cNvSpPr>
            <a:spLocks noChangeArrowheads="1" noChangeShapeType="1" noTextEdit="1"/>
          </p:cNvSpPr>
          <p:nvPr/>
        </p:nvSpPr>
        <p:spPr bwMode="auto">
          <a:xfrm>
            <a:off x="990600" y="1219200"/>
            <a:ext cx="6321425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3164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en-US" sz="3600" b="1" i="1" kern="10" dirty="0">
              <a:ln w="11430">
                <a:solidFill>
                  <a:srgbClr val="967900"/>
                </a:solidFill>
              </a:ln>
              <a:solidFill>
                <a:srgbClr val="D0A800"/>
              </a:solidFill>
              <a:effectLst>
                <a:outerShdw blurRad="50800" dist="76200" dir="5400000" algn="t" rotWithShape="0">
                  <a:prstClr val="black">
                    <a:alpha val="40000"/>
                  </a:prstClr>
                </a:outerShdw>
              </a:effectLst>
              <a:latin typeface="Eras Demi ITC"/>
            </a:endParaRPr>
          </a:p>
        </p:txBody>
      </p:sp>
      <p:pic>
        <p:nvPicPr>
          <p:cNvPr id="36" name="Picture 35" descr="C:\Users\Julie Millsaps\Desktop\Fisher\NARR\Logos\NARR-logo-3_dk-60g-Xbac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589796"/>
            <a:ext cx="3942303" cy="2448803"/>
          </a:xfrm>
          <a:prstGeom prst="rect">
            <a:avLst/>
          </a:prstGeom>
          <a:solidFill>
            <a:schemeClr val="bg1"/>
          </a:solidFill>
          <a:effectLst>
            <a:outerShdw blurRad="50800" dist="228600" dir="78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brightRoom" dir="t">
              <a:rot lat="0" lon="0" rev="7200000"/>
            </a:lightRig>
          </a:scene3d>
          <a:sp3d prstMaterial="dkEdge">
            <a:bevelT w="114300" h="101600"/>
          </a:sp3d>
        </p:spPr>
      </p:pic>
      <p:sp>
        <p:nvSpPr>
          <p:cNvPr id="29" name="Rounded Rectangle 28"/>
          <p:cNvSpPr/>
          <p:nvPr/>
        </p:nvSpPr>
        <p:spPr>
          <a:xfrm>
            <a:off x="762000" y="533400"/>
            <a:ext cx="7848600" cy="54864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flood" dir="t">
              <a:rot lat="0" lon="0" rev="6000000"/>
            </a:lightRig>
          </a:scene3d>
          <a:sp3d prstMaterial="dkEdge">
            <a:bevelT w="165100" h="1143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extrusionH="57150" prstMaterial="dkEdge">
              <a:bevelT w="82550" h="88900" prst="angle"/>
            </a:sp3d>
          </a:bodyPr>
          <a:lstStyle/>
          <a:p>
            <a:pPr marL="112713" algn="ctr"/>
            <a:endParaRPr lang="en-US" sz="9600" b="1" dirty="0">
              <a:solidFill>
                <a:srgbClr val="EAB200"/>
              </a:solidFill>
              <a:latin typeface="Arial Rounded MT Bold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14400" y="685800"/>
            <a:ext cx="7543800" cy="5181600"/>
          </a:xfrm>
          <a:prstGeom prst="roundRect">
            <a:avLst>
              <a:gd name="adj" fmla="val 14210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flood" dir="t">
              <a:rot lat="0" lon="0" rev="6000000"/>
            </a:lightRig>
          </a:scene3d>
          <a:sp3d prstMaterial="dkEdge">
            <a:bevelT w="165100" h="1143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prstMaterial="dkEdge"/>
          </a:bodyPr>
          <a:lstStyle/>
          <a:p>
            <a:pPr marL="566738" indent="-463550">
              <a:spcAft>
                <a:spcPts val="1200"/>
              </a:spcAft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dist="76200" dir="78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</a:rPr>
              <a:t>Legitimacy – </a:t>
            </a:r>
          </a:p>
          <a:p>
            <a:pPr marL="566738" indent="-4635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dist="76200" dir="78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</a:rPr>
              <a:t>Training</a:t>
            </a:r>
          </a:p>
          <a:p>
            <a:pPr marL="566738" indent="-4635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dist="76200" dir="78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</a:rPr>
              <a:t>Research – data and outcomes</a:t>
            </a:r>
          </a:p>
          <a:p>
            <a:pPr marL="566738" indent="-4635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dist="76200" dir="78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</a:rPr>
              <a:t>Funding advocacy</a:t>
            </a:r>
          </a:p>
          <a:p>
            <a:pPr marL="566738" indent="-4635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dist="76200" dir="7800000" algn="b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</a:rPr>
              <a:t>Public Relations and outreach VOICE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066800" y="838200"/>
            <a:ext cx="7239000" cy="4876800"/>
          </a:xfrm>
          <a:prstGeom prst="roundRect">
            <a:avLst>
              <a:gd name="adj" fmla="val 11836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flood" dir="t">
              <a:rot lat="0" lon="0" rev="6000000"/>
            </a:lightRig>
          </a:scene3d>
          <a:sp3d prstMaterial="dkEdge">
            <a:bevelT w="165100" h="1143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prstMaterial="dkEdge"/>
          </a:bodyPr>
          <a:lstStyle/>
          <a:p>
            <a:pPr marL="463550">
              <a:lnSpc>
                <a:spcPts val="5500"/>
              </a:lnSpc>
            </a:pPr>
            <a:r>
              <a:rPr lang="en-US" sz="3600" dirty="0" smtClean="0">
                <a:solidFill>
                  <a:schemeClr val="bg1"/>
                </a:solidFill>
                <a:effectLst>
                  <a:outerShdw dist="76200" dir="7800000" algn="ctr" rotWithShape="0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Criminal Justice – </a:t>
            </a:r>
          </a:p>
          <a:p>
            <a:pPr marL="463550">
              <a:lnSpc>
                <a:spcPts val="5500"/>
              </a:lnSpc>
            </a:pPr>
            <a:r>
              <a:rPr lang="en-US" sz="3600" dirty="0" smtClean="0">
                <a:solidFill>
                  <a:schemeClr val="bg1"/>
                </a:solidFill>
                <a:effectLst>
                  <a:outerShdw dist="76200" dir="7800000" algn="ctr" rotWithShape="0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A constructive,  rehabilitative alternative </a:t>
            </a:r>
          </a:p>
          <a:p>
            <a:pPr marL="463550">
              <a:lnSpc>
                <a:spcPts val="5500"/>
              </a:lnSpc>
            </a:pPr>
            <a:r>
              <a:rPr lang="en-US" sz="3600" dirty="0" smtClean="0">
                <a:solidFill>
                  <a:schemeClr val="bg1"/>
                </a:solidFill>
                <a:effectLst>
                  <a:outerShdw dist="76200" dir="7800000" algn="ctr" rotWithShape="0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to incarceration.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219200" y="990600"/>
            <a:ext cx="6934200" cy="4572000"/>
          </a:xfrm>
          <a:prstGeom prst="roundRect">
            <a:avLst>
              <a:gd name="adj" fmla="val 97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flood" dir="t">
              <a:rot lat="0" lon="0" rev="6000000"/>
            </a:lightRig>
          </a:scene3d>
          <a:sp3d prstMaterial="dkEdge">
            <a:bevelT w="165100" h="1143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prstMaterial="dkEdge"/>
          </a:bodyPr>
          <a:lstStyle/>
          <a:p>
            <a:pPr marL="463550" lvl="0">
              <a:lnSpc>
                <a:spcPts val="5000"/>
              </a:lnSpc>
            </a:pPr>
            <a:r>
              <a:rPr lang="en-US" sz="3800" b="1" dirty="0" smtClean="0">
                <a:solidFill>
                  <a:prstClr val="white"/>
                </a:solidFill>
                <a:effectLst>
                  <a:outerShdw dist="88900" dir="7800000" algn="ctr" rotWithShape="0">
                    <a:srgbClr val="000000">
                      <a:alpha val="41000"/>
                    </a:srgbClr>
                  </a:outerShdw>
                </a:effectLst>
                <a:latin typeface="Arial Rounded MT Bold" pitchFamily="34" charset="0"/>
              </a:rPr>
              <a:t>Creative  partnerships </a:t>
            </a:r>
          </a:p>
          <a:p>
            <a:pPr marL="463550" lvl="0">
              <a:lnSpc>
                <a:spcPts val="5000"/>
              </a:lnSpc>
            </a:pPr>
            <a:r>
              <a:rPr lang="en-US" sz="3800" b="1" dirty="0" smtClean="0">
                <a:solidFill>
                  <a:prstClr val="white"/>
                </a:solidFill>
                <a:effectLst>
                  <a:outerShdw dist="88900" dir="7800000" algn="ctr" rotWithShape="0">
                    <a:srgbClr val="000000">
                      <a:alpha val="41000"/>
                    </a:srgbClr>
                  </a:outerShdw>
                </a:effectLst>
                <a:latin typeface="Arial Rounded MT Bold" pitchFamily="34" charset="0"/>
              </a:rPr>
              <a:t>and advocacy.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371600" y="1143000"/>
            <a:ext cx="6629400" cy="4267200"/>
          </a:xfrm>
          <a:prstGeom prst="roundRect">
            <a:avLst>
              <a:gd name="adj" fmla="val 6174"/>
            </a:avLst>
          </a:prstGeom>
          <a:solidFill>
            <a:schemeClr val="accent5">
              <a:lumMod val="75000"/>
            </a:schemeClr>
          </a:solidFill>
          <a:ln>
            <a:solidFill>
              <a:srgbClr val="00928F"/>
            </a:solidFill>
          </a:ln>
          <a:scene3d>
            <a:camera prst="orthographicFront"/>
            <a:lightRig rig="flood" dir="t">
              <a:rot lat="0" lon="0" rev="6000000"/>
            </a:lightRig>
          </a:scene3d>
          <a:sp3d prstMaterial="dkEdge">
            <a:bevelT w="165100" h="1143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57200" bIns="0" rtlCol="0" anchor="ctr">
            <a:sp3d prstMaterial="dkEdge"/>
          </a:bodyPr>
          <a:lstStyle/>
          <a:p>
            <a:pPr marL="236538">
              <a:lnSpc>
                <a:spcPts val="5000"/>
              </a:lnSpc>
            </a:pPr>
            <a:r>
              <a:rPr lang="en-US" sz="3600" dirty="0" smtClean="0">
                <a:effectLst>
                  <a:outerShdw dist="88900" dir="7800000" algn="ctr" rotWithShape="0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Housing rights – </a:t>
            </a:r>
          </a:p>
          <a:p>
            <a:pPr marL="236538">
              <a:lnSpc>
                <a:spcPts val="5000"/>
              </a:lnSpc>
            </a:pPr>
            <a:r>
              <a:rPr lang="en-US" sz="3600" dirty="0" smtClean="0">
                <a:effectLst>
                  <a:outerShdw dist="88900" dir="7800000" algn="ctr" rotWithShape="0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NARR will address ongoing </a:t>
            </a:r>
          </a:p>
          <a:p>
            <a:pPr marL="236538">
              <a:lnSpc>
                <a:spcPts val="5000"/>
              </a:lnSpc>
            </a:pPr>
            <a:r>
              <a:rPr lang="en-US" sz="3600" dirty="0" smtClean="0">
                <a:effectLst>
                  <a:outerShdw dist="88900" dir="7800000" algn="ctr" rotWithShape="0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housing discrimination </a:t>
            </a:r>
          </a:p>
          <a:p>
            <a:pPr marL="236538">
              <a:lnSpc>
                <a:spcPts val="5000"/>
              </a:lnSpc>
            </a:pPr>
            <a:r>
              <a:rPr lang="en-US" sz="3600" dirty="0" smtClean="0">
                <a:effectLst>
                  <a:outerShdw dist="88900" dir="7800000" algn="ctr" rotWithShape="0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issues – be a voice for those that have none.</a:t>
            </a:r>
            <a:endParaRPr lang="en-US" sz="3600" b="1" dirty="0" smtClean="0">
              <a:effectLst>
                <a:outerShdw dist="88900" dir="7800000" algn="ctr" rotWithShape="0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  <a:p>
            <a:pPr marL="463550" lvl="0">
              <a:lnSpc>
                <a:spcPts val="5000"/>
              </a:lnSpc>
            </a:pPr>
            <a:endParaRPr lang="en-US" sz="3600" dirty="0" smtClean="0">
              <a:solidFill>
                <a:prstClr val="white"/>
              </a:solidFill>
              <a:effectLst>
                <a:outerShdw dist="88900" dir="7800000" algn="ctr" rotWithShape="0">
                  <a:srgbClr val="000000">
                    <a:alpha val="41000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524000" y="1295400"/>
            <a:ext cx="6400800" cy="3962400"/>
          </a:xfrm>
          <a:prstGeom prst="roundRect">
            <a:avLst>
              <a:gd name="adj" fmla="val 4129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flood" dir="t">
              <a:rot lat="0" lon="0" rev="6000000"/>
            </a:lightRig>
          </a:scene3d>
          <a:sp3d prstMaterial="dkEdge">
            <a:bevelT w="165100" h="1143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457200" bIns="457200" rtlCol="0" anchor="ctr">
            <a:sp3d prstMaterial="dkEdge"/>
          </a:bodyPr>
          <a:lstStyle/>
          <a:p>
            <a:pPr>
              <a:lnSpc>
                <a:spcPts val="4500"/>
              </a:lnSpc>
            </a:pPr>
            <a:r>
              <a:rPr lang="en-US" sz="3400" dirty="0" smtClean="0">
                <a:solidFill>
                  <a:schemeClr val="bg1"/>
                </a:solidFill>
                <a:effectLst>
                  <a:outerShdw dist="88900" dir="78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</a:rPr>
              <a:t>NARR provides a </a:t>
            </a:r>
          </a:p>
          <a:p>
            <a:pPr>
              <a:lnSpc>
                <a:spcPts val="4500"/>
              </a:lnSpc>
            </a:pPr>
            <a:r>
              <a:rPr lang="en-US" sz="3400" dirty="0" smtClean="0">
                <a:solidFill>
                  <a:schemeClr val="bg1"/>
                </a:solidFill>
                <a:effectLst>
                  <a:outerShdw dist="88900" dir="78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</a:rPr>
              <a:t>comprehensive model to appropriately define residences and services provided (multiple pathways </a:t>
            </a:r>
          </a:p>
          <a:p>
            <a:pPr>
              <a:lnSpc>
                <a:spcPts val="4500"/>
              </a:lnSpc>
            </a:pPr>
            <a:r>
              <a:rPr lang="en-US" sz="3400" dirty="0" smtClean="0">
                <a:solidFill>
                  <a:schemeClr val="bg1"/>
                </a:solidFill>
                <a:effectLst>
                  <a:outerShdw dist="88900" dir="78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</a:rPr>
              <a:t>to recovery).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676400" y="1447800"/>
            <a:ext cx="6172200" cy="3657600"/>
          </a:xfrm>
          <a:prstGeom prst="roundRect">
            <a:avLst>
              <a:gd name="adj" fmla="val 1914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flood" dir="t">
              <a:rot lat="0" lon="0" rev="6000000"/>
            </a:lightRig>
          </a:scene3d>
          <a:sp3d prstMaterial="dkEdge">
            <a:bevelT w="165100" h="1143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tIns="457200" bIns="457200" rtlCol="0" anchor="ctr">
            <a:sp3d prstMaterial="dkEdge"/>
          </a:bodyPr>
          <a:lstStyle/>
          <a:p>
            <a:pPr lvl="0">
              <a:lnSpc>
                <a:spcPts val="5000"/>
              </a:lnSpc>
            </a:pPr>
            <a:r>
              <a:rPr lang="en-US" sz="3600" b="1" dirty="0" smtClean="0">
                <a:solidFill>
                  <a:prstClr val="white"/>
                </a:solidFill>
                <a:effectLst>
                  <a:outerShdw blurRad="50800" dist="88900" dir="7800000" algn="ctr" rotWithShape="0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NARR promotes a </a:t>
            </a:r>
          </a:p>
          <a:p>
            <a:pPr lvl="0">
              <a:lnSpc>
                <a:spcPts val="5000"/>
              </a:lnSpc>
            </a:pPr>
            <a:r>
              <a:rPr lang="en-US" sz="3600" b="1" dirty="0" smtClean="0">
                <a:solidFill>
                  <a:prstClr val="white"/>
                </a:solidFill>
                <a:effectLst>
                  <a:outerShdw blurRad="50800" dist="88900" dir="7800000" algn="ctr" rotWithShape="0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long term (non-acute) sustained recovery model.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38200" y="609600"/>
            <a:ext cx="7696200" cy="5334000"/>
          </a:xfrm>
          <a:prstGeom prst="roundRect">
            <a:avLst>
              <a:gd name="adj" fmla="val 15882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flood" dir="t">
              <a:rot lat="0" lon="0" rev="6000000"/>
            </a:lightRig>
          </a:scene3d>
          <a:sp3d prstMaterial="dkEdge"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extrusionH="57150" prstMaterial="dkEdge">
              <a:bevelT w="317500" h="146050" prst="angle"/>
            </a:sp3d>
          </a:bodyPr>
          <a:lstStyle/>
          <a:p>
            <a:pPr marL="112713" algn="ctr"/>
            <a:r>
              <a:rPr lang="en-US" sz="9600" b="1" dirty="0" smtClean="0">
                <a:ln>
                  <a:solidFill>
                    <a:srgbClr val="EAB200"/>
                  </a:solidFill>
                </a:ln>
                <a:solidFill>
                  <a:srgbClr val="FFC000"/>
                </a:solidFill>
                <a:latin typeface="Arial Rounded MT Bold" pitchFamily="34" charset="0"/>
              </a:rPr>
              <a:t>NARR</a:t>
            </a:r>
          </a:p>
          <a:p>
            <a:pPr marL="112713" algn="ctr"/>
            <a:r>
              <a:rPr lang="en-US" sz="9600" b="1" dirty="0" smtClean="0">
                <a:ln>
                  <a:solidFill>
                    <a:srgbClr val="EAB200"/>
                  </a:solidFill>
                </a:ln>
                <a:solidFill>
                  <a:srgbClr val="FFC000"/>
                </a:solidFill>
                <a:latin typeface="Arial Rounded MT Bold" pitchFamily="34" charset="0"/>
              </a:rPr>
              <a:t>VISION</a:t>
            </a:r>
            <a:endParaRPr lang="en-US" sz="9600" b="1" dirty="0">
              <a:ln>
                <a:solidFill>
                  <a:srgbClr val="EAB200"/>
                </a:solidFill>
              </a:ln>
              <a:solidFill>
                <a:srgbClr val="FFC00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29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30" grpId="0" animBg="1"/>
      <p:bldP spid="3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NARR-logo-3_dk-60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86354" y="1810512"/>
            <a:ext cx="4722935" cy="3051048"/>
          </a:xfrm>
          <a:prstGeom prst="rect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2895600" y="1828800"/>
            <a:ext cx="2895600" cy="3124200"/>
          </a:xfrm>
          <a:prstGeom prst="rect">
            <a:avLst/>
          </a:prstGeom>
          <a:effectLst/>
          <a:scene3d>
            <a:camera prst="orthographicFront">
              <a:rot lat="0" lon="300000" rev="0"/>
            </a:camera>
            <a:lightRig rig="flood" dir="t">
              <a:rot lat="0" lon="0" rev="6000000"/>
            </a:lightRig>
          </a:scene3d>
          <a:sp3d prstMaterial="dkEdge"/>
        </p:spPr>
        <p:txBody>
          <a:bodyPr wrap="none" fromWordArt="1">
            <a:prstTxWarp prst="textPlain">
              <a:avLst>
                <a:gd name="adj" fmla="val 49614"/>
              </a:avLst>
            </a:prstTxWarp>
            <a:scene3d>
              <a:camera prst="orthographicFront">
                <a:rot lat="0" lon="300000" rev="0"/>
              </a:camera>
              <a:lightRig rig="flood" dir="tl">
                <a:rot lat="0" lon="0" rev="6000000"/>
              </a:lightRig>
            </a:scene3d>
            <a:sp3d extrusionH="88900" contourW="25400" prstMaterial="dkEdge">
              <a:bevelT w="127000" h="114300" prst="angle"/>
              <a:bevelB w="38100" h="38100" prst="angle"/>
              <a:extrusionClr>
                <a:schemeClr val="tx1">
                  <a:lumMod val="65000"/>
                  <a:lumOff val="35000"/>
                </a:schemeClr>
              </a:extrusionClr>
              <a:contourClr>
                <a:schemeClr val="tx1">
                  <a:lumMod val="65000"/>
                  <a:lumOff val="35000"/>
                </a:schemeClr>
              </a:contourClr>
            </a:sp3d>
          </a:bodyPr>
          <a:lstStyle/>
          <a:p>
            <a:pPr algn="ctr" rtl="0"/>
            <a:r>
              <a:rPr lang="en-US" sz="6000" b="1" kern="10" dirty="0" smtClean="0">
                <a:ln w="1143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241300" dir="156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 Rounded MT Bold"/>
              </a:rPr>
              <a:t>?</a:t>
            </a:r>
            <a:endParaRPr lang="en-US" sz="6000" b="1" kern="10" dirty="0">
              <a:ln w="11430"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rgbClr val="FF0000"/>
              </a:solidFill>
              <a:effectLst>
                <a:outerShdw blurRad="38100" dist="241300" dir="15600000" sy="30000" kx="-1800000" algn="bl" rotWithShape="0">
                  <a:prstClr val="black">
                    <a:alpha val="32000"/>
                  </a:prstClr>
                </a:outerShdw>
              </a:effectLst>
              <a:latin typeface="Arial Rounded MT Bold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371600" y="685800"/>
            <a:ext cx="6400800" cy="5334000"/>
            <a:chOff x="1371600" y="914400"/>
            <a:chExt cx="6400800" cy="5105400"/>
          </a:xfrm>
          <a:solidFill>
            <a:schemeClr val="accent2">
              <a:lumMod val="75000"/>
            </a:schemeClr>
          </a:solidFill>
        </p:grpSpPr>
        <p:sp>
          <p:nvSpPr>
            <p:cNvPr id="10" name="Notched Right Arrow 9"/>
            <p:cNvSpPr/>
            <p:nvPr/>
          </p:nvSpPr>
          <p:spPr>
            <a:xfrm>
              <a:off x="1371600" y="914400"/>
              <a:ext cx="6400800" cy="5105400"/>
            </a:xfrm>
            <a:prstGeom prst="notchedRightArrow">
              <a:avLst>
                <a:gd name="adj1" fmla="val 50791"/>
                <a:gd name="adj2" fmla="val 43275"/>
              </a:avLst>
            </a:prstGeom>
            <a:grpFill/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chilly" dir="t"/>
            </a:scene3d>
            <a:sp3d extrusionH="101600" contourW="6350" prstMaterial="dkEdge">
              <a:bevelT w="114300" h="95250" prst="angle"/>
              <a:bevelB w="101600" h="38100" prst="angle"/>
              <a:extrusionClr>
                <a:srgbClr val="006666"/>
              </a:extrusionClr>
              <a:contourClr>
                <a:srgbClr val="006666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139700" contourW="25400" prstMaterial="dkEdge">
                <a:bevelT w="120650" h="38100"/>
                <a:bevelB w="38100" h="38100"/>
                <a:contourClr>
                  <a:srgbClr val="950D85"/>
                </a:contourClr>
              </a:sp3d>
            </a:bodyPr>
            <a:lstStyle/>
            <a:p>
              <a:pPr algn="ctr"/>
              <a:endParaRPr lang="en-US" sz="9600" b="1" kern="10" dirty="0">
                <a:ln w="9525">
                  <a:round/>
                  <a:headEnd/>
                  <a:tailEnd/>
                </a:ln>
                <a:solidFill>
                  <a:srgbClr val="F20CE2"/>
                </a:solidFill>
                <a:effectLst>
                  <a:outerShdw blurRad="50800" dist="76200" dir="8400000" sx="101000" sy="101000" algn="ctr" rotWithShape="0">
                    <a:schemeClr val="tx1">
                      <a:lumMod val="85000"/>
                      <a:lumOff val="15000"/>
                    </a:schemeClr>
                  </a:outerShdw>
                </a:effectLst>
                <a:latin typeface="Eras Demi ITC" pitchFamily="34" charset="0"/>
                <a:cs typeface="Arial"/>
              </a:endParaRPr>
            </a:p>
          </p:txBody>
        </p:sp>
        <p:sp>
          <p:nvSpPr>
            <p:cNvPr id="15" name="WordArt 2"/>
            <p:cNvSpPr>
              <a:spLocks noChangeArrowheads="1" noChangeShapeType="1" noTextEdit="1"/>
            </p:cNvSpPr>
            <p:nvPr/>
          </p:nvSpPr>
          <p:spPr bwMode="auto">
            <a:xfrm>
              <a:off x="2971800" y="2438400"/>
              <a:ext cx="4042611" cy="2057399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chilly" dir="t"/>
            </a:scene3d>
            <a:sp3d prstMaterial="dkEdge"/>
          </p:spPr>
          <p:txBody>
            <a:bodyPr wrap="none" fromWordArt="1">
              <a:prstTxWarp prst="textPlain">
                <a:avLst>
                  <a:gd name="adj" fmla="val 48046"/>
                </a:avLst>
              </a:prstTxWarp>
              <a:sp3d extrusionH="171450" contourW="12700" prstMaterial="dkEdge">
                <a:bevelT w="127000" h="127000"/>
                <a:bevelB w="50800" h="25400"/>
                <a:extrusionClr>
                  <a:schemeClr val="bg1"/>
                </a:extrusionClr>
                <a:contourClr>
                  <a:srgbClr val="006666"/>
                </a:contourClr>
              </a:sp3d>
            </a:bodyPr>
            <a:lstStyle/>
            <a:p>
              <a:pPr algn="r" rtl="0"/>
              <a:r>
                <a:rPr lang="en-US" sz="3600" b="1" kern="10" spc="0" dirty="0" smtClean="0">
                  <a:ln w="9525" algn="ctr">
                    <a:solidFill>
                      <a:srgbClr val="EAB200"/>
                    </a:solidFill>
                    <a:round/>
                    <a:headEnd/>
                    <a:tailEnd/>
                  </a:ln>
                  <a:solidFill>
                    <a:srgbClr val="FFD319"/>
                  </a:solidFill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latin typeface="Arial Black" pitchFamily="34" charset="0"/>
                </a:rPr>
                <a:t>NARR</a:t>
              </a:r>
              <a:r>
                <a:rPr lang="en-US" sz="3600" b="1" kern="10" spc="0" dirty="0" smtClean="0">
                  <a:ln w="9525" algn="ctr">
                    <a:solidFill>
                      <a:srgbClr val="EAB200"/>
                    </a:solidFill>
                    <a:round/>
                    <a:headEnd/>
                    <a:tailEnd/>
                  </a:ln>
                  <a:solidFill>
                    <a:srgbClr val="FFD319"/>
                  </a:solidFill>
                  <a:effectLst>
                    <a:outerShdw blurRad="101600" dist="177800" dir="9000000" algn="ctr" rotWithShape="0">
                      <a:schemeClr val="tx1">
                        <a:lumMod val="85000"/>
                        <a:lumOff val="15000"/>
                        <a:alpha val="49000"/>
                      </a:schemeClr>
                    </a:outerShdw>
                  </a:effectLst>
                  <a:latin typeface="Arial Black" pitchFamily="34" charset="0"/>
                </a:rPr>
                <a:t> </a:t>
              </a:r>
              <a:endParaRPr lang="en-US" sz="3600" b="1" kern="10" spc="0" dirty="0">
                <a:ln w="9525" algn="ctr">
                  <a:solidFill>
                    <a:srgbClr val="EAB200"/>
                  </a:solidFill>
                  <a:round/>
                  <a:headEnd/>
                  <a:tailEnd/>
                </a:ln>
                <a:solidFill>
                  <a:srgbClr val="FFD319"/>
                </a:solidFill>
                <a:effectLst>
                  <a:outerShdw blurRad="101600" dist="177800" dir="9000000" algn="ctr" rotWithShape="0">
                    <a:schemeClr val="tx1">
                      <a:lumMod val="85000"/>
                      <a:lumOff val="15000"/>
                      <a:alpha val="49000"/>
                    </a:schemeClr>
                  </a:outerShdw>
                </a:effectLst>
                <a:latin typeface="Arial Black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xit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6" presetClass="exit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21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22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914400" y="2590800"/>
            <a:ext cx="7315200" cy="1585049"/>
          </a:xfrm>
          <a:prstGeom prst="rect">
            <a:avLst/>
          </a:prstGeom>
          <a:solidFill>
            <a:schemeClr val="lt1">
              <a:alpha val="16000"/>
            </a:schemeClr>
          </a:solidFill>
          <a:ln>
            <a:noFill/>
          </a:ln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prstMaterial="dkEdge">
            <a:bevelT w="1016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bIns="182880" rtlCol="0" anchor="ctr">
            <a:spAutoFit/>
            <a:sp3d extrusionH="88900" contourW="6350" prstMaterial="dkEdge">
              <a:bevelT w="57150" h="38100"/>
              <a:extrusionClr>
                <a:schemeClr val="bg1"/>
              </a:extrusionClr>
            </a:sp3d>
          </a:bodyPr>
          <a:lstStyle/>
          <a:p>
            <a:pPr marL="112713"/>
            <a:r>
              <a:rPr lang="en-US" sz="8800" b="1" dirty="0" smtClean="0">
                <a:solidFill>
                  <a:srgbClr val="006666"/>
                </a:solidFill>
                <a:latin typeface="Arial Rounded MT Bold" pitchFamily="34" charset="0"/>
              </a:rPr>
              <a:t>Why NARR?</a:t>
            </a:r>
            <a:endParaRPr lang="en-US" sz="8800" b="1" dirty="0">
              <a:solidFill>
                <a:srgbClr val="006666"/>
              </a:solidFill>
              <a:latin typeface="Arial Rounded MT Bold" pitchFamily="34" charset="0"/>
            </a:endParaRPr>
          </a:p>
        </p:txBody>
      </p:sp>
      <p:sp>
        <p:nvSpPr>
          <p:cNvPr id="7" name="Notched Right Arrow 6"/>
          <p:cNvSpPr/>
          <p:nvPr/>
        </p:nvSpPr>
        <p:spPr>
          <a:xfrm>
            <a:off x="1295400" y="1066800"/>
            <a:ext cx="7162800" cy="4648200"/>
          </a:xfrm>
          <a:prstGeom prst="notchedRightArrow">
            <a:avLst>
              <a:gd name="adj1" fmla="val 56670"/>
              <a:gd name="adj2" fmla="val 5066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flood" dir="t">
              <a:rot lat="0" lon="0" rev="6600000"/>
            </a:lightRig>
          </a:scene3d>
          <a:sp3d prstMaterial="dkEdge">
            <a:bevelT w="133350" h="177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Ins="0" rtlCol="0" anchor="ctr">
            <a:sp3d extrusionH="57150" prstMaterial="dkEdge">
              <a:bevelT w="38100" h="38100"/>
            </a:sp3d>
          </a:bodyPr>
          <a:lstStyle/>
          <a:p>
            <a:pPr marL="3175"/>
            <a:r>
              <a:rPr lang="en-US" sz="3600" b="1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Eras Bold ITC" pitchFamily="34" charset="0"/>
              </a:rPr>
              <a:t>For the first time</a:t>
            </a:r>
            <a:br>
              <a:rPr lang="en-US" sz="3600" b="1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Eras Bold ITC" pitchFamily="34" charset="0"/>
              </a:rPr>
            </a:br>
            <a:r>
              <a:rPr lang="en-US" sz="3600" b="1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Eras Bold ITC" pitchFamily="34" charset="0"/>
              </a:rPr>
              <a:t>in the history of</a:t>
            </a:r>
            <a:br>
              <a:rPr lang="en-US" sz="3600" b="1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Eras Bold ITC" pitchFamily="34" charset="0"/>
              </a:rPr>
            </a:br>
            <a:r>
              <a:rPr lang="en-US" sz="3600" b="1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Eras Bold ITC" pitchFamily="34" charset="0"/>
              </a:rPr>
              <a:t>recovery services</a:t>
            </a:r>
            <a:r>
              <a:rPr lang="en-US" sz="3600" b="1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Franklin Gothic Heavy" pitchFamily="34" charset="0"/>
              </a:rPr>
              <a:t>, </a:t>
            </a:r>
          </a:p>
        </p:txBody>
      </p:sp>
      <p:sp>
        <p:nvSpPr>
          <p:cNvPr id="21" name="Notched Right Arrow 20"/>
          <p:cNvSpPr/>
          <p:nvPr/>
        </p:nvSpPr>
        <p:spPr>
          <a:xfrm>
            <a:off x="1676400" y="1295400"/>
            <a:ext cx="6553200" cy="4191000"/>
          </a:xfrm>
          <a:prstGeom prst="notchedRightArrow">
            <a:avLst>
              <a:gd name="adj1" fmla="val 56670"/>
              <a:gd name="adj2" fmla="val 48423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flood" dir="t">
              <a:rot lat="0" lon="0" rev="6000000"/>
            </a:lightRig>
          </a:scene3d>
          <a:sp3d extrusionH="82550" contourW="19050" prstMaterial="dkEdge">
            <a:bevelT w="120650" h="101600" prst="angle"/>
            <a:bevelB w="101600" h="38100" prst="angle"/>
            <a:extrusionClr>
              <a:schemeClr val="bg1"/>
            </a:extrusionClr>
            <a:contourClr>
              <a:schemeClr val="accent4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0" rtlCol="0" anchor="ctr">
            <a:sp3d prstMaterial="dkEdge"/>
          </a:bodyPr>
          <a:lstStyle/>
          <a:p>
            <a:pPr marL="3175"/>
            <a:r>
              <a:rPr lang="en-US" sz="3000" b="1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latin typeface="Eras Bold ITC" pitchFamily="34" charset="0"/>
              </a:rPr>
              <a:t>there is a national unified voice for all levels of recovery housing…</a:t>
            </a:r>
          </a:p>
        </p:txBody>
      </p:sp>
      <p:sp>
        <p:nvSpPr>
          <p:cNvPr id="8" name="Notched Right Arrow 7"/>
          <p:cNvSpPr/>
          <p:nvPr/>
        </p:nvSpPr>
        <p:spPr>
          <a:xfrm>
            <a:off x="2057400" y="1600200"/>
            <a:ext cx="6019800" cy="3581400"/>
          </a:xfrm>
          <a:prstGeom prst="notchedRightArrow">
            <a:avLst>
              <a:gd name="adj1" fmla="val 58861"/>
              <a:gd name="adj2" fmla="val 48772"/>
            </a:avLst>
          </a:prstGeom>
          <a:solidFill>
            <a:schemeClr val="accent3">
              <a:lumMod val="75000"/>
              <a:alpha val="97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flood" dir="t"/>
          </a:scene3d>
          <a:sp3d extrusionH="50800" contourW="6350" prstMaterial="dkEdge">
            <a:bevelT w="101600" h="101600" prst="angle"/>
            <a:bevelB w="101600" h="381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tlCol="0" anchor="ctr">
            <a:sp3d extrusionH="12700" contourW="6350" prstMaterial="dkEdge">
              <a:bevelT w="38100" h="38100"/>
            </a:sp3d>
          </a:bodyPr>
          <a:lstStyle/>
          <a:p>
            <a:pPr marL="225425"/>
            <a:r>
              <a:rPr lang="en-US" sz="36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Eras Bold ITC" pitchFamily="34" charset="0"/>
              </a:rPr>
              <a:t>Redefining the industry…</a:t>
            </a:r>
            <a:endParaRPr lang="en-US" sz="3600" b="1" dirty="0" smtClean="0">
              <a:ln>
                <a:solidFill>
                  <a:srgbClr val="FFFF00"/>
                </a:solidFill>
              </a:ln>
              <a:solidFill>
                <a:srgbClr val="FFFF0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Eras Bold IT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7" grpId="0" animBg="1"/>
      <p:bldP spid="7" grpId="1" animBg="1"/>
      <p:bldP spid="21" grpId="0" animBg="1"/>
      <p:bldP spid="21" grpId="1" animBg="1"/>
      <p:bldP spid="8" grpId="0" animBg="1"/>
      <p:bldP spid="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066800" y="685800"/>
            <a:ext cx="6934200" cy="5410200"/>
            <a:chOff x="990600" y="533400"/>
            <a:chExt cx="6781800" cy="5410200"/>
          </a:xfrm>
          <a:scene3d>
            <a:camera prst="orthographicFront"/>
            <a:lightRig rig="flood" dir="t">
              <a:rot lat="0" lon="0" rev="6000000"/>
            </a:lightRig>
          </a:scene3d>
        </p:grpSpPr>
        <p:grpSp>
          <p:nvGrpSpPr>
            <p:cNvPr id="6" name="Group 5"/>
            <p:cNvGrpSpPr/>
            <p:nvPr/>
          </p:nvGrpSpPr>
          <p:grpSpPr>
            <a:xfrm>
              <a:off x="990600" y="533400"/>
              <a:ext cx="6781800" cy="5410200"/>
              <a:chOff x="1295400" y="838200"/>
              <a:chExt cx="6553200" cy="5410200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1295400" y="838200"/>
                <a:ext cx="6553200" cy="5410200"/>
              </a:xfrm>
              <a:prstGeom prst="ellipse">
                <a:avLst/>
              </a:prstGeom>
              <a:solidFill>
                <a:srgbClr val="FFC000"/>
              </a:solidFill>
              <a:ln w="57150">
                <a:solidFill>
                  <a:srgbClr val="EAB200"/>
                </a:solidFill>
              </a:ln>
              <a:sp3d prstMaterial="dkEdge">
                <a:bevelT w="190500" h="463550" prst="convex"/>
                <a:extrusionClr>
                  <a:schemeClr val="bg1"/>
                </a:extrusion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1">
                <a:schemeClr val="accent2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5" name="Oval 4"/>
              <p:cNvSpPr/>
              <p:nvPr/>
            </p:nvSpPr>
            <p:spPr>
              <a:xfrm>
                <a:off x="2514600" y="1905000"/>
                <a:ext cx="4245432" cy="3001350"/>
              </a:xfrm>
              <a:prstGeom prst="rect">
                <a:avLst/>
              </a:prstGeom>
              <a:ln>
                <a:noFill/>
              </a:ln>
              <a:sp3d prstMaterial="dkEdge">
                <a:bevelT h="69850" prst="angle"/>
              </a:sp3d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none" lIns="0" tIns="0" rIns="0" bIns="0" numCol="1" spcCol="1270" anchor="ctr" anchorCtr="0">
                <a:prstTxWarp prst="textPlain">
                  <a:avLst>
                    <a:gd name="adj" fmla="val 49743"/>
                  </a:avLst>
                </a:prstTxWarp>
                <a:noAutofit/>
                <a:sp3d extrusionH="50800" contourW="6350" prstMaterial="dkEdge">
                  <a:bevelT w="120650" h="38100" prst="angle"/>
                  <a:bevelB w="0" h="0"/>
                  <a:contourClr>
                    <a:schemeClr val="bg1"/>
                  </a:contourClr>
                </a:sp3d>
              </a:bodyPr>
              <a:lstStyle/>
              <a:p>
                <a:pPr lvl="0" algn="ctr" defTabSz="1200150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en-US" sz="6600" b="1" kern="1200" dirty="0" smtClean="0">
                    <a:ln>
                      <a:solidFill>
                        <a:schemeClr val="bg1"/>
                      </a:solidFill>
                    </a:ln>
                    <a:solidFill>
                      <a:schemeClr val="bg1"/>
                    </a:solidFill>
                    <a:effectLst>
                      <a:innerShdw blurRad="63500" dist="50800" dir="10800000">
                        <a:prstClr val="black">
                          <a:alpha val="50000"/>
                        </a:prstClr>
                      </a:innerShdw>
                    </a:effectLst>
                    <a:latin typeface="Britannic Bold" pitchFamily="34" charset="0"/>
                    <a:cs typeface="Narkisim" pitchFamily="34" charset="-79"/>
                  </a:rPr>
                  <a:t>RECOVERY</a:t>
                </a:r>
                <a:br>
                  <a:rPr lang="en-US" sz="6600" b="1" kern="1200" dirty="0" smtClean="0">
                    <a:ln>
                      <a:solidFill>
                        <a:schemeClr val="bg1"/>
                      </a:solidFill>
                    </a:ln>
                    <a:solidFill>
                      <a:schemeClr val="bg1"/>
                    </a:solidFill>
                    <a:effectLst>
                      <a:innerShdw blurRad="63500" dist="50800" dir="10800000">
                        <a:prstClr val="black">
                          <a:alpha val="50000"/>
                        </a:prstClr>
                      </a:innerShdw>
                    </a:effectLst>
                    <a:latin typeface="Britannic Bold" pitchFamily="34" charset="0"/>
                    <a:cs typeface="Narkisim" pitchFamily="34" charset="-79"/>
                  </a:rPr>
                </a:br>
                <a:r>
                  <a:rPr lang="en-US" sz="6600" b="1" kern="1200" dirty="0" smtClean="0">
                    <a:ln>
                      <a:solidFill>
                        <a:schemeClr val="bg1"/>
                      </a:solidFill>
                    </a:ln>
                    <a:solidFill>
                      <a:schemeClr val="bg1"/>
                    </a:solidFill>
                    <a:effectLst>
                      <a:innerShdw blurRad="63500" dist="50800" dir="10800000">
                        <a:prstClr val="black">
                          <a:alpha val="50000"/>
                        </a:prstClr>
                      </a:innerShdw>
                    </a:effectLst>
                    <a:latin typeface="Britannic Bold" pitchFamily="34" charset="0"/>
                    <a:cs typeface="Narkisim" pitchFamily="34" charset="-79"/>
                  </a:rPr>
                  <a:t>RESIDENCES</a:t>
                </a:r>
                <a:endParaRPr lang="en-US" sz="6600" b="1" kern="12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  <a:latin typeface="Britannic Bold" pitchFamily="34" charset="0"/>
                  <a:cs typeface="Narkisim" pitchFamily="34" charset="-79"/>
                </a:endParaRPr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1219200" y="762000"/>
              <a:ext cx="6324600" cy="4953000"/>
            </a:xfrm>
            <a:prstGeom prst="ellipse">
              <a:avLst/>
            </a:prstGeom>
            <a:noFill/>
            <a:ln w="114300" cap="rnd" cmpd="sng">
              <a:solidFill>
                <a:srgbClr val="FFD319"/>
              </a:solidFill>
            </a:ln>
            <a:sp3d contourW="12700" prstMaterial="dkEdge">
              <a:bevelT/>
              <a:contourClr>
                <a:srgbClr val="FFD319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Freeform 8"/>
          <p:cNvSpPr/>
          <p:nvPr/>
        </p:nvSpPr>
        <p:spPr>
          <a:xfrm>
            <a:off x="3124199" y="1047749"/>
            <a:ext cx="2743200" cy="2743200"/>
          </a:xfrm>
          <a:custGeom>
            <a:avLst/>
            <a:gdLst>
              <a:gd name="connsiteX0" fmla="*/ 0 w 2743200"/>
              <a:gd name="connsiteY0" fmla="*/ 1371600 h 2743200"/>
              <a:gd name="connsiteX1" fmla="*/ 401734 w 2743200"/>
              <a:gd name="connsiteY1" fmla="*/ 401733 h 2743200"/>
              <a:gd name="connsiteX2" fmla="*/ 1371603 w 2743200"/>
              <a:gd name="connsiteY2" fmla="*/ 2 h 2743200"/>
              <a:gd name="connsiteX3" fmla="*/ 2341470 w 2743200"/>
              <a:gd name="connsiteY3" fmla="*/ 401736 h 2743200"/>
              <a:gd name="connsiteX4" fmla="*/ 2743201 w 2743200"/>
              <a:gd name="connsiteY4" fmla="*/ 1371605 h 2743200"/>
              <a:gd name="connsiteX5" fmla="*/ 2341468 w 2743200"/>
              <a:gd name="connsiteY5" fmla="*/ 2341473 h 2743200"/>
              <a:gd name="connsiteX6" fmla="*/ 1371600 w 2743200"/>
              <a:gd name="connsiteY6" fmla="*/ 2743205 h 2743200"/>
              <a:gd name="connsiteX7" fmla="*/ 401732 w 2743200"/>
              <a:gd name="connsiteY7" fmla="*/ 2341472 h 2743200"/>
              <a:gd name="connsiteX8" fmla="*/ 1 w 2743200"/>
              <a:gd name="connsiteY8" fmla="*/ 1371604 h 2743200"/>
              <a:gd name="connsiteX9" fmla="*/ 0 w 2743200"/>
              <a:gd name="connsiteY9" fmla="*/ 137160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43200" h="2743200">
                <a:moveTo>
                  <a:pt x="0" y="1371600"/>
                </a:moveTo>
                <a:cubicBezTo>
                  <a:pt x="0" y="1007829"/>
                  <a:pt x="144508" y="658957"/>
                  <a:pt x="401734" y="401733"/>
                </a:cubicBezTo>
                <a:cubicBezTo>
                  <a:pt x="658959" y="144508"/>
                  <a:pt x="1007832" y="1"/>
                  <a:pt x="1371603" y="2"/>
                </a:cubicBezTo>
                <a:cubicBezTo>
                  <a:pt x="1735374" y="2"/>
                  <a:pt x="2084246" y="144510"/>
                  <a:pt x="2341470" y="401736"/>
                </a:cubicBezTo>
                <a:cubicBezTo>
                  <a:pt x="2598695" y="658961"/>
                  <a:pt x="2743202" y="1007834"/>
                  <a:pt x="2743201" y="1371605"/>
                </a:cubicBezTo>
                <a:cubicBezTo>
                  <a:pt x="2743201" y="1735376"/>
                  <a:pt x="2598693" y="2084248"/>
                  <a:pt x="2341468" y="2341473"/>
                </a:cubicBezTo>
                <a:cubicBezTo>
                  <a:pt x="2084243" y="2598698"/>
                  <a:pt x="1735371" y="2743205"/>
                  <a:pt x="1371600" y="2743205"/>
                </a:cubicBezTo>
                <a:cubicBezTo>
                  <a:pt x="1007829" y="2743205"/>
                  <a:pt x="658957" y="2598697"/>
                  <a:pt x="401732" y="2341472"/>
                </a:cubicBezTo>
                <a:cubicBezTo>
                  <a:pt x="144507" y="2084247"/>
                  <a:pt x="0" y="1735375"/>
                  <a:pt x="1" y="1371604"/>
                </a:cubicBezTo>
                <a:cubicBezTo>
                  <a:pt x="1" y="1371603"/>
                  <a:pt x="0" y="1371601"/>
                  <a:pt x="0" y="1371600"/>
                </a:cubicBezTo>
                <a:close/>
              </a:path>
            </a:pathLst>
          </a:custGeom>
          <a:solidFill>
            <a:srgbClr val="EA16D1"/>
          </a:solidFill>
          <a:ln>
            <a:solidFill>
              <a:srgbClr val="EA16D1"/>
            </a:solidFill>
          </a:ln>
          <a:scene3d>
            <a:camera prst="orthographicFront"/>
            <a:lightRig rig="flood" dir="t">
              <a:rot lat="0" lon="0" rev="6000000"/>
            </a:lightRig>
          </a:scene3d>
          <a:sp3d prstMaterial="dkEdge">
            <a:bevelT w="152400" h="101600" prst="artDeco"/>
          </a:sp3d>
        </p:spPr>
        <p:style>
          <a:lnRef idx="0">
            <a:scrgbClr r="0" g="0" b="0"/>
          </a:lnRef>
          <a:fillRef idx="1">
            <a:scrgbClr r="0" g="0" b="0"/>
          </a:fillRef>
          <a:effectRef idx="1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5760" tIns="480060" rIns="365760" bIns="102870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</a:pPr>
            <a:r>
              <a:rPr lang="en-US" sz="3200" b="1" kern="1200" dirty="0" smtClean="0">
                <a:solidFill>
                  <a:schemeClr val="bg1"/>
                </a:solidFill>
                <a:effectLst>
                  <a:outerShdw blurRad="63500" dist="88900" dir="9000000" sx="101000" sy="101000" algn="tl">
                    <a:srgbClr val="000000"/>
                  </a:outerShdw>
                </a:effectLst>
                <a:latin typeface="Arial Rounded MT Bold" pitchFamily="34" charset="0"/>
              </a:rPr>
              <a:t>3/4</a:t>
            </a:r>
          </a:p>
          <a:p>
            <a:pPr lvl="0" algn="ctr" defTabSz="1422400">
              <a:lnSpc>
                <a:spcPct val="90000"/>
              </a:lnSpc>
              <a:spcBef>
                <a:spcPct val="0"/>
              </a:spcBef>
            </a:pPr>
            <a:r>
              <a:rPr lang="en-US" sz="3200" b="1" kern="1200" dirty="0" smtClean="0">
                <a:solidFill>
                  <a:schemeClr val="bg1"/>
                </a:solidFill>
                <a:effectLst>
                  <a:outerShdw blurRad="63500" dist="88900" dir="9000000" sx="101000" sy="101000" algn="tl">
                    <a:srgbClr val="000000"/>
                  </a:outerShdw>
                </a:effectLst>
                <a:latin typeface="Arial Rounded MT Bold" pitchFamily="34" charset="0"/>
              </a:rPr>
              <a:t>House</a:t>
            </a:r>
            <a:endParaRPr lang="en-US" sz="3200" b="1" kern="1200" dirty="0">
              <a:solidFill>
                <a:schemeClr val="bg1"/>
              </a:solidFill>
              <a:effectLst>
                <a:outerShdw blurRad="63500" dist="88900" dir="9000000" sx="101000" sy="101000" algn="tl">
                  <a:srgbClr val="00000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4114037" y="2762250"/>
            <a:ext cx="2743200" cy="2743200"/>
          </a:xfrm>
          <a:custGeom>
            <a:avLst/>
            <a:gdLst>
              <a:gd name="connsiteX0" fmla="*/ 0 w 2743200"/>
              <a:gd name="connsiteY0" fmla="*/ 1371600 h 2743200"/>
              <a:gd name="connsiteX1" fmla="*/ 401734 w 2743200"/>
              <a:gd name="connsiteY1" fmla="*/ 401733 h 2743200"/>
              <a:gd name="connsiteX2" fmla="*/ 1371603 w 2743200"/>
              <a:gd name="connsiteY2" fmla="*/ 2 h 2743200"/>
              <a:gd name="connsiteX3" fmla="*/ 2341470 w 2743200"/>
              <a:gd name="connsiteY3" fmla="*/ 401736 h 2743200"/>
              <a:gd name="connsiteX4" fmla="*/ 2743201 w 2743200"/>
              <a:gd name="connsiteY4" fmla="*/ 1371605 h 2743200"/>
              <a:gd name="connsiteX5" fmla="*/ 2341468 w 2743200"/>
              <a:gd name="connsiteY5" fmla="*/ 2341473 h 2743200"/>
              <a:gd name="connsiteX6" fmla="*/ 1371600 w 2743200"/>
              <a:gd name="connsiteY6" fmla="*/ 2743205 h 2743200"/>
              <a:gd name="connsiteX7" fmla="*/ 401732 w 2743200"/>
              <a:gd name="connsiteY7" fmla="*/ 2341472 h 2743200"/>
              <a:gd name="connsiteX8" fmla="*/ 1 w 2743200"/>
              <a:gd name="connsiteY8" fmla="*/ 1371604 h 2743200"/>
              <a:gd name="connsiteX9" fmla="*/ 0 w 2743200"/>
              <a:gd name="connsiteY9" fmla="*/ 137160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43200" h="2743200">
                <a:moveTo>
                  <a:pt x="0" y="1371600"/>
                </a:moveTo>
                <a:cubicBezTo>
                  <a:pt x="0" y="1007829"/>
                  <a:pt x="144508" y="658957"/>
                  <a:pt x="401734" y="401733"/>
                </a:cubicBezTo>
                <a:cubicBezTo>
                  <a:pt x="658959" y="144508"/>
                  <a:pt x="1007832" y="1"/>
                  <a:pt x="1371603" y="2"/>
                </a:cubicBezTo>
                <a:cubicBezTo>
                  <a:pt x="1735374" y="2"/>
                  <a:pt x="2084246" y="144510"/>
                  <a:pt x="2341470" y="401736"/>
                </a:cubicBezTo>
                <a:cubicBezTo>
                  <a:pt x="2598695" y="658961"/>
                  <a:pt x="2743202" y="1007834"/>
                  <a:pt x="2743201" y="1371605"/>
                </a:cubicBezTo>
                <a:cubicBezTo>
                  <a:pt x="2743201" y="1735376"/>
                  <a:pt x="2598693" y="2084248"/>
                  <a:pt x="2341468" y="2341473"/>
                </a:cubicBezTo>
                <a:cubicBezTo>
                  <a:pt x="2084243" y="2598698"/>
                  <a:pt x="1735371" y="2743205"/>
                  <a:pt x="1371600" y="2743205"/>
                </a:cubicBezTo>
                <a:cubicBezTo>
                  <a:pt x="1007829" y="2743205"/>
                  <a:pt x="658957" y="2598697"/>
                  <a:pt x="401732" y="2341472"/>
                </a:cubicBezTo>
                <a:cubicBezTo>
                  <a:pt x="144507" y="2084247"/>
                  <a:pt x="0" y="1735375"/>
                  <a:pt x="1" y="1371604"/>
                </a:cubicBezTo>
                <a:cubicBezTo>
                  <a:pt x="1" y="1371603"/>
                  <a:pt x="0" y="1371601"/>
                  <a:pt x="0" y="1371600"/>
                </a:cubicBezTo>
                <a:close/>
              </a:path>
            </a:pathLst>
          </a:custGeom>
          <a:solidFill>
            <a:srgbClr val="811FB7"/>
          </a:solidFill>
          <a:scene3d>
            <a:camera prst="orthographicFront"/>
            <a:lightRig rig="flood" dir="t">
              <a:rot lat="0" lon="0" rev="6000000"/>
            </a:lightRig>
          </a:scene3d>
          <a:sp3d prstMaterial="dkEdge">
            <a:bevelT w="152400" h="88900" prst="artDeco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31520" tIns="708660" rIns="258317" bIns="52578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kern="1200" dirty="0" smtClean="0">
                <a:solidFill>
                  <a:schemeClr val="bg1"/>
                </a:solidFill>
                <a:effectLst>
                  <a:outerShdw blurRad="63500" dist="88900" dir="9000000" sx="101000" sy="101000" algn="ctr" rotWithShape="0">
                    <a:schemeClr val="tx1"/>
                  </a:outerShdw>
                </a:effectLst>
                <a:latin typeface="Arial Rounded MT Bold" pitchFamily="34" charset="0"/>
              </a:rPr>
              <a:t>Sober</a:t>
            </a:r>
            <a:br>
              <a:rPr lang="en-US" sz="3200" b="1" kern="1200" dirty="0" smtClean="0">
                <a:solidFill>
                  <a:schemeClr val="bg1"/>
                </a:solidFill>
                <a:effectLst>
                  <a:outerShdw blurRad="63500" dist="88900" dir="9000000" sx="101000" sy="101000" algn="ctr" rotWithShape="0">
                    <a:schemeClr val="tx1"/>
                  </a:outerShdw>
                </a:effectLst>
                <a:latin typeface="Arial Rounded MT Bold" pitchFamily="34" charset="0"/>
              </a:rPr>
            </a:br>
            <a:r>
              <a:rPr lang="en-US" sz="3200" b="1" kern="1200" dirty="0" smtClean="0">
                <a:solidFill>
                  <a:schemeClr val="bg1"/>
                </a:solidFill>
                <a:effectLst>
                  <a:outerShdw blurRad="63500" dist="88900" dir="9000000" sx="101000" sy="101000" algn="ctr" rotWithShape="0">
                    <a:schemeClr val="tx1"/>
                  </a:outerShdw>
                </a:effectLst>
                <a:latin typeface="Arial Rounded MT Bold" pitchFamily="34" charset="0"/>
              </a:rPr>
              <a:t>House</a:t>
            </a:r>
            <a:endParaRPr lang="en-US" sz="3200" b="1" kern="1200" dirty="0">
              <a:solidFill>
                <a:schemeClr val="bg1"/>
              </a:solidFill>
              <a:effectLst>
                <a:outerShdw blurRad="63500" dist="88900" dir="9000000" sx="101000" sy="101000" algn="ctr" rotWithShape="0">
                  <a:schemeClr val="tx1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181215" y="2819399"/>
            <a:ext cx="2743200" cy="2743200"/>
          </a:xfrm>
          <a:custGeom>
            <a:avLst/>
            <a:gdLst>
              <a:gd name="connsiteX0" fmla="*/ 0 w 2743200"/>
              <a:gd name="connsiteY0" fmla="*/ 1371600 h 2743200"/>
              <a:gd name="connsiteX1" fmla="*/ 401734 w 2743200"/>
              <a:gd name="connsiteY1" fmla="*/ 401733 h 2743200"/>
              <a:gd name="connsiteX2" fmla="*/ 1371603 w 2743200"/>
              <a:gd name="connsiteY2" fmla="*/ 2 h 2743200"/>
              <a:gd name="connsiteX3" fmla="*/ 2341470 w 2743200"/>
              <a:gd name="connsiteY3" fmla="*/ 401736 h 2743200"/>
              <a:gd name="connsiteX4" fmla="*/ 2743201 w 2743200"/>
              <a:gd name="connsiteY4" fmla="*/ 1371605 h 2743200"/>
              <a:gd name="connsiteX5" fmla="*/ 2341468 w 2743200"/>
              <a:gd name="connsiteY5" fmla="*/ 2341473 h 2743200"/>
              <a:gd name="connsiteX6" fmla="*/ 1371600 w 2743200"/>
              <a:gd name="connsiteY6" fmla="*/ 2743205 h 2743200"/>
              <a:gd name="connsiteX7" fmla="*/ 401732 w 2743200"/>
              <a:gd name="connsiteY7" fmla="*/ 2341472 h 2743200"/>
              <a:gd name="connsiteX8" fmla="*/ 1 w 2743200"/>
              <a:gd name="connsiteY8" fmla="*/ 1371604 h 2743200"/>
              <a:gd name="connsiteX9" fmla="*/ 0 w 2743200"/>
              <a:gd name="connsiteY9" fmla="*/ 137160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43200" h="2743200">
                <a:moveTo>
                  <a:pt x="0" y="1371600"/>
                </a:moveTo>
                <a:cubicBezTo>
                  <a:pt x="0" y="1007829"/>
                  <a:pt x="144508" y="658957"/>
                  <a:pt x="401734" y="401733"/>
                </a:cubicBezTo>
                <a:cubicBezTo>
                  <a:pt x="658959" y="144508"/>
                  <a:pt x="1007832" y="1"/>
                  <a:pt x="1371603" y="2"/>
                </a:cubicBezTo>
                <a:cubicBezTo>
                  <a:pt x="1735374" y="2"/>
                  <a:pt x="2084246" y="144510"/>
                  <a:pt x="2341470" y="401736"/>
                </a:cubicBezTo>
                <a:cubicBezTo>
                  <a:pt x="2598695" y="658961"/>
                  <a:pt x="2743202" y="1007834"/>
                  <a:pt x="2743201" y="1371605"/>
                </a:cubicBezTo>
                <a:cubicBezTo>
                  <a:pt x="2743201" y="1735376"/>
                  <a:pt x="2598693" y="2084248"/>
                  <a:pt x="2341468" y="2341473"/>
                </a:cubicBezTo>
                <a:cubicBezTo>
                  <a:pt x="2084243" y="2598698"/>
                  <a:pt x="1735371" y="2743205"/>
                  <a:pt x="1371600" y="2743205"/>
                </a:cubicBezTo>
                <a:cubicBezTo>
                  <a:pt x="1007829" y="2743205"/>
                  <a:pt x="658957" y="2598697"/>
                  <a:pt x="401732" y="2341472"/>
                </a:cubicBezTo>
                <a:cubicBezTo>
                  <a:pt x="144507" y="2084247"/>
                  <a:pt x="0" y="1735375"/>
                  <a:pt x="1" y="1371604"/>
                </a:cubicBezTo>
                <a:cubicBezTo>
                  <a:pt x="1" y="1371603"/>
                  <a:pt x="0" y="1371601"/>
                  <a:pt x="0" y="1371600"/>
                </a:cubicBezTo>
                <a:close/>
              </a:path>
            </a:pathLst>
          </a:custGeom>
          <a:solidFill>
            <a:srgbClr val="006666"/>
          </a:solidFill>
          <a:ln>
            <a:solidFill>
              <a:srgbClr val="006666"/>
            </a:solidFill>
          </a:ln>
          <a:scene3d>
            <a:camera prst="orthographicFront"/>
            <a:lightRig rig="flood" dir="t">
              <a:rot lat="0" lon="0" rev="6000000"/>
            </a:lightRig>
          </a:scene3d>
          <a:sp3d prstMaterial="dkEdge">
            <a:bevelT w="139700" h="101600" prst="artDeco"/>
          </a:sp3d>
        </p:spPr>
        <p:style>
          <a:lnRef idx="0">
            <a:scrgbClr r="0" g="0" b="0"/>
          </a:lnRef>
          <a:fillRef idx="1">
            <a:scrgbClr r="0" g="0" b="0"/>
          </a:fillRef>
          <a:effectRef idx="1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74320" tIns="708660" rIns="274320" bIns="525780" numCol="1" spcCol="1270" anchor="ctr" anchorCtr="1">
            <a:noAutofit/>
          </a:bodyPr>
          <a:lstStyle/>
          <a:p>
            <a:pPr marL="115888" lvl="0" indent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kern="1200" dirty="0" smtClean="0">
                <a:ln>
                  <a:solidFill>
                    <a:srgbClr val="FFFFFF"/>
                  </a:solidFill>
                </a:ln>
                <a:solidFill>
                  <a:schemeClr val="bg1"/>
                </a:solidFill>
                <a:effectLst>
                  <a:outerShdw blurRad="63500" dist="88900" dir="9000000" sx="101000" sy="101000" algn="r" rotWithShape="0">
                    <a:schemeClr val="tx1"/>
                  </a:outerShdw>
                </a:effectLst>
                <a:latin typeface="Arial Rounded MT Bold" pitchFamily="34" charset="0"/>
              </a:rPr>
              <a:t>Halfway</a:t>
            </a:r>
            <a:br>
              <a:rPr lang="en-US" sz="3200" b="1" kern="1200" dirty="0" smtClean="0">
                <a:ln>
                  <a:solidFill>
                    <a:srgbClr val="FFFFFF"/>
                  </a:solidFill>
                </a:ln>
                <a:solidFill>
                  <a:schemeClr val="bg1"/>
                </a:solidFill>
                <a:effectLst>
                  <a:outerShdw blurRad="63500" dist="88900" dir="9000000" sx="101000" sy="101000" algn="r" rotWithShape="0">
                    <a:schemeClr val="tx1"/>
                  </a:outerShdw>
                </a:effectLst>
                <a:latin typeface="Arial Rounded MT Bold" pitchFamily="34" charset="0"/>
              </a:rPr>
            </a:br>
            <a:r>
              <a:rPr lang="en-US" sz="3200" b="1" kern="1200" dirty="0" smtClean="0">
                <a:ln>
                  <a:noFill/>
                </a:ln>
                <a:solidFill>
                  <a:schemeClr val="bg1"/>
                </a:solidFill>
                <a:effectLst>
                  <a:outerShdw blurRad="63500" dist="88900" dir="9000000" sx="101000" sy="101000" algn="r" rotWithShape="0">
                    <a:schemeClr val="tx1"/>
                  </a:outerShdw>
                </a:effectLst>
                <a:latin typeface="Arial Rounded MT Bold" pitchFamily="34" charset="0"/>
              </a:rPr>
              <a:t>House</a:t>
            </a:r>
            <a:endParaRPr lang="en-US" sz="3200" b="1" kern="1200" dirty="0">
              <a:ln>
                <a:noFill/>
              </a:ln>
              <a:solidFill>
                <a:schemeClr val="bg1"/>
              </a:solidFill>
              <a:effectLst>
                <a:outerShdw blurRad="63500" dist="88900" dir="9000000" sx="101000" sy="101000" algn="r" rotWithShape="0">
                  <a:schemeClr val="tx1"/>
                </a:outerShdw>
              </a:effectLst>
              <a:latin typeface="Arial Rounded MT Bold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decel="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decel="100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 animBg="1"/>
      <p:bldP spid="9" grpId="2" animBg="1"/>
      <p:bldP spid="10" grpId="0" animBg="1"/>
      <p:bldP spid="10" grpId="1" animBg="1"/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85800" y="2057400"/>
            <a:ext cx="7696200" cy="2800767"/>
          </a:xfrm>
          <a:prstGeom prst="rect">
            <a:avLst/>
          </a:prstGeom>
          <a:solidFill>
            <a:schemeClr val="lt1">
              <a:alpha val="16000"/>
            </a:schemeClr>
          </a:solidFill>
          <a:ln>
            <a:noFill/>
          </a:ln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prstMaterial="dkEdge">
            <a:bevelT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  <a:sp3d extrusionH="88900" contourW="6350" prstMaterial="dkEdge">
              <a:bevelT w="57150" h="38100" prst="angle"/>
              <a:extrusionClr>
                <a:schemeClr val="bg1"/>
              </a:extrusionClr>
            </a:sp3d>
          </a:bodyPr>
          <a:lstStyle/>
          <a:p>
            <a:pPr algn="ctr"/>
            <a:r>
              <a:rPr lang="en-US" sz="8800" b="1" dirty="0" smtClean="0">
                <a:solidFill>
                  <a:srgbClr val="006666"/>
                </a:solidFill>
                <a:latin typeface="Arial Rounded MT Bold" pitchFamily="34" charset="0"/>
              </a:rPr>
              <a:t>What Does NARR Offer?</a:t>
            </a:r>
            <a:endParaRPr lang="en-US" sz="8800" b="1" dirty="0">
              <a:solidFill>
                <a:srgbClr val="006666"/>
              </a:solidFill>
              <a:latin typeface="Arial Rounded MT Bold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057400" y="990600"/>
            <a:ext cx="4904489" cy="4781747"/>
            <a:chOff x="2057400" y="1371600"/>
            <a:chExt cx="4904489" cy="4781747"/>
          </a:xfrm>
          <a:scene3d>
            <a:camera prst="orthographicFront"/>
            <a:lightRig rig="flood" dir="t">
              <a:rot lat="0" lon="0" rev="7800000"/>
            </a:lightRig>
          </a:scene3d>
        </p:grpSpPr>
        <p:grpSp>
          <p:nvGrpSpPr>
            <p:cNvPr id="12" name="Group 11"/>
            <p:cNvGrpSpPr/>
            <p:nvPr/>
          </p:nvGrpSpPr>
          <p:grpSpPr>
            <a:xfrm>
              <a:off x="2057400" y="1371600"/>
              <a:ext cx="4904489" cy="4553322"/>
              <a:chOff x="2514600" y="1905000"/>
              <a:chExt cx="4904489" cy="4553322"/>
            </a:xfrm>
          </p:grpSpPr>
          <p:sp>
            <p:nvSpPr>
              <p:cNvPr id="6" name="24-Point Star 5"/>
              <p:cNvSpPr/>
              <p:nvPr/>
            </p:nvSpPr>
            <p:spPr>
              <a:xfrm rot="294129">
                <a:off x="2695490" y="2022513"/>
                <a:ext cx="4723599" cy="4435809"/>
              </a:xfrm>
              <a:prstGeom prst="star24">
                <a:avLst>
                  <a:gd name="adj" fmla="val 15371"/>
                </a:avLst>
              </a:prstGeom>
              <a:solidFill>
                <a:srgbClr val="FFD319">
                  <a:alpha val="70000"/>
                </a:srgbClr>
              </a:solidFill>
              <a:ln w="28575">
                <a:noFill/>
              </a:ln>
              <a:effectLst>
                <a:glow rad="139700">
                  <a:schemeClr val="bg1">
                    <a:alpha val="40000"/>
                  </a:schemeClr>
                </a:glow>
                <a:softEdge rad="635000"/>
              </a:effectLst>
              <a:sp3d contourW="6350" prstMaterial="dkEdge">
                <a:bevelT/>
                <a:contourClr>
                  <a:schemeClr val="bg1">
                    <a:lumMod val="8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24-Point Star 10"/>
              <p:cNvSpPr/>
              <p:nvPr/>
            </p:nvSpPr>
            <p:spPr>
              <a:xfrm>
                <a:off x="2514600" y="1905000"/>
                <a:ext cx="4723599" cy="4435809"/>
              </a:xfrm>
              <a:prstGeom prst="star24">
                <a:avLst>
                  <a:gd name="adj" fmla="val 7568"/>
                </a:avLst>
              </a:prstGeom>
              <a:solidFill>
                <a:schemeClr val="bg1">
                  <a:alpha val="47000"/>
                </a:schemeClr>
              </a:solidFill>
              <a:ln w="28575"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31750"/>
              </a:effectLst>
              <a:sp3d contourW="6350" prstMaterial="dkEdge">
                <a:contourClr>
                  <a:schemeClr val="bg1">
                    <a:lumMod val="9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82"/>
            <p:cNvGrpSpPr/>
            <p:nvPr/>
          </p:nvGrpSpPr>
          <p:grpSpPr>
            <a:xfrm>
              <a:off x="2209800" y="1828800"/>
              <a:ext cx="4572000" cy="4324547"/>
              <a:chOff x="9295109" y="-178480"/>
              <a:chExt cx="5105400" cy="5337464"/>
            </a:xfrm>
          </p:grpSpPr>
          <p:pic>
            <p:nvPicPr>
              <p:cNvPr id="8" name="Picture 4" descr="accounting,banking,banks,business,gold bars,monies,personal finances,precious metals,riches,wealth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9295109" y="-178480"/>
                <a:ext cx="5105400" cy="5337464"/>
              </a:xfrm>
              <a:prstGeom prst="rect">
                <a:avLst/>
              </a:prstGeom>
              <a:noFill/>
              <a:sp3d prstMaterial="dkEdge">
                <a:bevelT w="0" h="82550" prst="angle"/>
                <a:bevelB w="50800" h="57150" prst="convex"/>
              </a:sp3d>
            </p:spPr>
          </p:pic>
          <p:sp>
            <p:nvSpPr>
              <p:cNvPr id="9" name="Rectangle 8"/>
              <p:cNvSpPr/>
              <p:nvPr/>
            </p:nvSpPr>
            <p:spPr>
              <a:xfrm rot="20164533">
                <a:off x="10819296" y="1705852"/>
                <a:ext cx="2178257" cy="873691"/>
              </a:xfrm>
              <a:prstGeom prst="rect">
                <a:avLst/>
              </a:prstGeom>
              <a:sp3d prstMaterial="dkEdge">
                <a:bevelT w="0" h="82550" prst="angle"/>
                <a:bevelB w="50800" h="57150" prst="convex"/>
              </a:sp3d>
            </p:spPr>
            <p:txBody>
              <a:bodyPr wrap="square">
                <a:spAutoFit/>
                <a:sp3d extrusionH="57150">
                  <a:bevelT w="38100" h="38100"/>
                </a:sp3d>
              </a:bodyPr>
              <a:lstStyle/>
              <a:p>
                <a:pPr algn="ctr"/>
                <a:r>
                  <a:rPr lang="en-US" sz="2000" dirty="0" smtClean="0">
                    <a:ln>
                      <a:solidFill>
                        <a:srgbClr val="FFD319"/>
                      </a:solidFill>
                    </a:ln>
                    <a:solidFill>
                      <a:srgbClr val="FFD319"/>
                    </a:solidFill>
                    <a:effectLst>
                      <a:glow rad="63500">
                        <a:schemeClr val="tx1">
                          <a:alpha val="40000"/>
                        </a:schemeClr>
                      </a:glow>
                      <a:innerShdw blurRad="114300">
                        <a:prstClr val="black"/>
                      </a:innerShdw>
                    </a:effectLst>
                    <a:latin typeface="Arial Rounded MT Bold" pitchFamily="34" charset="0"/>
                  </a:rPr>
                  <a:t>NARR</a:t>
                </a:r>
                <a:br>
                  <a:rPr lang="en-US" sz="2000" dirty="0" smtClean="0">
                    <a:ln>
                      <a:solidFill>
                        <a:srgbClr val="FFD319"/>
                      </a:solidFill>
                    </a:ln>
                    <a:solidFill>
                      <a:srgbClr val="FFD319"/>
                    </a:solidFill>
                    <a:effectLst>
                      <a:glow rad="63500">
                        <a:schemeClr val="tx1">
                          <a:alpha val="40000"/>
                        </a:schemeClr>
                      </a:glow>
                      <a:innerShdw blurRad="114300">
                        <a:prstClr val="black"/>
                      </a:innerShdw>
                    </a:effectLst>
                    <a:latin typeface="Arial Rounded MT Bold" pitchFamily="34" charset="0"/>
                  </a:rPr>
                </a:br>
                <a:r>
                  <a:rPr lang="en-US" sz="2000" dirty="0" smtClean="0">
                    <a:ln>
                      <a:solidFill>
                        <a:srgbClr val="FFD319"/>
                      </a:solidFill>
                    </a:ln>
                    <a:solidFill>
                      <a:srgbClr val="FFD319"/>
                    </a:solidFill>
                    <a:effectLst>
                      <a:glow rad="63500">
                        <a:schemeClr val="tx1">
                          <a:alpha val="40000"/>
                        </a:schemeClr>
                      </a:glow>
                      <a:innerShdw blurRad="114300">
                        <a:prstClr val="black"/>
                      </a:innerShdw>
                    </a:effectLst>
                    <a:latin typeface="Arial Rounded MT Bold" pitchFamily="34" charset="0"/>
                  </a:rPr>
                  <a:t>Standards </a:t>
                </a:r>
                <a:endParaRPr lang="en-US" sz="2000" dirty="0">
                  <a:ln>
                    <a:solidFill>
                      <a:srgbClr val="FFD319"/>
                    </a:solidFill>
                  </a:ln>
                  <a:solidFill>
                    <a:srgbClr val="FFD319"/>
                  </a:solidFill>
                  <a:effectLst>
                    <a:glow rad="63500">
                      <a:schemeClr val="tx1">
                        <a:alpha val="40000"/>
                      </a:schemeClr>
                    </a:glow>
                    <a:innerShdw blurRad="114300">
                      <a:prstClr val="black"/>
                    </a:innerShdw>
                  </a:effectLst>
                  <a:latin typeface="Arial Rounded MT Bold" pitchFamily="34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 animBg="1"/>
      <p:bldP spid="13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81000"/>
            <a:ext cx="8229600" cy="6858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Arial Rounded MT Bold" pitchFamily="34" charset="0"/>
              </a:rPr>
              <a:t>NARR Addresses the Challenges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21864954"/>
              </p:ext>
            </p:extLst>
          </p:nvPr>
        </p:nvGraphicFramePr>
        <p:xfrm>
          <a:off x="838200" y="1219200"/>
          <a:ext cx="75438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667360530"/>
              </p:ext>
            </p:extLst>
          </p:nvPr>
        </p:nvGraphicFramePr>
        <p:xfrm>
          <a:off x="838200" y="3048000"/>
          <a:ext cx="75438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686448008"/>
              </p:ext>
            </p:extLst>
          </p:nvPr>
        </p:nvGraphicFramePr>
        <p:xfrm>
          <a:off x="838200" y="2438400"/>
          <a:ext cx="75438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64960645"/>
              </p:ext>
            </p:extLst>
          </p:nvPr>
        </p:nvGraphicFramePr>
        <p:xfrm>
          <a:off x="838200" y="4876800"/>
          <a:ext cx="75438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902048288"/>
              </p:ext>
            </p:extLst>
          </p:nvPr>
        </p:nvGraphicFramePr>
        <p:xfrm>
          <a:off x="838200" y="3657600"/>
          <a:ext cx="75438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2858537192"/>
              </p:ext>
            </p:extLst>
          </p:nvPr>
        </p:nvGraphicFramePr>
        <p:xfrm>
          <a:off x="838200" y="4267200"/>
          <a:ext cx="75438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057278738"/>
              </p:ext>
            </p:extLst>
          </p:nvPr>
        </p:nvGraphicFramePr>
        <p:xfrm>
          <a:off x="838200" y="1828800"/>
          <a:ext cx="75438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750044520"/>
              </p:ext>
            </p:extLst>
          </p:nvPr>
        </p:nvGraphicFramePr>
        <p:xfrm>
          <a:off x="838200" y="5486400"/>
          <a:ext cx="75438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8" r:lo="rId39" r:qs="rId40" r:cs="rId41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10" grpId="0">
        <p:bldAsOne/>
      </p:bldGraphic>
      <p:bldGraphic spid="11" grpId="0">
        <p:bldAsOne/>
      </p:bldGraphic>
      <p:bldGraphic spid="12" grpId="0">
        <p:bldAsOne/>
      </p:bldGraphic>
      <p:bldGraphic spid="13" grpId="0">
        <p:bldAsOne/>
      </p:bldGraphic>
      <p:bldGraphic spid="14" grpId="0">
        <p:bldAsOne/>
      </p:bldGraphic>
      <p:bldGraphic spid="1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64809823"/>
              </p:ext>
            </p:extLst>
          </p:nvPr>
        </p:nvGraphicFramePr>
        <p:xfrm>
          <a:off x="914400" y="3200400"/>
          <a:ext cx="7315200" cy="137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1218733"/>
              </p:ext>
            </p:extLst>
          </p:nvPr>
        </p:nvGraphicFramePr>
        <p:xfrm>
          <a:off x="914400" y="4343400"/>
          <a:ext cx="7315200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81000"/>
            <a:ext cx="8229600" cy="14478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Arial Rounded MT Bold" pitchFamily="34" charset="0"/>
              </a:rPr>
              <a:t>Recovery Residences =</a:t>
            </a:r>
            <a:b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Arial Rounded MT Bold" pitchFamily="34" charset="0"/>
              </a:rPr>
            </a:br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Arial Rounded MT Bold" pitchFamily="34" charset="0"/>
              </a:rPr>
              <a:t>Housing as Recovery Support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64868989"/>
              </p:ext>
            </p:extLst>
          </p:nvPr>
        </p:nvGraphicFramePr>
        <p:xfrm>
          <a:off x="914400" y="2057400"/>
          <a:ext cx="7315200" cy="137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838200" y="304800"/>
            <a:ext cx="754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Arial Rounded MT Bold" pitchFamily="34" charset="0"/>
              </a:rPr>
              <a:t>Levels of Support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graphicFrame>
        <p:nvGraphicFramePr>
          <p:cNvPr id="16" name="Diagram 15"/>
          <p:cNvGraphicFramePr/>
          <p:nvPr/>
        </p:nvGraphicFramePr>
        <p:xfrm>
          <a:off x="762000" y="1295400"/>
          <a:ext cx="76962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7" name="Diagram 16"/>
          <p:cNvGraphicFramePr/>
          <p:nvPr/>
        </p:nvGraphicFramePr>
        <p:xfrm>
          <a:off x="762000" y="2514600"/>
          <a:ext cx="76962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8" name="Diagram 17"/>
          <p:cNvGraphicFramePr/>
          <p:nvPr/>
        </p:nvGraphicFramePr>
        <p:xfrm>
          <a:off x="762000" y="3810000"/>
          <a:ext cx="76962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762000" y="5029200"/>
          <a:ext cx="76962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7" grpId="0">
        <p:bldAsOne/>
      </p:bldGraphic>
      <p:bldGraphic spid="18" grpId="0">
        <p:bldAsOne/>
      </p:bldGraphic>
      <p:bldGraphic spid="19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Diagram 64"/>
          <p:cNvGraphicFramePr/>
          <p:nvPr>
            <p:extLst>
              <p:ext uri="{D42A27DB-BD31-4B8C-83A1-F6EECF244321}">
                <p14:modId xmlns:p14="http://schemas.microsoft.com/office/powerpoint/2010/main" val="2856768338"/>
              </p:ext>
            </p:extLst>
          </p:nvPr>
        </p:nvGraphicFramePr>
        <p:xfrm>
          <a:off x="609600" y="5334000"/>
          <a:ext cx="7848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Rectangle 14"/>
          <p:cNvSpPr/>
          <p:nvPr/>
        </p:nvSpPr>
        <p:spPr>
          <a:xfrm>
            <a:off x="1371600" y="533400"/>
            <a:ext cx="64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Arial Rounded MT Bold" pitchFamily="34" charset="0"/>
              </a:rPr>
              <a:t>Standards Criteria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1441472497"/>
              </p:ext>
            </p:extLst>
          </p:nvPr>
        </p:nvGraphicFramePr>
        <p:xfrm>
          <a:off x="609600" y="1371600"/>
          <a:ext cx="80010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7" name="Diagram 26"/>
          <p:cNvGraphicFramePr/>
          <p:nvPr>
            <p:extLst>
              <p:ext uri="{D42A27DB-BD31-4B8C-83A1-F6EECF244321}">
                <p14:modId xmlns:p14="http://schemas.microsoft.com/office/powerpoint/2010/main" val="4135369459"/>
              </p:ext>
            </p:extLst>
          </p:nvPr>
        </p:nvGraphicFramePr>
        <p:xfrm>
          <a:off x="609600" y="2667000"/>
          <a:ext cx="80010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28" name="Diagram 27"/>
          <p:cNvGraphicFramePr/>
          <p:nvPr>
            <p:extLst>
              <p:ext uri="{D42A27DB-BD31-4B8C-83A1-F6EECF244321}">
                <p14:modId xmlns:p14="http://schemas.microsoft.com/office/powerpoint/2010/main" val="1170370295"/>
              </p:ext>
            </p:extLst>
          </p:nvPr>
        </p:nvGraphicFramePr>
        <p:xfrm>
          <a:off x="609600" y="4038600"/>
          <a:ext cx="80010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36337467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5" grpId="0">
        <p:bldAsOne/>
      </p:bldGraphic>
      <p:bldGraphic spid="27" grpId="0">
        <p:bldAsOne/>
      </p:bldGraphic>
      <p:bldGraphic spid="28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731</Words>
  <Application>Microsoft Office PowerPoint</Application>
  <PresentationFormat>On-screen Show (4:3)</PresentationFormat>
  <Paragraphs>193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NARR Addresses the Challenges</vt:lpstr>
      <vt:lpstr>Recovery Residences = Housing as Recovery Support</vt:lpstr>
      <vt:lpstr>PowerPoint Presentation</vt:lpstr>
      <vt:lpstr>PowerPoint Presentation</vt:lpstr>
      <vt:lpstr>PowerPoint Presentation</vt:lpstr>
      <vt:lpstr>PowerPoint Presentation</vt:lpstr>
      <vt:lpstr>NARR at Year 1</vt:lpstr>
      <vt:lpstr>NARR at Year 1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Julie Millsaps</dc:creator>
  <cp:lastModifiedBy>Bill White</cp:lastModifiedBy>
  <cp:revision>272</cp:revision>
  <dcterms:created xsi:type="dcterms:W3CDTF">2011-10-09T14:56:25Z</dcterms:created>
  <dcterms:modified xsi:type="dcterms:W3CDTF">2012-08-13T18:52:51Z</dcterms:modified>
</cp:coreProperties>
</file>