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303" r:id="rId4"/>
    <p:sldId id="289" r:id="rId5"/>
    <p:sldId id="295" r:id="rId6"/>
    <p:sldId id="297" r:id="rId7"/>
    <p:sldId id="302" r:id="rId8"/>
    <p:sldId id="277" r:id="rId9"/>
    <p:sldId id="278" r:id="rId10"/>
    <p:sldId id="259" r:id="rId11"/>
    <p:sldId id="261" r:id="rId12"/>
    <p:sldId id="296" r:id="rId13"/>
    <p:sldId id="280" r:id="rId14"/>
    <p:sldId id="267" r:id="rId15"/>
    <p:sldId id="271" r:id="rId16"/>
    <p:sldId id="304" r:id="rId17"/>
    <p:sldId id="273" r:id="rId18"/>
    <p:sldId id="285" r:id="rId19"/>
    <p:sldId id="274" r:id="rId20"/>
    <p:sldId id="286" r:id="rId21"/>
    <p:sldId id="292" r:id="rId22"/>
    <p:sldId id="293" r:id="rId23"/>
    <p:sldId id="275" r:id="rId24"/>
    <p:sldId id="287" r:id="rId25"/>
    <p:sldId id="299" r:id="rId26"/>
    <p:sldId id="262" r:id="rId27"/>
    <p:sldId id="263" r:id="rId28"/>
    <p:sldId id="265" r:id="rId29"/>
    <p:sldId id="300" r:id="rId30"/>
    <p:sldId id="305" r:id="rId31"/>
    <p:sldId id="306" r:id="rId32"/>
    <p:sldId id="307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4" autoAdjust="0"/>
    <p:restoredTop sz="70333" autoAdjust="0"/>
  </p:normalViewPr>
  <p:slideViewPr>
    <p:cSldViewPr>
      <p:cViewPr>
        <p:scale>
          <a:sx n="50" d="100"/>
          <a:sy n="50" d="100"/>
        </p:scale>
        <p:origin x="-9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8E90CD-680B-411C-AF70-3000FAD3D7B6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C2E046-616D-4097-A39A-43C2EB9F5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A9C8EB-8229-40B3-B128-3EFD7EA6E375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05C28-0DD2-4DD1-A5BC-A62A4B99F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1C642-3CC5-44A7-9951-CC6F0E5D91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96FE3-CF41-4482-9C22-65B72CA84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A1311-5F73-4372-8FC2-4228AA29B6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4A641-016C-4B2F-8F64-12370BDE50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1E677-6D09-4EAF-A1EA-815243A9A9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ED859-ADC0-4A44-A0BF-13E45E3DEC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Dennis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3A08E-E48E-4A36-BA0B-2E7855C2F69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3/12/2011</a:t>
            </a:fld>
            <a:endParaRPr lang="en-US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Chestnut Health Systems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CE0DC-6AEF-4884-94B9-038134489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98500"/>
            <a:ext cx="4643437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416425"/>
            <a:ext cx="5026025" cy="1489075"/>
          </a:xfrm>
          <a:noFill/>
        </p:spPr>
        <p:txBody>
          <a:bodyPr wrap="square" lIns="91389" tIns="45694" rIns="91389" bIns="456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D1AA-00ED-4E18-A0CC-1F04B6BE0169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1B99-6954-41AA-9D63-A4E72585B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F2BD-DA29-4DFF-9EFC-7BAE85F3782C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9105-C39E-41AB-A68E-FA2BBCBB7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43ED-AEC6-4A99-9D79-3A4548A86633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8975-DF12-4E61-B28B-5DF8B6385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64225" y="6553200"/>
            <a:ext cx="3279775" cy="3048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97E9538-E31C-422E-81A1-F6EABEA41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DD23-9C3D-4D6A-B7FC-300BA343374C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2A8D-7AC2-4E9E-8E24-FDBC8695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6272-F5F9-4A70-8702-F509F28FFF79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8610-9189-4190-A0F4-19AFDF7E7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9D20-629C-4233-A619-FE3D76B134F3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3452-F627-4D2F-830D-699A3172E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0FA2-58B1-403A-A245-9A5E17DDA60D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5A3A-6567-4D9E-869F-B1BDA5539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D6BA-B8B2-4F68-8EEC-BA6C91625413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200E-310E-4279-A514-E377FE5ED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38B3-A567-41B6-BF3E-56AC8CB7D633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0EA9-09D0-4EAD-89D0-BDD538F10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87B4-B817-49EB-975A-E715E1B09F35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F86D-2E20-466C-B481-3D254D3DC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E3E6-DBE5-40D7-8266-858C84316F1B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6004-35C6-406A-BB1F-26B8EEF4A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ADE3CA-496D-46F3-8B18-A515B9597334}" type="datetimeFigureOut">
              <a:rPr lang="en-US"/>
              <a:pPr>
                <a:defRPr/>
              </a:pPr>
              <a:t>3/12/2011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2D503-01FC-4CCB-A0B9-E285BCB00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pp.samhsa.gov/about-evidence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gsburg.edu/stepup/" TargetMode="External"/><Relationship Id="rId2" Type="http://schemas.openxmlformats.org/officeDocument/2006/relationships/hyperlink" Target="mailto:dhaddeen@tmo.blackberry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augsburg.edu/stepup" TargetMode="External"/><Relationship Id="rId4" Type="http://schemas.openxmlformats.org/officeDocument/2006/relationships/hyperlink" Target="mailto:Washburn@augsburg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eb.augsburg.edu/~otterson/conference/5_High_School_Transition.pdf" TargetMode="External"/><Relationship Id="rId13" Type="http://schemas.openxmlformats.org/officeDocument/2006/relationships/hyperlink" Target="http://web.augsburg.edu/stepup/pdf/newsletter.pdf" TargetMode="External"/><Relationship Id="rId18" Type="http://schemas.openxmlformats.org/officeDocument/2006/relationships/hyperlink" Target="http://www.cnn.com/2009/HEALTH/04/13/addiction.recovery.school.teens/index.html" TargetMode="External"/><Relationship Id="rId3" Type="http://schemas.openxmlformats.org/officeDocument/2006/relationships/hyperlink" Target="http://www.augsburg.edu/stepup/Networking_for_Chang.html" TargetMode="External"/><Relationship Id="rId21" Type="http://schemas.openxmlformats.org/officeDocument/2006/relationships/hyperlink" Target="http://www.tresearch.org/archives/2008Apr_WintersJMATE.pdf" TargetMode="External"/><Relationship Id="rId7" Type="http://schemas.openxmlformats.org/officeDocument/2006/relationships/hyperlink" Target="http://web.augsburg.edu/~otterson/conference/4_Special_Needs_of_Recovering_Students_in_Recovery.pdf" TargetMode="External"/><Relationship Id="rId12" Type="http://schemas.openxmlformats.org/officeDocument/2006/relationships/hyperlink" Target="http://web.augsburg.edu/~otterson/conference/9_Protecting_Recovery.pdf" TargetMode="External"/><Relationship Id="rId17" Type="http://schemas.openxmlformats.org/officeDocument/2006/relationships/hyperlink" Target="http://www.miusa.org/publications/books/nonapparentdisabilities/disclosure" TargetMode="External"/><Relationship Id="rId2" Type="http://schemas.openxmlformats.org/officeDocument/2006/relationships/hyperlink" Target="http://www.augsburg.edu/stepup/" TargetMode="External"/><Relationship Id="rId16" Type="http://schemas.openxmlformats.org/officeDocument/2006/relationships/hyperlink" Target="http://www.insidehighered.com/news/2007/12/18/augsburg" TargetMode="External"/><Relationship Id="rId20" Type="http://schemas.openxmlformats.org/officeDocument/2006/relationships/hyperlink" Target="http://www.facebook.com/pages/Association-of-Recovery-Schools-ARS/1078550561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ugsburg.edu/~otterson/conference/3_Foundation_for_Leadership_in_Recovery.pdf" TargetMode="External"/><Relationship Id="rId11" Type="http://schemas.openxmlformats.org/officeDocument/2006/relationships/hyperlink" Target="http://web.augsburg.edu/~otterson/conference/8_Recovery_Housing_Enhancing_Student_Success.pdf" TargetMode="External"/><Relationship Id="rId5" Type="http://schemas.openxmlformats.org/officeDocument/2006/relationships/hyperlink" Target="http://web.augsburg.edu/~otterson/conference/2_Pathways_of_Recovery_from_Youth_Addiction.pdf" TargetMode="External"/><Relationship Id="rId15" Type="http://schemas.openxmlformats.org/officeDocument/2006/relationships/hyperlink" Target="http://web.augsburg.edu/stepup/pdf/newsletter_summer07.pdf" TargetMode="External"/><Relationship Id="rId23" Type="http://schemas.openxmlformats.org/officeDocument/2006/relationships/hyperlink" Target="http://www.collegedrinkingprevention.gov/" TargetMode="External"/><Relationship Id="rId10" Type="http://schemas.openxmlformats.org/officeDocument/2006/relationships/hyperlink" Target="http://web.augsburg.edu/~otterson/conference/7_Academic_and_Colelge_Transition_Support.pdf" TargetMode="External"/><Relationship Id="rId19" Type="http://schemas.openxmlformats.org/officeDocument/2006/relationships/hyperlink" Target="http://dialogue.samhsa.gov/samhsa_communications_dia/association-of-recovery-schools.html" TargetMode="External"/><Relationship Id="rId4" Type="http://schemas.openxmlformats.org/officeDocument/2006/relationships/hyperlink" Target="http://web.augsburg.edu/~otterson/conference/1_called_to_serve2008.pdf" TargetMode="External"/><Relationship Id="rId9" Type="http://schemas.openxmlformats.org/officeDocument/2006/relationships/hyperlink" Target="http://web.augsburg.edu/~otterson/conference/6_Partnerships_in_Progress.pdf" TargetMode="External"/><Relationship Id="rId14" Type="http://schemas.openxmlformats.org/officeDocument/2006/relationships/hyperlink" Target="http://web.augsburg.edu/stepup/pdf/newsletter_winter07.pdf" TargetMode="External"/><Relationship Id="rId22" Type="http://schemas.openxmlformats.org/officeDocument/2006/relationships/hyperlink" Target="http://www.chestnut.org/li/gain/GCC_Insider/GCC_Insider_issue4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lum bright="72000" contrast="12000"/>
          </a:blip>
          <a:srcRect/>
          <a:stretch>
            <a:fillRect/>
          </a:stretch>
        </p:blipFill>
        <p:spPr bwMode="auto">
          <a:xfrm>
            <a:off x="-508000" y="0"/>
            <a:ext cx="1016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October 1, 2009 — Madison, Wisconsin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RECOVERY SCHOOLS SYMPOSIUM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A Providers’ Introduction to Recovery Programs in High Schools and Post – Secondary Schools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StepUP Outcomes</a:t>
            </a:r>
            <a:r>
              <a:rPr lang="en-US" sz="1100" b="1" dirty="0" smtClean="0"/>
              <a:t>*  Duplicated count as students continue year to year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School year including summer, fall and spring semesters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Students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Served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Yearly *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Relapse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Yearly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Average Yearly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Abstinence Rate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Average Yearly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Relapse rate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1997-98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1998-99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1999-00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2000-01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2001-02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2002-03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2003-04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85.55%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14.45%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2004-05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91.80%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8.19%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2005-06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79.78%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20.22%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2006-07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91.08%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8.92%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2007-08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89.88%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10.12%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93.50%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F497D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6.49%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Average Fall 1997 to Spring 2009 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57.58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8.16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304800"/>
            <a:ext cx="836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>
                <a:ea typeface="Times New Roman" pitchFamily="18" charset="0"/>
                <a:cs typeface="Tahoma" pitchFamily="34" charset="0"/>
              </a:rPr>
              <a:t>Grade Point Averages of StepUP Students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90600"/>
          <a:ext cx="9144000" cy="5802313"/>
        </p:xfrm>
        <a:graphic>
          <a:graphicData uri="http://schemas.openxmlformats.org/drawingml/2006/table">
            <a:tbl>
              <a:tblPr/>
              <a:tblGrid>
                <a:gridCol w="3276600"/>
                <a:gridCol w="914400"/>
                <a:gridCol w="685800"/>
                <a:gridCol w="685800"/>
                <a:gridCol w="685800"/>
                <a:gridCol w="685800"/>
                <a:gridCol w="762000"/>
                <a:gridCol w="685800"/>
                <a:gridCol w="762000"/>
              </a:tblGrid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2005 2006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Students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StepUP Student Relapse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StepUP ASR*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1.88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Left StepUP WSC#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Graduated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StepUP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Returning Students, Presently Enrolled in StepUP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Present and Past StepUP Students Enrolled In Augsburg College 2008-2009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 StepUP Students who graduated from Augsburg 2008-09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 StepUP Students Currently enrolled  at Augsburg 2008-09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StepUP Members who graduated from Augsburg Spring 2009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95275"/>
          <a:ext cx="9067800" cy="625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066800"/>
                <a:gridCol w="990600"/>
                <a:gridCol w="838200"/>
                <a:gridCol w="762000"/>
                <a:gridCol w="990600"/>
                <a:gridCol w="914400"/>
                <a:gridCol w="1066800"/>
              </a:tblGrid>
              <a:tr h="37084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 Survey                                             RECOVERY NORMS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 in developing close relationships with sober communities.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Strongly Disagree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Disagree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Strongly Agree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Rating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Adapting to stresses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23.5% (8)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55.9% (19)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20.6% (7)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Getting along with people outside of the family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17.6% (6)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50.0% (17)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32.4% (11)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Dealing with isolation &amp; loneliness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2.9%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20.6% (7)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50.0% (17)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26.5% (9)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Being able to feel close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2.9%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2.9%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17.6% (6)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47.1% (16)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29.4% (10)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Being realistic about yourself and others Relationship to others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20.6% (7)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55.9% (19)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23.5% (8)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Developing independence, autonomy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2.9%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14.7% (5)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50.0% (17)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32.4% (11)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Staying clean and sober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0.0% (0)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2.9% (1)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35.3% (12)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61.8% (21)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answered question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skipped question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III.</a:t>
            </a:r>
            <a:r>
              <a:rPr lang="en-US" dirty="0" smtClean="0"/>
              <a:t>	</a:t>
            </a:r>
            <a:r>
              <a:rPr lang="en-US" b="1" dirty="0" smtClean="0"/>
              <a:t>Evidence Based Strategies of StepUP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StepUP has integrated evidence-based practices found in </a:t>
            </a:r>
            <a:r>
              <a:rPr lang="en-US" b="1" dirty="0" smtClean="0"/>
              <a:t>Exemplary</a:t>
            </a:r>
            <a:r>
              <a:rPr lang="en-US" dirty="0" smtClean="0"/>
              <a:t>, </a:t>
            </a:r>
            <a:r>
              <a:rPr lang="en-US" b="1" dirty="0" smtClean="0"/>
              <a:t>Promising, </a:t>
            </a:r>
            <a:r>
              <a:rPr lang="en-US" dirty="0" smtClean="0"/>
              <a:t>and </a:t>
            </a:r>
            <a:r>
              <a:rPr lang="en-US" b="1" dirty="0" smtClean="0"/>
              <a:t>Effective</a:t>
            </a:r>
            <a:r>
              <a:rPr lang="en-US" dirty="0" smtClean="0"/>
              <a:t> programs of </a:t>
            </a:r>
            <a:r>
              <a:rPr lang="en-US" b="1" dirty="0" smtClean="0"/>
              <a:t>SAMHSA’s, National Registry of Evidence-based Programs and Practice </a:t>
            </a:r>
            <a:r>
              <a:rPr lang="en-US" u="sng" dirty="0" smtClean="0">
                <a:hlinkClick r:id="rId3"/>
              </a:rPr>
              <a:t>http://www.nrepp.samhsa.gov/about-evidence.asp</a:t>
            </a:r>
            <a:r>
              <a:rPr lang="en-US" dirty="0" smtClean="0"/>
              <a:t> 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Exemplary program strategies utilize </a:t>
            </a:r>
            <a:r>
              <a:rPr lang="en-US" b="1" dirty="0" smtClean="0"/>
              <a:t>Brief  therapy /Motivational interviewing </a:t>
            </a:r>
            <a:r>
              <a:rPr lang="en-US" dirty="0" smtClean="0"/>
              <a:t>as applied to: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Counseling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 leadership structure of the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 judicial affairs.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Actual reduction in alcohol/drug use prevalence Relapse, increased academic success, and behavioral changes.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Post Secondary Education Evidence </a:t>
            </a:r>
            <a:b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Based Practice</a:t>
            </a:r>
            <a:b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Who do we look to?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9144000" cy="838200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 Call to Action: Changing the Culture of Drinking at U.S. Colleges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This report, developed by the NIAAA-supported Task Force on College Drinking, </a:t>
            </a:r>
            <a:r>
              <a:rPr lang="en-US" sz="2400" b="1">
                <a:latin typeface="Calibri" pitchFamily="34" charset="0"/>
              </a:rPr>
              <a:t>discusses binge drinking among college students and its consequences for both drinkers and nondrinkers</a:t>
            </a:r>
            <a:r>
              <a:rPr lang="en-US" sz="2400">
                <a:latin typeface="Calibri" pitchFamily="34" charset="0"/>
              </a:rPr>
              <a:t>.</a:t>
            </a:r>
          </a:p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The report outlines recommendations for colleges and universities, researchers, and NIAAA </a:t>
            </a:r>
            <a:r>
              <a:rPr lang="en-US" sz="2400" b="1">
                <a:latin typeface="Calibri" pitchFamily="34" charset="0"/>
              </a:rPr>
              <a:t>based on scientific evidence and calls for collaboration between academic institutions and researchers.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533400"/>
          <a:ext cx="8382000" cy="593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404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3-in-1 Framework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Tier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Strategy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Level of Operation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Individuals, including At-Risk and 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Dependent 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Drinkers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Student Population as Whole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Community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6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1: Effective among college students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6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2: Effective with general populations</a:t>
                      </a:r>
                      <a:endParaRPr lang="en-US" sz="18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3: Promising</a:t>
                      </a:r>
                      <a:endParaRPr lang="en-US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 Ineffective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Three Big Questions: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1.   What application can effective prevention strategies have to recovery populations in a college setting?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2.   What positive community norms within a recovery community on a college campus can be created by the implementation of these strategies?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3.   What potential exists with the creation of these positive community norms for influencing the campus community as a whole?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19400"/>
                <a:gridCol w="1066800"/>
                <a:gridCol w="1295400"/>
                <a:gridCol w="1219200"/>
                <a:gridCol w="1219200"/>
              </a:tblGrid>
              <a:tr h="571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4-in-1 Framework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65">
                <a:tc rowSpan="2">
                  <a:txBody>
                    <a:bodyPr/>
                    <a:lstStyle/>
                    <a:p>
                      <a:pPr marL="0" marR="0" algn="ctr"/>
                      <a:endParaRPr lang="en-US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Tier 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4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Strategy</a:t>
                      </a:r>
                      <a:endParaRPr lang="en-US" sz="4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Level of Operation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5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 in recovery, disease in remission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Individuals, including At-Risk and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Dependent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Drinkers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Student Population as Whole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Community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45688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1: Effective among college students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Combining cognitive-behavioral skills with norms clarification &amp; motivational enhancement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1745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Offering brief motivational enhancement interventions in student health centers and emergency rooms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69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Challenging alcohol expectancies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Tier 1: </a:t>
            </a:r>
            <a:r>
              <a:rPr lang="en-US" sz="3200" b="1" dirty="0" smtClean="0"/>
              <a:t>Effective</a:t>
            </a:r>
            <a:r>
              <a:rPr lang="en-US" sz="3200" dirty="0" smtClean="0"/>
              <a:t>:  Evidence of Effectiveness among College Students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 Therapy/Support (1-1 sessions).</a:t>
            </a:r>
          </a:p>
          <a:p>
            <a:pPr eaLnBrk="1" hangingPunct="1"/>
            <a:r>
              <a:rPr lang="en-US" smtClean="0"/>
              <a:t>Solution-Focused Model (Peer Review Board).</a:t>
            </a:r>
          </a:p>
          <a:p>
            <a:pPr eaLnBrk="1" hangingPunct="1"/>
            <a:r>
              <a:rPr lang="en-US" smtClean="0"/>
              <a:t>Peer-to-Peer Recovery</a:t>
            </a:r>
          </a:p>
          <a:p>
            <a:pPr eaLnBrk="1" hangingPunct="1"/>
            <a:r>
              <a:rPr lang="en-US" smtClean="0"/>
              <a:t>Positive Community Norms (“Filter This” Campaign). Challenging expectancies for StepUP Students. 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1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429000"/>
                <a:gridCol w="914400"/>
                <a:gridCol w="1143000"/>
                <a:gridCol w="1066800"/>
                <a:gridCol w="1066800"/>
              </a:tblGrid>
              <a:tr h="1013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4-in-1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Framework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 Impact of the Recovering Community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809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Tier 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4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Strategy</a:t>
                      </a:r>
                      <a:endParaRPr lang="en-US" sz="4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Level of Operation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2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 in recovery, disease in remission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Individuals, including At-Risk and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Dependent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Drinkers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Student Population as Whole 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Community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8081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2: Effective with general populations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 formation of a campus/community coalition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8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Adopting campus-based policies to reduce high-risk use (e.g., reinstating Friday classes, eliminating keg parties, establishing alcohol-free activities &amp; dorms)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9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Consistently enforcing campus disciplinary actions associated with policy violations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89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Conducting marketing campaigns to correct student misperceptions about alcohol use on campus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Moving Towards </a:t>
            </a:r>
            <a:br>
              <a:rPr lang="en-US" dirty="0" smtClean="0"/>
            </a:br>
            <a:r>
              <a:rPr lang="en-US" dirty="0" smtClean="0"/>
              <a:t>Evidence Based Practice </a:t>
            </a:r>
            <a:br>
              <a:rPr lang="en-US" dirty="0" smtClean="0"/>
            </a:br>
            <a:r>
              <a:rPr lang="en-US" sz="4000" dirty="0" smtClean="0"/>
              <a:t>Post Secondary Education  &amp; Recovery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657600"/>
          <a:ext cx="8229600" cy="283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 T. Hadden</a:t>
                      </a:r>
                      <a:r>
                        <a:rPr lang="en-US" baseline="0" dirty="0" smtClean="0"/>
                        <a:t> MA LADC</a:t>
                      </a:r>
                    </a:p>
                    <a:p>
                      <a:r>
                        <a:rPr lang="en-US" baseline="0" dirty="0" smtClean="0"/>
                        <a:t>Assistant Director 2000-10/21/2009</a:t>
                      </a:r>
                    </a:p>
                    <a:p>
                      <a:r>
                        <a:rPr lang="en-US" baseline="0" dirty="0" smtClean="0"/>
                        <a:t>StepUP Program</a:t>
                      </a:r>
                    </a:p>
                    <a:p>
                      <a:r>
                        <a:rPr lang="en-US" baseline="0" dirty="0" smtClean="0"/>
                        <a:t>Augsburg College</a:t>
                      </a:r>
                    </a:p>
                    <a:p>
                      <a:r>
                        <a:rPr lang="en-US" baseline="0" dirty="0" smtClean="0"/>
                        <a:t>Campus Box 82, 2211 Riverside Avenue</a:t>
                      </a:r>
                    </a:p>
                    <a:p>
                      <a:r>
                        <a:rPr lang="en-US" baseline="0" dirty="0" smtClean="0"/>
                        <a:t>Minneapolis MN 55454</a:t>
                      </a:r>
                    </a:p>
                    <a:p>
                      <a:r>
                        <a:rPr lang="en-US" baseline="0" dirty="0" smtClean="0">
                          <a:hlinkClick r:id="rId2"/>
                        </a:rPr>
                        <a:t>dhaddeen@tmo.blackberry.net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Cell 952-451-2651</a:t>
                      </a:r>
                    </a:p>
                    <a:p>
                      <a:r>
                        <a:rPr lang="en-US" dirty="0" smtClean="0">
                          <a:hlinkClick r:id="rId3"/>
                        </a:rPr>
                        <a:t>http://www.augsburg.edu/stepup/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Scott Washburn</a:t>
                      </a:r>
                      <a:r>
                        <a:rPr lang="en-US" baseline="0" dirty="0" smtClean="0"/>
                        <a:t> MA LADC</a:t>
                      </a:r>
                    </a:p>
                    <a:p>
                      <a:r>
                        <a:rPr lang="en-US" baseline="0" dirty="0" smtClean="0"/>
                        <a:t>Assistant Director 10/22/2009-????</a:t>
                      </a:r>
                    </a:p>
                    <a:p>
                      <a:r>
                        <a:rPr lang="en-US" baseline="0" dirty="0" smtClean="0"/>
                        <a:t>StepUP Program</a:t>
                      </a:r>
                    </a:p>
                    <a:p>
                      <a:r>
                        <a:rPr lang="en-US" baseline="0" dirty="0" smtClean="0"/>
                        <a:t>Augsburg College</a:t>
                      </a:r>
                    </a:p>
                    <a:p>
                      <a:r>
                        <a:rPr lang="en-US" baseline="0" dirty="0" smtClean="0"/>
                        <a:t>Campus Box 82, 2211 Riverside Avenue</a:t>
                      </a:r>
                    </a:p>
                    <a:p>
                      <a:r>
                        <a:rPr lang="en-US" baseline="0" dirty="0" smtClean="0"/>
                        <a:t>Minneapolis MN 55454</a:t>
                      </a:r>
                    </a:p>
                    <a:p>
                      <a:r>
                        <a:rPr lang="en-US" dirty="0" smtClean="0">
                          <a:hlinkClick r:id="rId4"/>
                        </a:rPr>
                        <a:t>Washburn@augsburg.edu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61/2-330-1421</a:t>
                      </a:r>
                    </a:p>
                    <a:p>
                      <a:r>
                        <a:rPr lang="en-US" dirty="0" smtClean="0">
                          <a:hlinkClick r:id="rId5"/>
                        </a:rPr>
                        <a:t>http://www.augsburg.edu/stepup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8" name="Picture 5" descr="Augsburg-Logo-Stacked-maro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479675"/>
            <a:ext cx="2971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3124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Strategy: </a:t>
            </a:r>
            <a:r>
              <a:rPr lang="en-US" dirty="0" smtClean="0"/>
              <a:t>The formation of a campus and community coalition involving all major stakeholders.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smtClean="0"/>
              <a:t>Student Government </a:t>
            </a:r>
            <a:r>
              <a:rPr lang="en-US" sz="3600" dirty="0" smtClean="0"/>
              <a:t>– </a:t>
            </a:r>
            <a:r>
              <a:rPr lang="en-US" dirty="0" smtClean="0"/>
              <a:t>Leadership Team, Review Board, Governing Board</a:t>
            </a:r>
            <a:endParaRPr lang="en-US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smtClean="0"/>
              <a:t>Leadership Development </a:t>
            </a:r>
            <a:r>
              <a:rPr lang="en-US" sz="3600" dirty="0" smtClean="0"/>
              <a:t>– </a:t>
            </a:r>
            <a:r>
              <a:rPr lang="en-US" dirty="0" smtClean="0"/>
              <a:t>on and off campus trainings,  peer to peer support.</a:t>
            </a:r>
            <a:endParaRPr lang="en-US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smtClean="0"/>
              <a:t>Campus Recovery Coalition </a:t>
            </a:r>
            <a:r>
              <a:rPr lang="en-US" sz="3600" dirty="0" smtClean="0"/>
              <a:t>(CRC) </a:t>
            </a:r>
            <a:r>
              <a:rPr lang="en-US" dirty="0" smtClean="0"/>
              <a:t>– Augsburg faculty and staff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53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Tier 2: </a:t>
            </a:r>
            <a:r>
              <a:rPr lang="en-US" sz="3200" b="1">
                <a:latin typeface="Calibri" pitchFamily="34" charset="0"/>
              </a:rPr>
              <a:t>Effective:</a:t>
            </a:r>
            <a:r>
              <a:rPr lang="en-US" sz="3200">
                <a:latin typeface="Calibri" pitchFamily="34" charset="0"/>
              </a:rPr>
              <a:t>  Evidence of Success with general populations applied to college environments</a:t>
            </a:r>
            <a:endParaRPr lang="en-US" sz="3200" b="1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154"/>
                <a:gridCol w="1016000"/>
                <a:gridCol w="703385"/>
                <a:gridCol w="781538"/>
                <a:gridCol w="703385"/>
                <a:gridCol w="859692"/>
                <a:gridCol w="1094154"/>
                <a:gridCol w="859692"/>
              </a:tblGrid>
              <a:tr h="95446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Level of concern you have for StepUP Program STUDENTS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(academic and recovery issues)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8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Faculty Staff Perceptions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High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Rating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Average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Response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Count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Over extended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20.5% (9)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34.1% (15)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38.6% (17)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4.5% 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Prepared for academic rigor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20.5% (9)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22.7%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2.66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Ability to live independently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20.5% (9)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22.7%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36.4% (16)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Ability to balance recovery and academics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25.0% (11)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Ability to manage co-occurring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6.8% (3)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27.3% (12)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31.8% (14)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4.5% 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Fitting in with general population students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27.3% (12)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25.0% (11)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20.5% (9)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2.57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848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Using StepUP as a justification for poor academic performance or absenteeism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50.0% (22)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22.7%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4.5% 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4.5% 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1.95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60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Relapse - medical withdrawals - retention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15.9% (7)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36.4% (16)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2.66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/>
              <a:tblGrid>
                <a:gridCol w="1835566"/>
                <a:gridCol w="601766"/>
                <a:gridCol w="1057542"/>
                <a:gridCol w="1205312"/>
                <a:gridCol w="1214215"/>
                <a:gridCol w="1210654"/>
                <a:gridCol w="956062"/>
                <a:gridCol w="1062882"/>
              </a:tblGrid>
              <a:tr h="8382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To what extent are the following elements of the StepUP Program apparent/visible Table 5.1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RECOVERY NORMS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Low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High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Rating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Average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Response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Count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Goal oriented students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4.5%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0.0%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15.9% (7)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47.7% (21)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31.8% (14)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Supportive community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0.0%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65.9% (29)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Students have a desire to serve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9.1%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38.6% (17)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25.0% (11)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25.0% (11)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A collaborative approach exists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2.3%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11.4% (5)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11.4% (5)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47.7% (21)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27.3% (12)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C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Community outreach is a high priority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6.8%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18.2% (8)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29.5% (13)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15.9% (7)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3.30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21"/>
                <a:gridCol w="2064979"/>
                <a:gridCol w="1418493"/>
                <a:gridCol w="1629507"/>
                <a:gridCol w="1262185"/>
                <a:gridCol w="1328615"/>
              </a:tblGrid>
              <a:tr h="465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4-in-1 Framework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273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Tier 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Strategy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Level of Operation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 in recovery, disease in remission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Individuals, including At-Risk and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Dependent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Drinkers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Student Population as Whole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Community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2966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3: Promising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Enhancing awareness of personal liability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76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Informing new students and parents about alcohol policies and penalties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Tier 3:</a:t>
            </a:r>
            <a:r>
              <a:rPr lang="en-US" sz="3600" b="1" dirty="0" smtClean="0"/>
              <a:t> Promising: </a:t>
            </a:r>
            <a:r>
              <a:rPr lang="en-US" sz="3600" i="1" dirty="0" smtClean="0"/>
              <a:t>Evidence of logical and theoretical promise, but require more comprehensive evaluation.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smtClean="0"/>
              <a:t>Strategies:  Adopting campus-based policies and practices that appear to be capable of reducing high-risk alcohol use including alcohol-free, Expanded late-night student activities.</a:t>
            </a:r>
          </a:p>
          <a:p>
            <a:pPr eaLnBrk="1" hangingPunct="1"/>
            <a:r>
              <a:rPr lang="en-US" smtClean="0"/>
              <a:t>Substance free student housing.</a:t>
            </a:r>
          </a:p>
          <a:p>
            <a:pPr eaLnBrk="1" hangingPunct="1"/>
            <a:r>
              <a:rPr lang="en-US" smtClean="0"/>
              <a:t>Employing salaried (older/senior recovering) students with academic success to help guide students newer to recovery.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19600" cy="1143000"/>
          </a:xfrm>
        </p:spPr>
        <p:txBody>
          <a:bodyPr/>
          <a:lstStyle/>
          <a:p>
            <a:pPr eaLnBrk="1" hangingPunct="1"/>
            <a:r>
              <a:rPr lang="en-US" smtClean="0"/>
              <a:t>Tier 3:</a:t>
            </a:r>
            <a:r>
              <a:rPr lang="en-US" b="1" smtClean="0"/>
              <a:t> Promising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Marketing campaigns to correct student misperceptions about addiction and recovery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Informing new students and their parents about alcohol policies and penalties before arrival and during orientation periods.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Consistently enforcing disciplinary actions associated with policy violations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4191000" y="1371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0"/>
            <a:ext cx="4465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									</a:t>
            </a:r>
            <a:fld id="{E855BC70-9F02-4070-AE95-833CBAD7933A}" type="slidenum">
              <a:rPr lang="en-US"/>
              <a:pPr algn="l">
                <a:defRPr/>
              </a:pPr>
              <a:t>26</a:t>
            </a:fld>
            <a:endParaRPr lang="en-US" sz="2600" dirty="0"/>
          </a:p>
        </p:txBody>
      </p:sp>
      <p:sp>
        <p:nvSpPr>
          <p:cNvPr id="202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1600"/>
            <a:ext cx="8153400" cy="111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Evidence </a:t>
            </a:r>
            <a:r>
              <a:rPr lang="en-US" sz="3200" dirty="0"/>
              <a:t>Based </a:t>
            </a:r>
            <a:r>
              <a:rPr lang="en-US" sz="3200" dirty="0" smtClean="0"/>
              <a:t>Practice</a:t>
            </a:r>
            <a:br>
              <a:rPr lang="en-US" sz="3200" dirty="0" smtClean="0"/>
            </a:br>
            <a:r>
              <a:rPr lang="en-US" sz="1300" dirty="0" smtClean="0"/>
              <a:t>Michael Dennis, Ph.D.	</a:t>
            </a:r>
            <a:br>
              <a:rPr lang="en-US" sz="1300" dirty="0" smtClean="0"/>
            </a:br>
            <a:r>
              <a:rPr lang="en-US" sz="1300" dirty="0" smtClean="0"/>
              <a:t>Chestnut Health Systems</a:t>
            </a:r>
            <a:br>
              <a:rPr lang="en-US" sz="1300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u="sng" smtClean="0"/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1800" b="1" u="sng" smtClean="0"/>
              <a:t>Application of early working research NIAAA and National Registry of Evidence Based Programs</a:t>
            </a:r>
            <a:endParaRPr lang="en-US" sz="1800" b="1" smtClean="0"/>
          </a:p>
          <a:p>
            <a:pPr eaLnBrk="1" hangingPunct="1"/>
            <a:r>
              <a:rPr lang="en-US" sz="1800" b="1" smtClean="0"/>
              <a:t>Texas Tech University Study</a:t>
            </a:r>
            <a:r>
              <a:rPr lang="en-US" sz="1800" smtClean="0"/>
              <a:t>: Targets clients served by post secondary education programs, the programs and outcomes of the programs. </a:t>
            </a:r>
          </a:p>
          <a:p>
            <a:pPr eaLnBrk="1" hangingPunct="1"/>
            <a:r>
              <a:rPr lang="en-US" sz="1800" smtClean="0"/>
              <a:t>GAIN  quality assurance procedures NREBP </a:t>
            </a:r>
          </a:p>
          <a:p>
            <a:pPr eaLnBrk="1" hangingPunct="1">
              <a:buFont typeface="Calibri" pitchFamily="34" charset="0"/>
              <a:buAutoNum type="arabicPeriod" startAt="2"/>
            </a:pPr>
            <a:r>
              <a:rPr lang="en-US" sz="1800" b="1" u="sng" smtClean="0"/>
              <a:t>Evaluation of performance and outcomes</a:t>
            </a:r>
            <a:r>
              <a:rPr lang="en-US" sz="1800" b="1" smtClean="0"/>
              <a:t> </a:t>
            </a:r>
          </a:p>
          <a:p>
            <a:pPr eaLnBrk="1" hangingPunct="1"/>
            <a:r>
              <a:rPr lang="en-US" sz="1800" smtClean="0"/>
              <a:t>For the Individual Collegiate Program </a:t>
            </a:r>
          </a:p>
          <a:p>
            <a:pPr eaLnBrk="1" hangingPunct="1"/>
            <a:r>
              <a:rPr lang="en-US" sz="1800" smtClean="0"/>
              <a:t>Collective information from all partners</a:t>
            </a:r>
          </a:p>
          <a:p>
            <a:pPr eaLnBrk="1" hangingPunct="1"/>
            <a:r>
              <a:rPr lang="en-US" sz="1800" smtClean="0"/>
              <a:t> Study Information gathered over time of 5 years</a:t>
            </a:r>
          </a:p>
          <a:p>
            <a:pPr eaLnBrk="1" hangingPunct="1"/>
            <a:r>
              <a:rPr lang="en-US" sz="1800" smtClean="0"/>
              <a:t>Evaluate information components unique to each program</a:t>
            </a:r>
          </a:p>
          <a:p>
            <a:pPr eaLnBrk="1" hangingPunct="1"/>
            <a:r>
              <a:rPr lang="en-US" sz="1800" smtClean="0"/>
              <a:t>Follow trials of evidence strategies program components</a:t>
            </a:r>
          </a:p>
          <a:p>
            <a:pPr eaLnBrk="1" hangingPunct="1"/>
            <a:r>
              <a:rPr lang="en-US" sz="1800" smtClean="0"/>
              <a:t>Development of a best practices model which will lead to long term research protocols. </a:t>
            </a:r>
          </a:p>
          <a:p>
            <a:pPr eaLnBrk="1" hangingPunct="1">
              <a:buFont typeface="Calibri" pitchFamily="34" charset="0"/>
              <a:buAutoNum type="arabicPeriod" startAt="3"/>
            </a:pPr>
            <a:r>
              <a:rPr lang="en-US" sz="1800" u="sng" smtClean="0"/>
              <a:t>Reliability</a:t>
            </a:r>
            <a:endParaRPr lang="en-US" sz="1800" smtClean="0"/>
          </a:p>
          <a:p>
            <a:pPr eaLnBrk="1" hangingPunct="1"/>
            <a:r>
              <a:rPr lang="en-US" sz="1800" smtClean="0"/>
              <a:t>GAIN individual and group clinical profiles guide appropriate placement in recovery support services.</a:t>
            </a:r>
          </a:p>
          <a:p>
            <a:pPr eaLnBrk="1" hangingPunct="1"/>
            <a:r>
              <a:rPr lang="en-US" sz="1800" smtClean="0"/>
              <a:t>At the program level to drive program evaluation, needs assessment, performance monitoring and long term program planning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57200" y="1028700"/>
            <a:ext cx="8229600" cy="152400"/>
            <a:chOff x="288" y="1527"/>
            <a:chExt cx="5022" cy="105"/>
          </a:xfrm>
        </p:grpSpPr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 flipH="1">
              <a:off x="288" y="1527"/>
              <a:ext cx="1776" cy="105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>
              <a:off x="4542" y="1527"/>
              <a:ext cx="768" cy="105"/>
            </a:xfrm>
            <a:prstGeom prst="flowChartDelay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 flipH="1">
              <a:off x="2055" y="1527"/>
              <a:ext cx="2496" cy="105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Minnesota </a:t>
            </a:r>
            <a:br>
              <a:rPr lang="en-US" b="1" dirty="0" smtClean="0"/>
            </a:br>
            <a:r>
              <a:rPr lang="en-US" b="1" dirty="0" smtClean="0"/>
              <a:t>Recovery High School Survey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/>
            <a:r>
              <a:rPr lang="en-US" smtClean="0"/>
              <a:t>We developed and administered a needs assessment to over 150 high school students in recovery in the Minneapolis and St. Paul metro area.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showed a mean of 275 days attendance at the recovery high school and mean of 470 days of sobriety.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/>
              <a:t>9.8% had taken an ACT/SAT Prep Course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2.6% had written a college application essay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1.3% had completed FAFSA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76% had never attended a College Fair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685800" y="7620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Level of College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Recovering Student Needs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Postsecondary educational options and transition planning.  </a:t>
            </a:r>
          </a:p>
          <a:p>
            <a:pPr eaLnBrk="1" hangingPunct="1"/>
            <a:r>
              <a:rPr lang="en-US" smtClean="0"/>
              <a:t>Resources and tools to aid them in exploring postsecondary education.  </a:t>
            </a:r>
          </a:p>
          <a:p>
            <a:pPr eaLnBrk="1" hangingPunct="1"/>
            <a:r>
              <a:rPr lang="en-US" smtClean="0"/>
              <a:t>An array of post high school options which included trade schools, technical and community colleges, and two and four year colleges and universities.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The mission of StepUP®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To help students:</a:t>
            </a:r>
          </a:p>
          <a:p>
            <a:pPr eaLnBrk="1" hangingPunct="1"/>
            <a:r>
              <a:rPr lang="en-US" smtClean="0"/>
              <a:t>Champion lives of recovery</a:t>
            </a:r>
          </a:p>
          <a:p>
            <a:pPr eaLnBrk="1" hangingPunct="1"/>
            <a:r>
              <a:rPr lang="en-US" smtClean="0"/>
              <a:t>Achieve academic success</a:t>
            </a:r>
          </a:p>
          <a:p>
            <a:pPr eaLnBrk="1" hangingPunct="1"/>
            <a:r>
              <a:rPr lang="en-US" smtClean="0"/>
              <a:t>Thrive with community, accountability and support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435" name="Picture 2" descr="I:\graphics_photographs\Photographs\2008-2009\January 2009 orientation\IMG_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267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I:\graphics_photographs\Photographs\2008-2009\retreat photo from tank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148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 StepUP® Program </a:t>
            </a:r>
            <a:r>
              <a:rPr lang="en-US" u="sng" dirty="0" smtClean="0">
                <a:hlinkClick r:id="rId2"/>
              </a:rPr>
              <a:t>http://www.augsburg.edu/stepup/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Networking for Change: Recovery and Education </a:t>
            </a:r>
            <a:r>
              <a:rPr lang="en-US" b="1" u="sng" dirty="0" smtClean="0">
                <a:hlinkClick r:id="rId3"/>
              </a:rPr>
              <a:t>http://www.augsburg.edu/stepup/Networking_for_Chang.html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4"/>
              </a:rPr>
              <a:t>Called to Serve: Educational Opportunities and Foundational Steps</a:t>
            </a:r>
            <a:r>
              <a:rPr lang="en-US" b="1" dirty="0" smtClean="0"/>
              <a:t> - President Pribbenow and Patrice Salmeri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5"/>
              </a:rPr>
              <a:t>Keynote Presentation: Pathways of Recovery from Adolescent Drug Addiction</a:t>
            </a:r>
            <a:r>
              <a:rPr lang="en-US" b="1" dirty="0" smtClean="0"/>
              <a:t> - Ken Winters, PhD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6"/>
              </a:rPr>
              <a:t>Foundation for Leadership in Recovery</a:t>
            </a:r>
            <a:r>
              <a:rPr lang="en-US" b="1" dirty="0" smtClean="0"/>
              <a:t> - Paulette Lack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7"/>
              </a:rPr>
              <a:t>Special Needs of Recovery Students</a:t>
            </a:r>
            <a:r>
              <a:rPr lang="en-US" b="1" dirty="0" smtClean="0"/>
              <a:t> - Karena Jones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8"/>
              </a:rPr>
              <a:t>High School Transition: Needs of Recovering Students</a:t>
            </a:r>
            <a:r>
              <a:rPr lang="en-US" b="1" dirty="0" smtClean="0"/>
              <a:t> - Patrice Salmeri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9"/>
              </a:rPr>
              <a:t>Partnerships in Progress: A Panel Discussion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10"/>
              </a:rPr>
              <a:t>Academic and College Transition Support for Recovering Students: A Roundtable Discussion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11"/>
              </a:rPr>
              <a:t>Networking for Change: Recovery Housing Enhancing Student Success</a:t>
            </a:r>
            <a:r>
              <a:rPr lang="en-US" b="1" dirty="0" smtClean="0"/>
              <a:t> - Amanda Erdman and Ericka Otterson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hlinkClick r:id="rId12"/>
              </a:rPr>
              <a:t>Protecting Recovery: Preparing Youth for Educational and Occupational Success</a:t>
            </a:r>
            <a:r>
              <a:rPr lang="en-US" b="1" dirty="0" smtClean="0"/>
              <a:t> - David Hadden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Newsletters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3"/>
              </a:rPr>
              <a:t>http://web.augsburg.edu/stepup/pdf/newsletter.pdf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4"/>
              </a:rPr>
              <a:t>http://web.augsburg.edu/stepup/pdf/newsletter_winter07.pdf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5"/>
              </a:rPr>
              <a:t>http://web.augsburg.edu/stepup/pdf/newsletter_summer07.pdf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6"/>
              </a:rPr>
              <a:t>http://www.insidehighered.com/news/2007/12/18/augsburg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7"/>
              </a:rPr>
              <a:t>http://www.miusa.org/publications/books/nonapparentdisabilities/disclosure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8"/>
              </a:rPr>
              <a:t>http://www.cnn.com/2009/HEALTH/04/13/addiction.recovery.school.teens/index.html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19"/>
              </a:rPr>
              <a:t>http://dialogue.samhsa.gov/samhsa_communications_dia/association-of-recovery-schools.html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20"/>
              </a:rPr>
              <a:t>http://www.facebook.com/pages/Association-of-Recovery-Schools-ARS/107855056153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21"/>
              </a:rPr>
              <a:t>http://www.tresearch.org/archives/2008Apr_WintersJMATE.pdf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hlinkClick r:id="rId22"/>
              </a:rPr>
              <a:t>http://www.chestnut.org/li/gain/GCC_Insider/GCC_Insider_issue4.pdf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Binge Drinkig  </a:t>
            </a:r>
            <a:r>
              <a:rPr lang="en-US" u="sng" dirty="0" smtClean="0">
                <a:hlinkClick r:id="rId23"/>
              </a:rPr>
              <a:t>http://www.collegedrinkingprevention.gov/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Dimensions of Recovery Outcomes, Diversity Considerations</a:t>
            </a:r>
            <a:br>
              <a:rPr lang="en-US" sz="1600" dirty="0" smtClean="0"/>
            </a:br>
            <a:r>
              <a:rPr lang="en-US" sz="1600" dirty="0" smtClean="0"/>
              <a:t>Augsburg StepUP Collegiate Recovery Model</a:t>
            </a:r>
            <a:br>
              <a:rPr lang="en-US" sz="1600" dirty="0" smtClean="0"/>
            </a:br>
            <a:r>
              <a:rPr lang="en-US" sz="1600" dirty="0" smtClean="0"/>
              <a:t>Scott Washburn, M.A., LADC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pPr eaLnBrk="1" hangingPunct="1"/>
            <a:r>
              <a:rPr lang="en-US" sz="800" smtClean="0"/>
              <a:t>Physical health</a:t>
            </a:r>
          </a:p>
          <a:p>
            <a:pPr lvl="1" eaLnBrk="1" hangingPunct="1"/>
            <a:r>
              <a:rPr lang="en-US" sz="800" smtClean="0"/>
              <a:t>Maintains adequate daily hygiene practices.</a:t>
            </a:r>
          </a:p>
          <a:p>
            <a:pPr lvl="1" eaLnBrk="1" hangingPunct="1"/>
            <a:r>
              <a:rPr lang="en-US" sz="800" smtClean="0"/>
              <a:t>Maintains adequate level of physical fitness.</a:t>
            </a:r>
          </a:p>
          <a:p>
            <a:pPr lvl="1" eaLnBrk="1" hangingPunct="1"/>
            <a:r>
              <a:rPr lang="en-US" sz="800" smtClean="0"/>
              <a:t>Maintains proper nutrition and avoids overuse of caffeine, energy drinks, etc.</a:t>
            </a:r>
          </a:p>
          <a:p>
            <a:pPr lvl="1" eaLnBrk="1" hangingPunct="1"/>
            <a:r>
              <a:rPr lang="en-US" sz="800" smtClean="0"/>
              <a:t>Appropriately manages any personal medical issues (e.g. diabetes, hepatitis, etc.).</a:t>
            </a:r>
          </a:p>
          <a:p>
            <a:pPr lvl="1" eaLnBrk="1" hangingPunct="1"/>
            <a:r>
              <a:rPr lang="en-US" sz="800" smtClean="0"/>
              <a:t>Avoids contraction of any preventable medical illnesses (e.g. STD’s.).  </a:t>
            </a:r>
          </a:p>
          <a:p>
            <a:pPr eaLnBrk="1" hangingPunct="1"/>
            <a:r>
              <a:rPr lang="en-US" sz="800" smtClean="0"/>
              <a:t>Academic functioning</a:t>
            </a:r>
          </a:p>
          <a:p>
            <a:pPr lvl="1" eaLnBrk="1" hangingPunct="1"/>
            <a:r>
              <a:rPr lang="en-US" sz="800" smtClean="0"/>
              <a:t>Attends classes consistently.</a:t>
            </a:r>
          </a:p>
          <a:p>
            <a:pPr lvl="1" eaLnBrk="1" hangingPunct="1"/>
            <a:r>
              <a:rPr lang="en-US" sz="800" smtClean="0"/>
              <a:t>Maintains at least 2.5 gpa or better.</a:t>
            </a:r>
          </a:p>
          <a:p>
            <a:pPr lvl="1" eaLnBrk="1" hangingPunct="1"/>
            <a:r>
              <a:rPr lang="en-US" sz="800" smtClean="0"/>
              <a:t>Demonstrates effective study skills.</a:t>
            </a:r>
          </a:p>
          <a:p>
            <a:pPr eaLnBrk="1" hangingPunct="1"/>
            <a:r>
              <a:rPr lang="en-US" sz="800" smtClean="0"/>
              <a:t>Emotional/Mental Health functioning</a:t>
            </a:r>
          </a:p>
          <a:p>
            <a:pPr lvl="1" eaLnBrk="1" hangingPunct="1"/>
            <a:r>
              <a:rPr lang="en-US" sz="800" smtClean="0"/>
              <a:t>Practices healthy stress management techniques.</a:t>
            </a:r>
          </a:p>
          <a:p>
            <a:pPr lvl="1" eaLnBrk="1" hangingPunct="1"/>
            <a:r>
              <a:rPr lang="en-US" sz="800" smtClean="0"/>
              <a:t>Maintains healthy levels of mood, concentration, energy and sleep.</a:t>
            </a:r>
          </a:p>
          <a:p>
            <a:pPr lvl="1" eaLnBrk="1" hangingPunct="1"/>
            <a:r>
              <a:rPr lang="en-US" sz="800" smtClean="0"/>
              <a:t>Appropriately manages any mental health issues by taking medication as prescribed.</a:t>
            </a:r>
          </a:p>
          <a:p>
            <a:pPr lvl="1" eaLnBrk="1" hangingPunct="1"/>
            <a:r>
              <a:rPr lang="en-US" sz="800" smtClean="0"/>
              <a:t>Consistently attends recommended therapy sessions and psychiatric medication check-ups.  </a:t>
            </a:r>
          </a:p>
          <a:p>
            <a:pPr eaLnBrk="1" hangingPunct="1"/>
            <a:r>
              <a:rPr lang="en-US" sz="800" smtClean="0"/>
              <a:t>Social and Cultural Partnerships</a:t>
            </a:r>
          </a:p>
          <a:p>
            <a:pPr lvl="1" eaLnBrk="1" hangingPunct="1"/>
            <a:r>
              <a:rPr lang="en-US" sz="800" smtClean="0"/>
              <a:t>Maintains positive, meaningful peer relationships.</a:t>
            </a:r>
          </a:p>
          <a:p>
            <a:pPr lvl="1" eaLnBrk="1" hangingPunct="1"/>
            <a:r>
              <a:rPr lang="en-US" sz="800" smtClean="0"/>
              <a:t>Maintains routine of healthy and fun recreational/social activities.  </a:t>
            </a:r>
          </a:p>
          <a:p>
            <a:pPr lvl="1" eaLnBrk="1" hangingPunct="1"/>
            <a:r>
              <a:rPr lang="en-US" sz="800" smtClean="0"/>
              <a:t>Maintains healthy and meaningful significant other relationships. </a:t>
            </a:r>
          </a:p>
          <a:p>
            <a:pPr lvl="1" eaLnBrk="1" hangingPunct="1"/>
            <a:r>
              <a:rPr lang="en-US" sz="800" smtClean="0"/>
              <a:t>Consistently attends self-help and cultural support for recovery (12 Step programs as A.A., N.A., C.A., Alanon). </a:t>
            </a:r>
            <a:r>
              <a:rPr lang="en-US" sz="800" b="1" i="1" smtClean="0"/>
              <a:t>Alternative recovery support programs which have been on the periphery of StepUP include Faith Based as Teen Challenge, Rational Recovery, Narcanon, White Bison, Nation of Islam.</a:t>
            </a:r>
            <a:endParaRPr lang="en-US" sz="800" smtClean="0"/>
          </a:p>
          <a:p>
            <a:pPr eaLnBrk="1" hangingPunct="1"/>
            <a:r>
              <a:rPr lang="en-US" sz="800" smtClean="0"/>
              <a:t>Positive Contributing Citizenship</a:t>
            </a:r>
          </a:p>
          <a:p>
            <a:pPr lvl="1" eaLnBrk="1" hangingPunct="1"/>
            <a:r>
              <a:rPr lang="en-US" sz="800" smtClean="0"/>
              <a:t>Regular involvement with service work in community (AA sponsorship, recovery mentors, speaking opportunities, overall community involvement).</a:t>
            </a:r>
          </a:p>
          <a:p>
            <a:pPr lvl="1" eaLnBrk="1" hangingPunct="1"/>
            <a:r>
              <a:rPr lang="en-US" sz="800" smtClean="0"/>
              <a:t>Participation in leadership opportunities (Augsburg College Student Leadership, Peer to Peer Recovery Communities, Ed opportunities, etc.).</a:t>
            </a:r>
          </a:p>
          <a:p>
            <a:pPr eaLnBrk="1" hangingPunct="1"/>
            <a:r>
              <a:rPr lang="en-US" sz="800" smtClean="0"/>
              <a:t>Spiritual Well-Being</a:t>
            </a:r>
          </a:p>
          <a:p>
            <a:pPr lvl="1" eaLnBrk="1" hangingPunct="1"/>
            <a:r>
              <a:rPr lang="en-US" sz="800" smtClean="0"/>
              <a:t>Maintaining a sense of meaning and purpose in life.</a:t>
            </a:r>
          </a:p>
          <a:p>
            <a:pPr lvl="1" eaLnBrk="1" hangingPunct="1"/>
            <a:r>
              <a:rPr lang="en-US" sz="800" smtClean="0"/>
              <a:t>Maintaining involvement and connection to a community (AA, Faith Fellowship, recovery programs, church, faith based etc.). </a:t>
            </a:r>
          </a:p>
          <a:p>
            <a:pPr eaLnBrk="1" hangingPunct="1"/>
            <a:r>
              <a:rPr lang="en-US" sz="800" smtClean="0"/>
              <a:t>Vocational/Educational Future Goal Preparation</a:t>
            </a:r>
          </a:p>
          <a:p>
            <a:pPr lvl="1" eaLnBrk="1" hangingPunct="1"/>
            <a:r>
              <a:rPr lang="en-US" sz="800" smtClean="0"/>
              <a:t>Successfully maintaining part-time employment while in school.</a:t>
            </a:r>
          </a:p>
          <a:p>
            <a:pPr lvl="1" eaLnBrk="1" hangingPunct="1"/>
            <a:r>
              <a:rPr lang="en-US" sz="800" smtClean="0"/>
              <a:t>Successfully participating in internships related to academic major.</a:t>
            </a:r>
          </a:p>
          <a:p>
            <a:pPr lvl="1" eaLnBrk="1" hangingPunct="1"/>
            <a:r>
              <a:rPr lang="en-US" sz="800" smtClean="0"/>
              <a:t>Successfully attainment of employment in academic major-related field post-graduation. </a:t>
            </a:r>
          </a:p>
          <a:p>
            <a:pPr lvl="1" eaLnBrk="1" hangingPunct="1"/>
            <a:r>
              <a:rPr lang="en-US" sz="800" smtClean="0"/>
              <a:t>Completion of satisfactory resume prior to graduation from college.</a:t>
            </a:r>
          </a:p>
          <a:p>
            <a:pPr lvl="1" eaLnBrk="1" hangingPunct="1"/>
            <a:r>
              <a:rPr lang="en-US" sz="800" smtClean="0"/>
              <a:t>Successful preparation (GRE’s) and admission to graduate school program.  </a:t>
            </a:r>
          </a:p>
          <a:p>
            <a:pPr eaLnBrk="1" hangingPunct="1"/>
            <a:r>
              <a:rPr lang="en-US" sz="800" smtClean="0"/>
              <a:t>Financial functioning</a:t>
            </a:r>
          </a:p>
          <a:p>
            <a:pPr lvl="1" eaLnBrk="1" hangingPunct="1"/>
            <a:r>
              <a:rPr lang="en-US" sz="800" smtClean="0"/>
              <a:t>Consistently maintains lifestyle within budget.</a:t>
            </a:r>
          </a:p>
          <a:p>
            <a:pPr lvl="1" eaLnBrk="1" hangingPunct="1"/>
            <a:r>
              <a:rPr lang="en-US" sz="800" smtClean="0"/>
              <a:t>Responsibly handles debt (e.g. credit cards, ATM, etc.).</a:t>
            </a:r>
          </a:p>
          <a:p>
            <a:pPr eaLnBrk="1" hangingPunct="1"/>
            <a:r>
              <a:rPr lang="en-US" sz="800" smtClean="0"/>
              <a:t>Legal Status functioning</a:t>
            </a:r>
          </a:p>
          <a:p>
            <a:pPr lvl="1" eaLnBrk="1" hangingPunct="1"/>
            <a:r>
              <a:rPr lang="en-US" sz="800" smtClean="0"/>
              <a:t>Responsibly handles outstanding legal issues towards successful resolution (e.g. Probation requirements).</a:t>
            </a:r>
          </a:p>
          <a:p>
            <a:pPr lvl="1" eaLnBrk="1" hangingPunct="1"/>
            <a:r>
              <a:rPr lang="en-US" sz="800" smtClean="0"/>
              <a:t>Avoids further legal infractions and entanglements.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</a:rPr>
              <a:t>Resources:</a:t>
            </a:r>
            <a:br>
              <a:rPr lang="en-US" b="1" dirty="0" smtClean="0"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5213"/>
            <a:endParaRPr lang="en-US" b="1">
              <a:latin typeface="Times New Roman" pitchFamily="18" charset="0"/>
            </a:endParaRPr>
          </a:p>
          <a:p>
            <a:pPr defTabSz="3605213"/>
            <a:r>
              <a:rPr lang="en-US">
                <a:latin typeface="Times New Roman" pitchFamily="18" charset="0"/>
              </a:rPr>
              <a:t>Knight, J. R., Wechsler, H., Kuo, M., Seibring, M., Weitzman, E. R., &amp; Schuckit, M. (2002). Alcohol abuse and dependence among U.S. college students. Journal of Studies on Alcohol, 63, 263-270.</a:t>
            </a:r>
          </a:p>
          <a:p>
            <a:pPr defTabSz="3605213"/>
            <a:r>
              <a:rPr lang="en-US">
                <a:latin typeface="Times New Roman" pitchFamily="18" charset="0"/>
              </a:rPr>
              <a:t>Dennis, M., &amp; Scott, C. K. (2007). Managing addiction as a chronic condition. Addiction science and clinical practice, 4(1), 45-55.</a:t>
            </a:r>
          </a:p>
          <a:p>
            <a:pPr defTabSz="3605213"/>
            <a:r>
              <a:rPr lang="en-US">
                <a:latin typeface="Times New Roman" pitchFamily="18" charset="0"/>
              </a:rPr>
              <a:t>Harris, K. (2006). Why are recovery communities important?   Retrieved April 13, 2006, from </a:t>
            </a:r>
            <a:r>
              <a:rPr lang="en-US" u="sng">
                <a:latin typeface="Times New Roman" pitchFamily="18" charset="0"/>
              </a:rPr>
              <a:t>http://www.texastech.edu/news/CurrentNews/display_article.php?id=2081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 defTabSz="3605213"/>
            <a:r>
              <a:rPr lang="en-US">
                <a:latin typeface="Times New Roman" pitchFamily="18" charset="0"/>
              </a:rPr>
              <a:t>	</a:t>
            </a:r>
          </a:p>
          <a:p>
            <a:pPr defTabSz="3605213"/>
            <a:r>
              <a:rPr lang="en-US">
                <a:latin typeface="Times New Roman" pitchFamily="18" charset="0"/>
              </a:rPr>
              <a:t>Dennis, M. (2004). What works: Advances in adolescent substance abuse treatment and research. Paper presented at the SAMHSA National Policy Academy on Co-Occurring Mental and Substance Abuse Disorders, April 14-16, 2004, Baltimore, MD.</a:t>
            </a:r>
          </a:p>
          <a:p>
            <a:pPr defTabSz="3605213"/>
            <a:r>
              <a:rPr lang="en-US">
                <a:latin typeface="Times New Roman" pitchFamily="18" charset="0"/>
              </a:rPr>
              <a:t>Richter, S. S., Brown, S. A., &amp; Mott, M. A. (1991). The impact of social support and self-esteem on adolescent substance abuse treatment outcomes. Journal of Substance Abuse, 3(4), 371-385.</a:t>
            </a:r>
            <a:endParaRPr lang="en-US" b="1">
              <a:latin typeface="Times New Roman" pitchFamily="18" charset="0"/>
            </a:endParaRPr>
          </a:p>
          <a:p>
            <a:pPr defTabSz="3605213"/>
            <a:r>
              <a:rPr lang="en-US" b="1">
                <a:latin typeface="Times New Roman" pitchFamily="18" charset="0"/>
              </a:rPr>
              <a:t>Past Conference Presentations</a:t>
            </a:r>
          </a:p>
          <a:p>
            <a:pPr defTabSz="3605213"/>
            <a:r>
              <a:rPr lang="en-US" b="1">
                <a:latin typeface="Times New Roman" pitchFamily="18" charset="0"/>
              </a:rPr>
              <a:t>Higher Education Center Conference</a:t>
            </a:r>
            <a:r>
              <a:rPr lang="en-US">
                <a:latin typeface="Times New Roman" pitchFamily="18" charset="0"/>
              </a:rPr>
              <a:t> 2002,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Recovery as a Prevention Technology on the College Campus, Organizational Participants: Texas Tech, Rutgers, and Augsburg College</a:t>
            </a:r>
            <a:r>
              <a:rPr lang="en-US" b="1">
                <a:latin typeface="Times New Roman" pitchFamily="18" charset="0"/>
              </a:rPr>
              <a:t> </a:t>
            </a:r>
          </a:p>
          <a:p>
            <a:pPr defTabSz="3605213"/>
            <a:r>
              <a:rPr lang="en-US" b="1">
                <a:latin typeface="Times New Roman" pitchFamily="18" charset="0"/>
              </a:rPr>
              <a:t>Independent Education Consultants</a:t>
            </a:r>
            <a:r>
              <a:rPr lang="en-US">
                <a:latin typeface="Times New Roman" pitchFamily="18" charset="0"/>
              </a:rPr>
              <a:t>, Fall 2005 in Philadelphia presented with Lisa Laitman Rutgers University.  May 17, 2008 Minneapolis, MN IECA Conference "</a:t>
            </a:r>
            <a:r>
              <a:rPr lang="en-US" i="1">
                <a:latin typeface="Times New Roman" pitchFamily="18" charset="0"/>
              </a:rPr>
              <a:t>Getting into Recovery, Living in Recovery and Thriving in Recovery."</a:t>
            </a:r>
            <a:endParaRPr lang="en-US" b="1">
              <a:latin typeface="Times New Roman" pitchFamily="18" charset="0"/>
            </a:endParaRPr>
          </a:p>
          <a:p>
            <a:pPr defTabSz="3605213"/>
            <a:r>
              <a:rPr lang="en-US" b="1">
                <a:latin typeface="Times New Roman" pitchFamily="18" charset="0"/>
              </a:rPr>
              <a:t>JMATE: Joint Meeting on Adolescent Treatment Effectiveness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effectLst>
            <a:outerShdw blurRad="127000" dist="50800" sx="2000" sy="2000" algn="ctr" rotWithShape="0">
              <a:srgbClr val="000000">
                <a:alpha val="96000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Higher Education &amp; Substance Use Disorders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10200"/>
          </a:xfr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The Reality of Substance Use Problems on the College Campus: </a:t>
            </a:r>
            <a:r>
              <a:rPr lang="en-US" sz="3400" dirty="0" smtClean="0"/>
              <a:t>On an average campus of 30,000 students, nearly 9,500 meet criteria for a substance use disorder (SUD) Harris, 2006.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SUDs rise through teen years peaking between ages 18 and 20, prime college years (Dennis &amp; Scott, 2007).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 Adolescent networks with higher density of alcohol and other drug use were “substantially higher” relapse risks for recovering youth (Richter, Brown, &amp; Mott, 1991).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Presentation Goal 1:  To provide participants with an overview of Collegiate Recovery Support Programs.	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en-US" dirty="0" smtClean="0"/>
              <a:t>Review evidence based practice of the, NIAA and NREPP.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b.	Present Augsburg College StepUP®  Program Outcomes from 1997 to present and next stages of national research on program outcomes (Texas Tech University).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4_137835342417_102959287417_2469440_7286298_n.jpg"/>
          <p:cNvPicPr>
            <a:picLocks noChangeAspect="1"/>
          </p:cNvPicPr>
          <p:nvPr/>
        </p:nvPicPr>
        <p:blipFill>
          <a:blip r:embed="rId2">
            <a:lum bright="11000" contrast="2000"/>
          </a:blip>
          <a:stretch>
            <a:fillRect/>
          </a:stretch>
        </p:blipFill>
        <p:spPr>
          <a:xfrm>
            <a:off x="1752600" y="1371600"/>
            <a:ext cx="4363042" cy="2911102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011362"/>
          </a:xfrm>
        </p:spPr>
        <p:txBody>
          <a:bodyPr/>
          <a:lstStyle/>
          <a:p>
            <a:pPr eaLnBrk="1" hangingPunct="1"/>
            <a:r>
              <a:rPr lang="en-US" sz="3200" smtClean="0"/>
              <a:t>Goal 2.  The work of Augsburg College.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Present Minnesota Recovery High School Students education transition needs. </a:t>
            </a:r>
          </a:p>
          <a:p>
            <a:pPr eaLnBrk="1" hangingPunct="1"/>
            <a:r>
              <a:rPr lang="en-US" smtClean="0"/>
              <a:t>Present our Campus Recovery Coalition.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The Essence of STEPUP®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200" dirty="0" smtClean="0"/>
              <a:t>Growing healthy minds,                    Achieving academic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200" dirty="0" smtClean="0"/>
              <a:t>emotions and spirituality                  success and leadership					               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200" dirty="0" smtClean="0"/>
              <a:t>Living in community		         Creating and living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200" dirty="0" smtClean="0"/>
              <a:t>  (accountability and support)           positive  community norms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276600" y="3048000"/>
            <a:ext cx="2133600" cy="1752600"/>
          </a:xfrm>
          <a:prstGeom prst="ellips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Recovery: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Truth, Goodness,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Well-being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48100" y="2400300"/>
            <a:ext cx="1144588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810794" y="5561806"/>
            <a:ext cx="1219200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90600" y="4038600"/>
            <a:ext cx="21336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4038600"/>
            <a:ext cx="2133600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I.	 StepUP Project Significance: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34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Youth with diagnosed substance dependence, in recovery can be successful within higher education.</a:t>
            </a:r>
            <a:endParaRPr lang="en-US" sz="4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Recovery support can reduce relapse.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Supporting the recovering community shows promise. </a:t>
            </a:r>
            <a:endParaRPr lang="en-US" sz="4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II.</a:t>
            </a:r>
            <a:r>
              <a:rPr lang="en-US" dirty="0" smtClean="0"/>
              <a:t>	</a:t>
            </a:r>
            <a:r>
              <a:rPr lang="en-US" b="1" dirty="0" smtClean="0"/>
              <a:t>Evidence of Program Effectiveness: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Demonstrated in our Annual Report 2007-2008.  </a:t>
            </a:r>
          </a:p>
          <a:p>
            <a:pPr eaLnBrk="1" hangingPunct="1"/>
            <a:r>
              <a:rPr lang="en-US" smtClean="0"/>
              <a:t>High abstinence rate of recovering students over 12 years is 84.39%.</a:t>
            </a:r>
          </a:p>
          <a:p>
            <a:pPr eaLnBrk="1" hangingPunct="1"/>
            <a:r>
              <a:rPr lang="en-US" smtClean="0"/>
              <a:t>Increased Academic Success:	Spring Semester the cumulative GPA of students who continued into the fall with the program was 3.3.  The average spring GPA of all Augsburg College students was 2.97.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2434</Words>
  <Application>Microsoft Office PowerPoint</Application>
  <PresentationFormat>On-screen Show (4:3)</PresentationFormat>
  <Paragraphs>609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 2</vt:lpstr>
      <vt:lpstr>Times New Roman</vt:lpstr>
      <vt:lpstr>Tahoma</vt:lpstr>
      <vt:lpstr>Office Theme</vt:lpstr>
      <vt:lpstr>Office Theme</vt:lpstr>
      <vt:lpstr>Slide 1</vt:lpstr>
      <vt:lpstr>Moving Towards  Evidence Based Practice  Post Secondary Education  &amp; Recovery Support</vt:lpstr>
      <vt:lpstr>The mission of StepUP®</vt:lpstr>
      <vt:lpstr>Higher Education &amp; Substance Use Disorders </vt:lpstr>
      <vt:lpstr> Presentation Goal 1:  To provide participants with an overview of Collegiate Recovery Support Programs.  </vt:lpstr>
      <vt:lpstr>Goal 2.  The work of Augsburg College. </vt:lpstr>
      <vt:lpstr>The Essence of STEPUP®</vt:lpstr>
      <vt:lpstr>I.  StepUP Project Significance: </vt:lpstr>
      <vt:lpstr>II. Evidence of Program Effectiveness: </vt:lpstr>
      <vt:lpstr>StepUP Outcomes*  Duplicated count as students continue year to year </vt:lpstr>
      <vt:lpstr>Slide 11</vt:lpstr>
      <vt:lpstr>Slide 12</vt:lpstr>
      <vt:lpstr>III. Evidence Based Strategies of StepUP Include:</vt:lpstr>
      <vt:lpstr>  Post Secondary Education Evidence  Based Practice Who do we look to?  </vt:lpstr>
      <vt:lpstr>Slide 15</vt:lpstr>
      <vt:lpstr>The Three Big Questions: </vt:lpstr>
      <vt:lpstr>Slide 17</vt:lpstr>
      <vt:lpstr>Tier 1: Effective:  Evidence of Effectiveness among College Students </vt:lpstr>
      <vt:lpstr>Slide 19</vt:lpstr>
      <vt:lpstr>Slide 20</vt:lpstr>
      <vt:lpstr>Slide 21</vt:lpstr>
      <vt:lpstr>Slide 22</vt:lpstr>
      <vt:lpstr>Slide 23</vt:lpstr>
      <vt:lpstr>Tier 3: Promising: Evidence of logical and theoretical promise, but require more comprehensive evaluation. </vt:lpstr>
      <vt:lpstr>Tier 3: Promising </vt:lpstr>
      <vt:lpstr> Evidence Based Practice Michael Dennis, Ph.D.  Chestnut Health Systems  </vt:lpstr>
      <vt:lpstr> Minnesota  Recovery High School Survey</vt:lpstr>
      <vt:lpstr>Slide 28</vt:lpstr>
      <vt:lpstr>Recovering Student Needs</vt:lpstr>
      <vt:lpstr>Internet links</vt:lpstr>
      <vt:lpstr>Dimensions of Recovery Outcomes, Diversity Considerations Augsburg StepUP Collegiate Recovery Model Scott Washburn, M.A., LADC </vt:lpstr>
      <vt:lpstr>Resources: </vt:lpstr>
    </vt:vector>
  </TitlesOfParts>
  <Company>Augsburg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StepUP® Program Augsburg College</dc:title>
  <dc:creator>admin</dc:creator>
  <cp:lastModifiedBy>Bill White</cp:lastModifiedBy>
  <cp:revision>52</cp:revision>
  <dcterms:created xsi:type="dcterms:W3CDTF">2009-09-22T17:11:30Z</dcterms:created>
  <dcterms:modified xsi:type="dcterms:W3CDTF">2011-03-12T15:01:22Z</dcterms:modified>
</cp:coreProperties>
</file>