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48" r:id="rId2"/>
  </p:sldMasterIdLst>
  <p:notesMasterIdLst>
    <p:notesMasterId r:id="rId49"/>
  </p:notesMasterIdLst>
  <p:handoutMasterIdLst>
    <p:handoutMasterId r:id="rId50"/>
  </p:handoutMasterIdLst>
  <p:sldIdLst>
    <p:sldId id="257" r:id="rId3"/>
    <p:sldId id="278" r:id="rId4"/>
    <p:sldId id="316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9" r:id="rId14"/>
    <p:sldId id="287" r:id="rId15"/>
    <p:sldId id="300" r:id="rId16"/>
    <p:sldId id="290" r:id="rId17"/>
    <p:sldId id="291" r:id="rId18"/>
    <p:sldId id="292" r:id="rId19"/>
    <p:sldId id="293" r:id="rId20"/>
    <p:sldId id="294" r:id="rId21"/>
    <p:sldId id="262" r:id="rId22"/>
    <p:sldId id="264" r:id="rId23"/>
    <p:sldId id="265" r:id="rId24"/>
    <p:sldId id="266" r:id="rId25"/>
    <p:sldId id="267" r:id="rId26"/>
    <p:sldId id="268" r:id="rId27"/>
    <p:sldId id="269" r:id="rId28"/>
    <p:sldId id="270" r:id="rId29"/>
    <p:sldId id="274" r:id="rId30"/>
    <p:sldId id="315" r:id="rId31"/>
    <p:sldId id="277" r:id="rId32"/>
    <p:sldId id="297" r:id="rId33"/>
    <p:sldId id="298" r:id="rId34"/>
    <p:sldId id="299" r:id="rId35"/>
    <p:sldId id="303" r:id="rId36"/>
    <p:sldId id="306" r:id="rId37"/>
    <p:sldId id="304" r:id="rId38"/>
    <p:sldId id="305" r:id="rId39"/>
    <p:sldId id="307" r:id="rId40"/>
    <p:sldId id="308" r:id="rId41"/>
    <p:sldId id="309" r:id="rId42"/>
    <p:sldId id="310" r:id="rId43"/>
    <p:sldId id="314" r:id="rId44"/>
    <p:sldId id="311" r:id="rId45"/>
    <p:sldId id="312" r:id="rId46"/>
    <p:sldId id="302" r:id="rId47"/>
    <p:sldId id="317" r:id="rId48"/>
  </p:sldIdLst>
  <p:sldSz cx="9144000" cy="6858000" type="screen4x3"/>
  <p:notesSz cx="6934200" cy="9220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00"/>
    <a:srgbClr val="66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22" autoAdjust="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67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4820" cy="461010"/>
          </a:xfrm>
          <a:prstGeom prst="rect">
            <a:avLst/>
          </a:prstGeom>
        </p:spPr>
        <p:txBody>
          <a:bodyPr vert="horz" lIns="92301" tIns="46150" rIns="92301" bIns="4615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27775" y="0"/>
            <a:ext cx="3004820" cy="461010"/>
          </a:xfrm>
          <a:prstGeom prst="rect">
            <a:avLst/>
          </a:prstGeom>
        </p:spPr>
        <p:txBody>
          <a:bodyPr vert="horz" lIns="92301" tIns="46150" rIns="92301" bIns="46150" rtlCol="0"/>
          <a:lstStyle>
            <a:lvl1pPr algn="r">
              <a:defRPr sz="1200"/>
            </a:lvl1pPr>
          </a:lstStyle>
          <a:p>
            <a:fld id="{8B11AC25-5F57-44DB-AE2D-E5AEF152E480}" type="datetimeFigureOut">
              <a:rPr lang="en-US" smtClean="0"/>
              <a:pPr/>
              <a:t>3/20/2013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57590"/>
            <a:ext cx="3004820" cy="461010"/>
          </a:xfrm>
          <a:prstGeom prst="rect">
            <a:avLst/>
          </a:prstGeom>
        </p:spPr>
        <p:txBody>
          <a:bodyPr vert="horz" lIns="92301" tIns="46150" rIns="92301" bIns="4615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27775" y="8757590"/>
            <a:ext cx="3004820" cy="461010"/>
          </a:xfrm>
          <a:prstGeom prst="rect">
            <a:avLst/>
          </a:prstGeom>
        </p:spPr>
        <p:txBody>
          <a:bodyPr vert="horz" lIns="92301" tIns="46150" rIns="92301" bIns="46150" rtlCol="0" anchor="b"/>
          <a:lstStyle>
            <a:lvl1pPr algn="r">
              <a:defRPr sz="1200"/>
            </a:lvl1pPr>
          </a:lstStyle>
          <a:p>
            <a:fld id="{05FB993E-3A24-42FD-A698-DC250C3C00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0042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4820" cy="461010"/>
          </a:xfrm>
          <a:prstGeom prst="rect">
            <a:avLst/>
          </a:prstGeom>
        </p:spPr>
        <p:txBody>
          <a:bodyPr vert="horz" lIns="92301" tIns="46150" rIns="92301" bIns="4615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27775" y="0"/>
            <a:ext cx="3004820" cy="461010"/>
          </a:xfrm>
          <a:prstGeom prst="rect">
            <a:avLst/>
          </a:prstGeom>
        </p:spPr>
        <p:txBody>
          <a:bodyPr vert="horz" lIns="92301" tIns="46150" rIns="92301" bIns="46150" rtlCol="0"/>
          <a:lstStyle>
            <a:lvl1pPr algn="r">
              <a:defRPr sz="1200"/>
            </a:lvl1pPr>
          </a:lstStyle>
          <a:p>
            <a:fld id="{7EAF8ED0-5262-4972-97BE-B844D6F96738}" type="datetimeFigureOut">
              <a:rPr lang="en-US" smtClean="0"/>
              <a:pPr/>
              <a:t>3/20/2013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2050" y="692150"/>
            <a:ext cx="4610100" cy="3457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1" tIns="46150" rIns="92301" bIns="4615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3420" y="4379595"/>
            <a:ext cx="5547360" cy="4149090"/>
          </a:xfrm>
          <a:prstGeom prst="rect">
            <a:avLst/>
          </a:prstGeom>
        </p:spPr>
        <p:txBody>
          <a:bodyPr vert="horz" lIns="92301" tIns="46150" rIns="92301" bIns="4615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57590"/>
            <a:ext cx="3004820" cy="461010"/>
          </a:xfrm>
          <a:prstGeom prst="rect">
            <a:avLst/>
          </a:prstGeom>
        </p:spPr>
        <p:txBody>
          <a:bodyPr vert="horz" lIns="92301" tIns="46150" rIns="92301" bIns="4615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27775" y="8757590"/>
            <a:ext cx="3004820" cy="461010"/>
          </a:xfrm>
          <a:prstGeom prst="rect">
            <a:avLst/>
          </a:prstGeom>
        </p:spPr>
        <p:txBody>
          <a:bodyPr vert="horz" lIns="92301" tIns="46150" rIns="92301" bIns="46150" rtlCol="0" anchor="b"/>
          <a:lstStyle>
            <a:lvl1pPr algn="r">
              <a:defRPr sz="1200"/>
            </a:lvl1pPr>
          </a:lstStyle>
          <a:p>
            <a:fld id="{6CAFA168-3F4E-4FE0-A76A-58E5C4E9DE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806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PT Template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636776" y="2174875"/>
            <a:ext cx="7315200" cy="1470025"/>
          </a:xfrm>
        </p:spPr>
        <p:txBody>
          <a:bodyPr/>
          <a:lstStyle>
            <a:lvl1pPr algn="l">
              <a:defRPr>
                <a:solidFill>
                  <a:srgbClr val="3366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704402" y="4151376"/>
            <a:ext cx="6400800" cy="1371600"/>
          </a:xfrm>
        </p:spPr>
        <p:txBody>
          <a:bodyPr/>
          <a:lstStyle>
            <a:lvl1pPr marL="0" indent="0" algn="r">
              <a:buFontTx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82A76277-8EFF-4747-9435-6B5E61E17F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342B9066-57FB-4A32-859C-9EBF7BA2CF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35808"/>
            <a:ext cx="8229600" cy="777240"/>
          </a:xfrm>
        </p:spPr>
        <p:txBody>
          <a:bodyPr/>
          <a:lstStyle>
            <a:lvl1pPr>
              <a:defRPr>
                <a:solidFill>
                  <a:srgbClr val="3366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0257962F-2B88-4638-908B-5497EF9C9F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B1BADAA5-0D8D-4D7B-BD1C-19A25FC14B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A090BA65-8369-4F81-B755-30294330AD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29" name="Picture 6" descr="PPT Templat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8" descr="PPT Template3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103688" y="6383338"/>
            <a:ext cx="914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/>
              <a:t>Slide </a:t>
            </a:r>
            <a:fld id="{531B3937-024C-498B-BAF7-6463FA2A91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696" r:id="rId2"/>
    <p:sldLayoutId id="2147483697" r:id="rId3"/>
    <p:sldLayoutId id="2147483698" r:id="rId4"/>
    <p:sldLayoutId id="2147483699" r:id="rId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336600"/>
        </a:buClr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10000"/>
        </a:spcBef>
        <a:spcAft>
          <a:spcPct val="0"/>
        </a:spcAft>
        <a:buClr>
          <a:srgbClr val="336600"/>
        </a:buClr>
        <a:buChar char="•"/>
        <a:defRPr sz="2800" i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10000"/>
        </a:spcBef>
        <a:spcAft>
          <a:spcPct val="0"/>
        </a:spcAft>
        <a:buClr>
          <a:srgbClr val="336600"/>
        </a:buClr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10000"/>
        </a:spcBef>
        <a:spcAft>
          <a:spcPct val="0"/>
        </a:spcAft>
        <a:buClr>
          <a:srgbClr val="336600"/>
        </a:buClr>
        <a:buChar char="•"/>
        <a:defRPr sz="2000" i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10000"/>
        </a:spcBef>
        <a:spcAft>
          <a:spcPct val="0"/>
        </a:spcAft>
        <a:buClr>
          <a:srgbClr val="336600"/>
        </a:buClr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10000"/>
        </a:spcBef>
        <a:spcAft>
          <a:spcPct val="0"/>
        </a:spcAft>
        <a:buClr>
          <a:srgbClr val="669900"/>
        </a:buClr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10000"/>
        </a:spcBef>
        <a:spcAft>
          <a:spcPct val="0"/>
        </a:spcAft>
        <a:buClr>
          <a:srgbClr val="669900"/>
        </a:buClr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10000"/>
        </a:spcBef>
        <a:spcAft>
          <a:spcPct val="0"/>
        </a:spcAft>
        <a:buClr>
          <a:srgbClr val="669900"/>
        </a:buClr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10000"/>
        </a:spcBef>
        <a:spcAft>
          <a:spcPct val="0"/>
        </a:spcAft>
        <a:buClr>
          <a:srgbClr val="669900"/>
        </a:buClr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udentveterans.org/" TargetMode="External"/><Relationship Id="rId2" Type="http://schemas.openxmlformats.org/officeDocument/2006/relationships/hyperlink" Target="http://www.gibill.va.gov/" TargetMode="Externa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tsd.va.gov/" TargetMode="External"/><Relationship Id="rId2" Type="http://schemas.openxmlformats.org/officeDocument/2006/relationships/hyperlink" Target="http://www.va.gov/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www.deploymentpsych.org/" TargetMode="External"/><Relationship Id="rId4" Type="http://schemas.openxmlformats.org/officeDocument/2006/relationships/hyperlink" Target="http://www.defence.gov/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eteransfocus.org/" TargetMode="External"/><Relationship Id="rId2" Type="http://schemas.openxmlformats.org/officeDocument/2006/relationships/hyperlink" Target="http://www.nciom.org/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www.ncveterans.net/" TargetMode="External"/><Relationship Id="rId4" Type="http://schemas.openxmlformats.org/officeDocument/2006/relationships/hyperlink" Target="http://www.pss-sowo.unc.edu/pss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mailto:John.W.Harris@dhhs.nc.gov" TargetMode="External"/><Relationship Id="rId2" Type="http://schemas.openxmlformats.org/officeDocument/2006/relationships/hyperlink" Target="http://www.williamwhitepapers.org/" TargetMode="Externa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dirty="0" smtClean="0">
                <a:latin typeface="Arial" pitchFamily="34" charset="0"/>
                <a:cs typeface="Arial" pitchFamily="34" charset="0"/>
              </a:rPr>
              <a:t>7 Fidelity Standards of Peer Support</a:t>
            </a:r>
            <a:endParaRPr lang="en-US" sz="2800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344" y="1905000"/>
            <a:ext cx="8763000" cy="4221163"/>
          </a:xfrm>
        </p:spPr>
        <p:txBody>
          <a:bodyPr/>
          <a:lstStyle/>
          <a:p>
            <a:pPr marL="457200" indent="-457200" fontAlgn="auto">
              <a:spcBef>
                <a:spcPts val="1200"/>
              </a:spcBef>
              <a:spcAft>
                <a:spcPts val="600"/>
              </a:spcAft>
              <a:buClrTx/>
              <a:buFont typeface="+mj-lt"/>
              <a:buAutoNum type="arabicPeriod"/>
              <a:defRPr/>
            </a:pPr>
            <a:r>
              <a:rPr lang="en-US" sz="1800" b="0" dirty="0" smtClean="0">
                <a:cs typeface="Times New Roman" pitchFamily="18" charset="0"/>
              </a:rPr>
              <a:t>Peer support promotes CRITICAL LEARNING and the renaming of experiences</a:t>
            </a:r>
          </a:p>
          <a:p>
            <a:pPr marL="457200" indent="-457200" fontAlgn="auto">
              <a:spcBef>
                <a:spcPts val="1200"/>
              </a:spcBef>
              <a:spcAft>
                <a:spcPts val="600"/>
              </a:spcAft>
              <a:buClrTx/>
              <a:buFont typeface="+mj-lt"/>
              <a:buAutoNum type="arabicPeriod"/>
              <a:defRPr/>
            </a:pPr>
            <a:r>
              <a:rPr lang="en-US" sz="1800" b="0" dirty="0" smtClean="0">
                <a:cs typeface="Times New Roman" pitchFamily="18" charset="0"/>
              </a:rPr>
              <a:t>The culture of peer support provides a sense of COMMUNITY</a:t>
            </a:r>
          </a:p>
          <a:p>
            <a:pPr marL="457200" indent="-457200" fontAlgn="auto">
              <a:spcBef>
                <a:spcPts val="1200"/>
              </a:spcBef>
              <a:spcAft>
                <a:spcPts val="600"/>
              </a:spcAft>
              <a:buClrTx/>
              <a:buFont typeface="+mj-lt"/>
              <a:buAutoNum type="arabicPeriod"/>
              <a:defRPr/>
            </a:pPr>
            <a:r>
              <a:rPr lang="en-US" sz="1800" b="0" dirty="0" smtClean="0">
                <a:cs typeface="Times New Roman" pitchFamily="18" charset="0"/>
              </a:rPr>
              <a:t>There is great FLEXIBILITY in the kinds of support provided by peers</a:t>
            </a:r>
          </a:p>
          <a:p>
            <a:pPr marL="457200" indent="-457200" fontAlgn="auto">
              <a:spcBef>
                <a:spcPts val="1200"/>
              </a:spcBef>
              <a:spcAft>
                <a:spcPts val="600"/>
              </a:spcAft>
              <a:buClrTx/>
              <a:buFont typeface="+mj-lt"/>
              <a:buAutoNum type="arabicPeriod"/>
              <a:defRPr/>
            </a:pPr>
            <a:r>
              <a:rPr lang="en-US" sz="1800" b="0" dirty="0" smtClean="0">
                <a:cs typeface="Times New Roman" pitchFamily="18" charset="0"/>
              </a:rPr>
              <a:t>Peer support activities, meetings and, conversations are INSTRUCTIVE</a:t>
            </a:r>
          </a:p>
          <a:p>
            <a:pPr marL="457200" indent="-457200" fontAlgn="auto">
              <a:spcBef>
                <a:spcPts val="1200"/>
              </a:spcBef>
              <a:spcAft>
                <a:spcPts val="600"/>
              </a:spcAft>
              <a:buClrTx/>
              <a:buFont typeface="+mj-lt"/>
              <a:buAutoNum type="arabicPeriod"/>
              <a:defRPr/>
            </a:pPr>
            <a:r>
              <a:rPr lang="en-US" sz="1800" b="0" dirty="0" smtClean="0">
                <a:cs typeface="Times New Roman" pitchFamily="18" charset="0"/>
              </a:rPr>
              <a:t>There is MUTUAL RESPONSIBILITY across peer relationships</a:t>
            </a:r>
          </a:p>
          <a:p>
            <a:pPr marL="457200" indent="-457200" fontAlgn="auto">
              <a:spcBef>
                <a:spcPts val="1200"/>
              </a:spcBef>
              <a:spcAft>
                <a:spcPts val="600"/>
              </a:spcAft>
              <a:buClrTx/>
              <a:buFont typeface="+mj-lt"/>
              <a:buAutoNum type="arabicPeriod"/>
              <a:defRPr/>
            </a:pPr>
            <a:r>
              <a:rPr lang="en-US" sz="1800" b="0" dirty="0" smtClean="0">
                <a:cs typeface="Times New Roman" pitchFamily="18" charset="0"/>
              </a:rPr>
              <a:t>Peer support involves sophisticated levels of SAFETY</a:t>
            </a:r>
          </a:p>
          <a:p>
            <a:pPr marL="457200" indent="-457200" fontAlgn="auto">
              <a:spcBef>
                <a:spcPts val="1200"/>
              </a:spcBef>
              <a:spcAft>
                <a:spcPts val="600"/>
              </a:spcAft>
              <a:buClrTx/>
              <a:buFont typeface="+mj-lt"/>
              <a:buAutoNum type="arabicPeriod"/>
              <a:defRPr/>
            </a:pPr>
            <a:r>
              <a:rPr lang="en-US" sz="1800" b="0" dirty="0" smtClean="0">
                <a:cs typeface="Times New Roman" pitchFamily="18" charset="0"/>
              </a:rPr>
              <a:t>Peer support is about being clear and SETTING LIMITS</a:t>
            </a:r>
          </a:p>
          <a:p>
            <a:endParaRPr lang="en-US" sz="18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A76277-8EFF-4747-9435-6B5E61E17F01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777875"/>
          </a:xfrm>
        </p:spPr>
        <p:txBody>
          <a:bodyPr/>
          <a:lstStyle/>
          <a:p>
            <a:r>
              <a:rPr lang="en-US" sz="2800" b="0" dirty="0" smtClean="0">
                <a:latin typeface="Arial" pitchFamily="34" charset="0"/>
                <a:cs typeface="Arial" pitchFamily="34" charset="0"/>
              </a:rPr>
              <a:t>10 Domains of Knowledge</a:t>
            </a:r>
            <a:endParaRPr lang="en-US" sz="2800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/>
          <a:lstStyle/>
          <a:p>
            <a:pPr marL="91440" indent="0">
              <a:lnSpc>
                <a:spcPct val="114000"/>
              </a:lnSpc>
              <a:spcBef>
                <a:spcPts val="1200"/>
              </a:spcBef>
              <a:spcAft>
                <a:spcPts val="0"/>
              </a:spcAft>
              <a:buClrTx/>
              <a:buNone/>
            </a:pPr>
            <a:r>
              <a:rPr lang="en-US" sz="1800" b="0" dirty="0" smtClean="0">
                <a:latin typeface="Arial" pitchFamily="34" charset="0"/>
                <a:cs typeface="Arial" pitchFamily="34" charset="0"/>
              </a:rPr>
              <a:t>Training to become a peer support specialist within the VA includes proficiency in 10 domains of knowledge</a:t>
            </a:r>
            <a:endParaRPr lang="en-US" sz="1800" b="0" dirty="0" smtClean="0"/>
          </a:p>
          <a:p>
            <a:pPr marL="457200" indent="-274320">
              <a:lnSpc>
                <a:spcPct val="114000"/>
              </a:lnSpc>
              <a:spcBef>
                <a:spcPts val="1200"/>
              </a:spcBef>
              <a:spcAft>
                <a:spcPts val="0"/>
              </a:spcAft>
              <a:buClrTx/>
              <a:buFont typeface="+mj-lt"/>
              <a:buAutoNum type="arabicPeriod"/>
            </a:pPr>
            <a:r>
              <a:rPr lang="en-US" sz="1800" b="0" dirty="0" smtClean="0"/>
              <a:t>Recovery Principles</a:t>
            </a:r>
          </a:p>
          <a:p>
            <a:pPr marL="914400" lvl="1" indent="-27432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</a:pPr>
            <a:r>
              <a:rPr lang="en-US" sz="1800" b="0" i="0" dirty="0" smtClean="0"/>
              <a:t>Understanding components and stages of recovery</a:t>
            </a:r>
          </a:p>
          <a:p>
            <a:pPr marL="457200" indent="-274320">
              <a:lnSpc>
                <a:spcPct val="114000"/>
              </a:lnSpc>
              <a:spcBef>
                <a:spcPts val="1200"/>
              </a:spcBef>
              <a:spcAft>
                <a:spcPts val="0"/>
              </a:spcAft>
              <a:buClrTx/>
              <a:buFont typeface="+mj-lt"/>
              <a:buAutoNum type="arabicPeriod"/>
            </a:pPr>
            <a:r>
              <a:rPr lang="en-US" sz="1800" b="0" dirty="0" smtClean="0"/>
              <a:t>Peer Support Principles </a:t>
            </a:r>
          </a:p>
          <a:p>
            <a:pPr marL="914400" lvl="1" indent="-27432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en-US" sz="1800" b="0" i="0" dirty="0" smtClean="0"/>
              <a:t>Being a role model</a:t>
            </a:r>
          </a:p>
          <a:p>
            <a:pPr marL="914400" lvl="1" indent="-27432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en-US" sz="1800" b="0" i="0" dirty="0" smtClean="0"/>
              <a:t>Instilling hope </a:t>
            </a:r>
          </a:p>
          <a:p>
            <a:pPr marL="914400" lvl="1" indent="-27432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en-US" sz="1800" b="0" i="0" dirty="0" smtClean="0"/>
              <a:t>Being an advocate </a:t>
            </a:r>
          </a:p>
          <a:p>
            <a:pPr marL="914400" lvl="1" indent="-27432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en-US" sz="1800" b="0" i="0" dirty="0" smtClean="0"/>
              <a:t>Knowing the principle duties of peer support staff</a:t>
            </a:r>
          </a:p>
          <a:p>
            <a:pPr marL="457200" indent="-274320">
              <a:lnSpc>
                <a:spcPct val="114000"/>
              </a:lnSpc>
              <a:spcBef>
                <a:spcPts val="1200"/>
              </a:spcBef>
              <a:spcAft>
                <a:spcPts val="0"/>
              </a:spcAft>
              <a:buClrTx/>
              <a:buFont typeface="+mj-lt"/>
              <a:buAutoNum type="arabicPeriod"/>
            </a:pPr>
            <a:r>
              <a:rPr lang="en-US" sz="1800" b="0" dirty="0" smtClean="0"/>
              <a:t>Cultural Competence</a:t>
            </a:r>
          </a:p>
          <a:p>
            <a:pPr marL="914400" lvl="1" indent="-27432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</a:pPr>
            <a:r>
              <a:rPr lang="en-US" sz="1800" b="0" i="0" dirty="0" smtClean="0"/>
              <a:t>Understanding how roles of ethnicity, race, spirituality, gender, sexual orientation, local community, and other sub-cultures may influence recovery</a:t>
            </a:r>
          </a:p>
          <a:p>
            <a:pPr>
              <a:spcBef>
                <a:spcPct val="0"/>
              </a:spcBef>
              <a:buNone/>
            </a:pPr>
            <a:endParaRPr lang="en-US" sz="1800" dirty="0" smtClean="0"/>
          </a:p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A76277-8EFF-4747-9435-6B5E61E17F01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0" dirty="0" smtClean="0">
                <a:latin typeface="Arial" pitchFamily="34" charset="0"/>
                <a:cs typeface="Arial" pitchFamily="34" charset="0"/>
              </a:rPr>
              <a:t>10 Domains of Knowledge (</a:t>
            </a:r>
            <a:r>
              <a:rPr lang="en-US" sz="2400" b="0" dirty="0" err="1" smtClean="0">
                <a:latin typeface="Arial" pitchFamily="34" charset="0"/>
                <a:cs typeface="Arial" pitchFamily="34" charset="0"/>
              </a:rPr>
              <a:t>con’t</a:t>
            </a:r>
            <a:r>
              <a:rPr lang="en-US" sz="2400" b="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2400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/>
          <a:lstStyle/>
          <a:p>
            <a:pPr marL="0" indent="-274320">
              <a:lnSpc>
                <a:spcPct val="114000"/>
              </a:lnSpc>
              <a:spcBef>
                <a:spcPts val="0"/>
              </a:spcBef>
              <a:buClrTx/>
              <a:buFont typeface="+mj-lt"/>
              <a:buAutoNum type="arabicPeriod" startAt="4"/>
            </a:pPr>
            <a:r>
              <a:rPr lang="en-US" sz="1800" b="0" dirty="0" smtClean="0"/>
              <a:t>Communication skills </a:t>
            </a:r>
          </a:p>
          <a:p>
            <a:pPr marL="731520" lvl="1" indent="-274320">
              <a:lnSpc>
                <a:spcPct val="114000"/>
              </a:lnSpc>
              <a:spcBef>
                <a:spcPts val="600"/>
              </a:spcBef>
              <a:buClrTx/>
              <a:buFont typeface="Arial" pitchFamily="34" charset="0"/>
              <a:buChar char="•"/>
            </a:pPr>
            <a:r>
              <a:rPr lang="en-US" sz="1800" b="0" i="0" dirty="0" smtClean="0"/>
              <a:t>Effective listening </a:t>
            </a:r>
          </a:p>
          <a:p>
            <a:pPr marL="731520" lvl="1" indent="-274320">
              <a:lnSpc>
                <a:spcPct val="114000"/>
              </a:lnSpc>
              <a:spcBef>
                <a:spcPts val="600"/>
              </a:spcBef>
              <a:buClrTx/>
              <a:buFont typeface="Arial" pitchFamily="34" charset="0"/>
              <a:buChar char="•"/>
            </a:pPr>
            <a:r>
              <a:rPr lang="en-US" sz="1800" b="0" i="0" dirty="0" smtClean="0"/>
              <a:t>Asking questions </a:t>
            </a:r>
          </a:p>
          <a:p>
            <a:pPr marL="731520" lvl="1" indent="-274320">
              <a:lnSpc>
                <a:spcPct val="114000"/>
              </a:lnSpc>
              <a:spcBef>
                <a:spcPts val="600"/>
              </a:spcBef>
              <a:buClrTx/>
              <a:buFont typeface="Arial" pitchFamily="34" charset="0"/>
              <a:buChar char="•"/>
            </a:pPr>
            <a:r>
              <a:rPr lang="en-US" sz="1800" b="0" i="0" dirty="0" smtClean="0"/>
              <a:t>Communication styles (passive/aggressive/assertive) </a:t>
            </a:r>
          </a:p>
          <a:p>
            <a:pPr marL="731520" lvl="1" indent="-274320">
              <a:lnSpc>
                <a:spcPct val="114000"/>
              </a:lnSpc>
              <a:spcBef>
                <a:spcPts val="600"/>
              </a:spcBef>
              <a:buClrTx/>
              <a:buFont typeface="Arial" pitchFamily="34" charset="0"/>
              <a:buChar char="•"/>
            </a:pPr>
            <a:r>
              <a:rPr lang="en-US" sz="1800" b="0" i="0" dirty="0" smtClean="0"/>
              <a:t>Verbal and nonverbal communication </a:t>
            </a:r>
          </a:p>
          <a:p>
            <a:pPr marL="731520" lvl="1" indent="-274320">
              <a:lnSpc>
                <a:spcPct val="114000"/>
              </a:lnSpc>
              <a:spcBef>
                <a:spcPts val="600"/>
              </a:spcBef>
              <a:buClrTx/>
              <a:buFont typeface="Arial" pitchFamily="34" charset="0"/>
              <a:buChar char="•"/>
            </a:pPr>
            <a:r>
              <a:rPr lang="en-US" sz="1800" b="0" i="0" dirty="0" smtClean="0"/>
              <a:t>Conflict resolution skills</a:t>
            </a:r>
          </a:p>
          <a:p>
            <a:pPr indent="511175">
              <a:lnSpc>
                <a:spcPct val="114000"/>
              </a:lnSpc>
              <a:spcBef>
                <a:spcPts val="1200"/>
              </a:spcBef>
              <a:buClrTx/>
            </a:pPr>
            <a:endParaRPr lang="en-US" sz="1800" b="0" dirty="0" smtClean="0"/>
          </a:p>
          <a:p>
            <a:pPr marL="0" indent="-274320">
              <a:lnSpc>
                <a:spcPct val="114000"/>
              </a:lnSpc>
              <a:spcBef>
                <a:spcPts val="1200"/>
              </a:spcBef>
              <a:buClrTx/>
              <a:buFont typeface="+mj-lt"/>
              <a:buAutoNum type="arabicPeriod" startAt="5"/>
            </a:pPr>
            <a:r>
              <a:rPr lang="en-US" sz="1800" b="0" dirty="0" smtClean="0"/>
              <a:t>Group facilitation skills </a:t>
            </a:r>
          </a:p>
          <a:p>
            <a:pPr marL="731520" lvl="2" indent="-274320">
              <a:lnSpc>
                <a:spcPct val="114000"/>
              </a:lnSpc>
              <a:spcBef>
                <a:spcPts val="600"/>
              </a:spcBef>
              <a:buClrTx/>
            </a:pPr>
            <a:r>
              <a:rPr lang="en-US" sz="1800" b="0" i="0" dirty="0" smtClean="0"/>
              <a:t>Basic understanding of group dynamics and interactions </a:t>
            </a:r>
          </a:p>
          <a:p>
            <a:pPr marL="731520" lvl="2" indent="-274320">
              <a:lnSpc>
                <a:spcPct val="114000"/>
              </a:lnSpc>
              <a:spcBef>
                <a:spcPts val="600"/>
              </a:spcBef>
              <a:buClrTx/>
            </a:pPr>
            <a:r>
              <a:rPr lang="en-US" sz="1800" b="0" i="0" dirty="0" smtClean="0"/>
              <a:t>How to use support groups</a:t>
            </a:r>
          </a:p>
          <a:p>
            <a:pPr marL="457200" indent="-457200">
              <a:lnSpc>
                <a:spcPct val="114000"/>
              </a:lnSpc>
              <a:spcBef>
                <a:spcPct val="0"/>
              </a:spcBef>
              <a:buNone/>
            </a:pPr>
            <a:endParaRPr lang="en-US" sz="1800" i="0" dirty="0" smtClean="0"/>
          </a:p>
          <a:p>
            <a:pPr marL="857250" lvl="1" indent="-457200">
              <a:lnSpc>
                <a:spcPct val="114000"/>
              </a:lnSpc>
              <a:spcBef>
                <a:spcPct val="0"/>
              </a:spcBef>
            </a:pPr>
            <a:endParaRPr lang="en-US" sz="1800" dirty="0" smtClean="0"/>
          </a:p>
          <a:p>
            <a:pPr marL="457200" indent="-457200">
              <a:lnSpc>
                <a:spcPct val="114000"/>
              </a:lnSpc>
              <a:spcBef>
                <a:spcPct val="0"/>
              </a:spcBef>
              <a:buFont typeface="+mj-lt"/>
              <a:buAutoNum type="arabicPeriod" startAt="4"/>
            </a:pPr>
            <a:endParaRPr lang="en-US" sz="1800" dirty="0" smtClean="0"/>
          </a:p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A76277-8EFF-4747-9435-6B5E61E17F01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800" b="0" dirty="0" smtClean="0">
                <a:latin typeface="Arial" pitchFamily="34" charset="0"/>
                <a:cs typeface="Arial" pitchFamily="34" charset="0"/>
              </a:rPr>
              <a:t>10 Domains of Knowledge (</a:t>
            </a:r>
            <a:r>
              <a:rPr lang="en-US" sz="2800" b="0" dirty="0" err="1" smtClean="0">
                <a:latin typeface="Arial" pitchFamily="34" charset="0"/>
                <a:cs typeface="Arial" pitchFamily="34" charset="0"/>
              </a:rPr>
              <a:t>con’t</a:t>
            </a:r>
            <a:r>
              <a:rPr lang="en-US" sz="2800" b="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2800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/>
          <a:lstStyle/>
          <a:p>
            <a:pPr marL="68580">
              <a:lnSpc>
                <a:spcPct val="114000"/>
              </a:lnSpc>
              <a:spcBef>
                <a:spcPts val="1200"/>
              </a:spcBef>
              <a:buClrTx/>
              <a:buFont typeface="+mj-lt"/>
              <a:buAutoNum type="arabicPeriod" startAt="6"/>
            </a:pPr>
            <a:r>
              <a:rPr lang="en-US" sz="1800" b="0" dirty="0" smtClean="0"/>
              <a:t>Addressing stigma</a:t>
            </a:r>
          </a:p>
          <a:p>
            <a:pPr marL="731520" lvl="1" indent="-274320">
              <a:lnSpc>
                <a:spcPct val="114000"/>
              </a:lnSpc>
              <a:spcBef>
                <a:spcPts val="600"/>
              </a:spcBef>
              <a:buClrTx/>
            </a:pPr>
            <a:r>
              <a:rPr lang="en-US" sz="1800" b="0" i="0" dirty="0" smtClean="0"/>
              <a:t>Managing internalized stigma </a:t>
            </a:r>
          </a:p>
          <a:p>
            <a:pPr marL="731520" lvl="1" indent="-274320">
              <a:lnSpc>
                <a:spcPct val="114000"/>
              </a:lnSpc>
              <a:spcBef>
                <a:spcPts val="600"/>
              </a:spcBef>
              <a:buClrTx/>
            </a:pPr>
            <a:r>
              <a:rPr lang="en-US" sz="1800" b="0" i="0" dirty="0" smtClean="0"/>
              <a:t>Managing environmental stigma</a:t>
            </a:r>
          </a:p>
          <a:p>
            <a:pPr marL="857250" lvl="1" indent="-457200">
              <a:lnSpc>
                <a:spcPct val="114000"/>
              </a:lnSpc>
              <a:spcBef>
                <a:spcPts val="1200"/>
              </a:spcBef>
              <a:buClrTx/>
              <a:buNone/>
            </a:pPr>
            <a:endParaRPr lang="en-US" sz="1800" i="0" dirty="0" smtClean="0"/>
          </a:p>
          <a:p>
            <a:pPr marL="0" fontAlgn="auto">
              <a:lnSpc>
                <a:spcPct val="114000"/>
              </a:lnSpc>
              <a:spcBef>
                <a:spcPts val="1200"/>
              </a:spcBef>
              <a:spcAft>
                <a:spcPts val="0"/>
              </a:spcAft>
              <a:buClrTx/>
              <a:buFont typeface="+mj-lt"/>
              <a:buAutoNum type="arabicPeriod" startAt="6"/>
              <a:defRPr/>
            </a:pPr>
            <a:r>
              <a:rPr lang="en-US" sz="1800" b="0" dirty="0" smtClean="0"/>
              <a:t>Understanding illnesses </a:t>
            </a:r>
          </a:p>
          <a:p>
            <a:pPr marL="731520" lvl="1" indent="-274320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defRPr/>
            </a:pPr>
            <a:r>
              <a:rPr lang="en-US" sz="1800" b="0" i="0" dirty="0" smtClean="0"/>
              <a:t>Mental health conditions in Diagnostic and Statistical Manual IV </a:t>
            </a:r>
          </a:p>
          <a:p>
            <a:pPr marL="731520" lvl="1" indent="-274320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defRPr/>
            </a:pPr>
            <a:r>
              <a:rPr lang="en-US" sz="1800" b="0" i="0" dirty="0" smtClean="0"/>
              <a:t>Addictive disorders </a:t>
            </a:r>
          </a:p>
          <a:p>
            <a:pPr marL="731520" lvl="1" indent="-274320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defRPr/>
            </a:pPr>
            <a:r>
              <a:rPr lang="en-US" sz="1800" b="0" i="0" dirty="0" smtClean="0"/>
              <a:t>Co-occurring disorders </a:t>
            </a:r>
          </a:p>
          <a:p>
            <a:pPr marL="731520" lvl="1" indent="-274320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defRPr/>
            </a:pPr>
            <a:r>
              <a:rPr lang="en-US" sz="1800" b="0" i="0" dirty="0" smtClean="0"/>
              <a:t>Medication and side effects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A76277-8EFF-4747-9435-6B5E61E17F01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0" dirty="0" smtClean="0">
                <a:latin typeface="Arial" pitchFamily="34" charset="0"/>
                <a:cs typeface="Arial" pitchFamily="34" charset="0"/>
              </a:rPr>
              <a:t>10 Domains of Knowledge (</a:t>
            </a:r>
            <a:r>
              <a:rPr lang="en-US" sz="2400" b="0" dirty="0" err="1" smtClean="0">
                <a:latin typeface="Arial" pitchFamily="34" charset="0"/>
                <a:cs typeface="Arial" pitchFamily="34" charset="0"/>
              </a:rPr>
              <a:t>con’t</a:t>
            </a:r>
            <a:r>
              <a:rPr lang="en-US" sz="2400" b="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2400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/>
          <a:lstStyle/>
          <a:p>
            <a:pPr marL="274320" lvl="1" indent="-274320" fontAlgn="auto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Font typeface="+mj-lt"/>
              <a:buAutoNum type="arabicPeriod" startAt="8"/>
              <a:defRPr/>
            </a:pPr>
            <a:r>
              <a:rPr lang="en-US" sz="1800" i="0" dirty="0" smtClean="0"/>
              <a:t>Recovery tools </a:t>
            </a:r>
          </a:p>
          <a:p>
            <a:pPr marL="731520" lvl="1" indent="-274320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defRPr/>
            </a:pPr>
            <a:r>
              <a:rPr lang="en-US" sz="1800" i="0" dirty="0" smtClean="0"/>
              <a:t>Solving problems</a:t>
            </a:r>
          </a:p>
          <a:p>
            <a:pPr marL="731520" lvl="1" indent="-274320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defRPr/>
            </a:pPr>
            <a:r>
              <a:rPr lang="en-US" sz="1800" i="0" dirty="0" smtClean="0"/>
              <a:t>Using solution-focused strategies </a:t>
            </a:r>
          </a:p>
          <a:p>
            <a:pPr marL="731520" lvl="1" indent="-274320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defRPr/>
            </a:pPr>
            <a:r>
              <a:rPr lang="en-US" sz="1800" i="0" dirty="0" smtClean="0"/>
              <a:t>Telling personal recovery story </a:t>
            </a:r>
          </a:p>
          <a:p>
            <a:pPr marL="731520" lvl="1" indent="-274320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defRPr/>
            </a:pPr>
            <a:r>
              <a:rPr lang="en-US" sz="1800" i="0" dirty="0" smtClean="0"/>
              <a:t>Knowing community resources</a:t>
            </a:r>
          </a:p>
          <a:p>
            <a:pPr marL="731520" lvl="1" indent="-274320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defRPr/>
            </a:pPr>
            <a:r>
              <a:rPr lang="en-US" sz="1800" i="0" dirty="0" smtClean="0"/>
              <a:t>Writing recovery plans </a:t>
            </a:r>
          </a:p>
          <a:p>
            <a:pPr marL="731520" lvl="1" indent="-274320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defRPr/>
            </a:pPr>
            <a:r>
              <a:rPr lang="en-US" sz="1800" i="0" dirty="0" smtClean="0"/>
              <a:t>Motivating people to use dissatisfaction with their lives as an opportunity to create the one they would like </a:t>
            </a:r>
          </a:p>
          <a:p>
            <a:pPr marL="731520" lvl="1" indent="-274320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defRPr/>
            </a:pPr>
            <a:r>
              <a:rPr lang="en-US" sz="1800" i="0" dirty="0" smtClean="0"/>
              <a:t>Writing psychiatric </a:t>
            </a:r>
            <a:r>
              <a:rPr lang="en-US" sz="1800" i="0" smtClean="0"/>
              <a:t>advance </a:t>
            </a:r>
            <a:r>
              <a:rPr lang="en-US" sz="1800" i="0" dirty="0" smtClean="0"/>
              <a:t>d</a:t>
            </a:r>
            <a:r>
              <a:rPr lang="en-US" sz="1800" i="0" smtClean="0"/>
              <a:t>irectives </a:t>
            </a:r>
            <a:endParaRPr lang="en-US" sz="1800" i="0" dirty="0" smtClean="0"/>
          </a:p>
          <a:p>
            <a:pPr marL="731520" lvl="1" indent="-274320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defRPr/>
            </a:pPr>
            <a:r>
              <a:rPr lang="en-US" sz="1800" i="0" dirty="0" smtClean="0"/>
              <a:t>Teaching how to manage self-talk and combating negative self-talk</a:t>
            </a:r>
          </a:p>
          <a:p>
            <a:pPr marL="731520" lvl="1" indent="-274320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defRPr/>
            </a:pPr>
            <a:r>
              <a:rPr lang="en-US" sz="1800" i="0" dirty="0" smtClean="0"/>
              <a:t>Facing one’s fears</a:t>
            </a:r>
          </a:p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A76277-8EFF-4747-9435-6B5E61E17F01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0" dirty="0" smtClean="0">
                <a:latin typeface="Arial" pitchFamily="34" charset="0"/>
                <a:cs typeface="Arial" pitchFamily="34" charset="0"/>
              </a:rPr>
              <a:t>10 Domains of Knowledge (</a:t>
            </a:r>
            <a:r>
              <a:rPr lang="en-US" sz="2400" b="0" dirty="0" err="1" smtClean="0">
                <a:latin typeface="Arial" pitchFamily="34" charset="0"/>
                <a:cs typeface="Arial" pitchFamily="34" charset="0"/>
              </a:rPr>
              <a:t>con’t</a:t>
            </a:r>
            <a:r>
              <a:rPr lang="en-US" sz="2400" b="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2400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449763"/>
          </a:xfrm>
        </p:spPr>
        <p:txBody>
          <a:bodyPr/>
          <a:lstStyle/>
          <a:p>
            <a:pPr marL="0" indent="-274320" fontAlgn="auto">
              <a:lnSpc>
                <a:spcPct val="114000"/>
              </a:lnSpc>
              <a:spcBef>
                <a:spcPts val="1200"/>
              </a:spcBef>
              <a:spcAft>
                <a:spcPts val="0"/>
              </a:spcAft>
              <a:buClrTx/>
              <a:buFont typeface="+mj-lt"/>
              <a:buAutoNum type="arabicPeriod" startAt="9"/>
              <a:defRPr/>
            </a:pPr>
            <a:r>
              <a:rPr lang="en-US" sz="1800" b="0" dirty="0" smtClean="0"/>
              <a:t>Professional development </a:t>
            </a:r>
          </a:p>
          <a:p>
            <a:pPr marL="731520" lvl="2" indent="-274320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defRPr/>
            </a:pPr>
            <a:r>
              <a:rPr lang="en-US" sz="1800" b="0" i="0" dirty="0" smtClean="0"/>
              <a:t>Understanding ethics, boundary issues and dual relationships </a:t>
            </a:r>
          </a:p>
          <a:p>
            <a:pPr marL="731520" lvl="2" indent="-274320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defRPr/>
            </a:pPr>
            <a:r>
              <a:rPr lang="en-US" sz="1800" b="0" i="0" dirty="0" smtClean="0"/>
              <a:t>Working effectively with professionals on an interdisciplinary team </a:t>
            </a:r>
          </a:p>
          <a:p>
            <a:pPr marL="731520" lvl="2" indent="-274320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defRPr/>
            </a:pPr>
            <a:r>
              <a:rPr lang="en-US" sz="1800" b="0" i="0" dirty="0" smtClean="0"/>
              <a:t>Pursuing continuing education/maintaining certification </a:t>
            </a:r>
          </a:p>
          <a:p>
            <a:pPr marL="731520" lvl="2" indent="-274320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defRPr/>
            </a:pPr>
            <a:r>
              <a:rPr lang="en-US" sz="1800" b="0" i="0" dirty="0" smtClean="0"/>
              <a:t>Understanding documentation and appropriate use of the medical record </a:t>
            </a:r>
          </a:p>
          <a:p>
            <a:pPr marL="731520" lvl="2" indent="-274320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defRPr/>
            </a:pPr>
            <a:r>
              <a:rPr lang="en-US" sz="1800" b="0" i="0" dirty="0" smtClean="0"/>
              <a:t>Working effectively with supervisors</a:t>
            </a:r>
          </a:p>
          <a:p>
            <a:pPr marL="0" indent="-274320" fontAlgn="auto">
              <a:lnSpc>
                <a:spcPct val="114000"/>
              </a:lnSpc>
              <a:spcBef>
                <a:spcPts val="1200"/>
              </a:spcBef>
              <a:spcAft>
                <a:spcPts val="0"/>
              </a:spcAft>
              <a:buClrTx/>
              <a:buFont typeface="+mj-lt"/>
              <a:buAutoNum type="arabicPeriod" startAt="9"/>
              <a:defRPr/>
            </a:pPr>
            <a:r>
              <a:rPr lang="en-US" sz="1800" b="0" dirty="0" smtClean="0"/>
              <a:t> Managing crises and emergency situations </a:t>
            </a:r>
          </a:p>
          <a:p>
            <a:pPr marL="731520" lvl="2" indent="-274320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defRPr/>
            </a:pPr>
            <a:r>
              <a:rPr lang="en-US" sz="1800" b="0" i="0" dirty="0" smtClean="0"/>
              <a:t>Preventing crises </a:t>
            </a:r>
          </a:p>
          <a:p>
            <a:pPr marL="731520" lvl="2" indent="-274320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defRPr/>
            </a:pPr>
            <a:r>
              <a:rPr lang="en-US" sz="1800" b="0" i="0" dirty="0" smtClean="0"/>
              <a:t>Using resources early </a:t>
            </a:r>
          </a:p>
          <a:p>
            <a:pPr marL="731520" lvl="2" indent="-274320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defRPr/>
            </a:pPr>
            <a:r>
              <a:rPr lang="en-US" sz="1800" b="0" i="0" dirty="0" smtClean="0"/>
              <a:t>Intervening in crises</a:t>
            </a:r>
          </a:p>
          <a:p>
            <a:pPr marL="731520" lvl="2" indent="-274320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defRPr/>
            </a:pPr>
            <a:r>
              <a:rPr lang="en-US" sz="1800" b="0" i="0" dirty="0" smtClean="0"/>
              <a:t>Understanding suicide prevention</a:t>
            </a:r>
          </a:p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A76277-8EFF-4747-9435-6B5E61E17F01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dirty="0" smtClean="0"/>
              <a:t>Certification Process for VA</a:t>
            </a:r>
            <a:endParaRPr lang="en-US" sz="2800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/>
          <a:lstStyle/>
          <a:p>
            <a:pPr>
              <a:lnSpc>
                <a:spcPct val="114000"/>
              </a:lnSpc>
              <a:spcBef>
                <a:spcPts val="1200"/>
              </a:spcBef>
              <a:buClrTx/>
              <a:buAutoNum type="arabicPeriod"/>
            </a:pPr>
            <a:r>
              <a:rPr lang="en-US" sz="1800" b="0" dirty="0" smtClean="0"/>
              <a:t>Competitive process</a:t>
            </a:r>
          </a:p>
          <a:p>
            <a:pPr>
              <a:lnSpc>
                <a:spcPct val="114000"/>
              </a:lnSpc>
              <a:spcBef>
                <a:spcPts val="1200"/>
              </a:spcBef>
              <a:buClrTx/>
              <a:buAutoNum type="arabicPeriod"/>
            </a:pPr>
            <a:r>
              <a:rPr lang="en-US" sz="1800" b="0" dirty="0" smtClean="0"/>
              <a:t>Must meet all competencies</a:t>
            </a:r>
          </a:p>
          <a:p>
            <a:pPr>
              <a:lnSpc>
                <a:spcPct val="114000"/>
              </a:lnSpc>
              <a:spcBef>
                <a:spcPts val="1200"/>
              </a:spcBef>
              <a:buClrTx/>
              <a:buAutoNum type="arabicPeriod"/>
            </a:pPr>
            <a:r>
              <a:rPr lang="en-US" sz="1800" b="0" dirty="0" smtClean="0"/>
              <a:t>Must address veteran issues</a:t>
            </a:r>
          </a:p>
          <a:p>
            <a:pPr>
              <a:lnSpc>
                <a:spcPct val="114000"/>
              </a:lnSpc>
              <a:spcBef>
                <a:spcPts val="1200"/>
              </a:spcBef>
              <a:buClrTx/>
              <a:buAutoNum type="arabicPeriod"/>
            </a:pPr>
            <a:r>
              <a:rPr lang="en-US" sz="1800" b="0" dirty="0" smtClean="0"/>
              <a:t>Must be accomplished in timely manner</a:t>
            </a:r>
          </a:p>
          <a:p>
            <a:pPr>
              <a:lnSpc>
                <a:spcPct val="114000"/>
              </a:lnSpc>
              <a:spcBef>
                <a:spcPts val="1200"/>
              </a:spcBef>
              <a:buClrTx/>
              <a:buAutoNum type="arabicPeriod"/>
            </a:pPr>
            <a:r>
              <a:rPr lang="en-US" sz="1800" b="0" dirty="0" smtClean="0"/>
              <a:t>Training contract awarded to Depression and Bipolar Support Alliance</a:t>
            </a:r>
          </a:p>
          <a:p>
            <a:pPr>
              <a:lnSpc>
                <a:spcPct val="114000"/>
              </a:lnSpc>
              <a:spcBef>
                <a:spcPts val="1200"/>
              </a:spcBef>
              <a:buClrTx/>
              <a:buAutoNum type="arabicPeriod"/>
            </a:pPr>
            <a:r>
              <a:rPr lang="en-US" sz="1800" b="0" dirty="0" smtClean="0"/>
              <a:t>Training process has started</a:t>
            </a:r>
          </a:p>
          <a:p>
            <a:pPr>
              <a:buNone/>
            </a:pPr>
            <a:endParaRPr lang="en-US" sz="18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A76277-8EFF-4747-9435-6B5E61E17F01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4419600" y="1600200"/>
            <a:ext cx="4572000" cy="4876800"/>
          </a:xfrm>
          <a:prstGeom prst="rect">
            <a:avLst/>
          </a:prstGeom>
          <a:noFill/>
        </p:spPr>
        <p:txBody>
          <a:bodyPr rtlCol="0">
            <a:noAutofit/>
          </a:bodyPr>
          <a:lstStyle/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Tx/>
              <a:buFont typeface="Arial" pitchFamily="34" charset="0"/>
              <a:buChar char="•"/>
              <a:tabLst/>
              <a:defRPr/>
            </a:pPr>
            <a:r>
              <a:rPr kumimoji="0" lang="en-US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Peer Mediation </a:t>
            </a:r>
          </a:p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Tx/>
              <a:buFont typeface="Wingdings" pitchFamily="2" charset="2"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en-US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Peer supporters are trained</a:t>
            </a:r>
          </a:p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Tx/>
              <a:buFont typeface="Wingdings" pitchFamily="2" charset="2"/>
              <a:buNone/>
              <a:tabLst/>
              <a:defRPr/>
            </a:pPr>
            <a:r>
              <a:rPr kumimoji="0" lang="en-US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	in conflict resolution strategies.</a:t>
            </a:r>
          </a:p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Tx/>
              <a:buFont typeface="Wingdings" pitchFamily="2" charset="2"/>
              <a:buNone/>
              <a:tabLst/>
              <a:defRPr/>
            </a:pPr>
            <a:r>
              <a:rPr kumimoji="0" lang="en-US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	They may be peer educators</a:t>
            </a:r>
          </a:p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Tx/>
              <a:buFont typeface="Wingdings" pitchFamily="2" charset="2"/>
              <a:buNone/>
              <a:tabLst/>
              <a:defRPr/>
            </a:pPr>
            <a:r>
              <a:rPr kumimoji="0" lang="en-US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	to others in acquiring these</a:t>
            </a:r>
          </a:p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Tx/>
              <a:buFont typeface="Wingdings" pitchFamily="2" charset="2"/>
              <a:buNone/>
              <a:tabLst/>
              <a:defRPr/>
            </a:pPr>
            <a:r>
              <a:rPr kumimoji="0" lang="en-US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	strategies</a:t>
            </a:r>
          </a:p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Tx/>
              <a:buFont typeface="Wingdings" pitchFamily="2" charset="2"/>
              <a:buNone/>
              <a:tabLst/>
              <a:defRPr/>
            </a:pPr>
            <a:endParaRPr kumimoji="0" lang="en-US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Tx/>
              <a:buFont typeface="Arial" pitchFamily="34" charset="0"/>
              <a:buChar char="•"/>
              <a:tabLst/>
              <a:defRPr/>
            </a:pPr>
            <a:r>
              <a:rPr kumimoji="0" lang="en-US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Peer Education</a:t>
            </a:r>
          </a:p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Tx/>
              <a:buFont typeface="Wingdings" pitchFamily="2" charset="2"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en-US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Peer supporters are trained to provide wellness education for peers</a:t>
            </a:r>
          </a:p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Tx/>
              <a:buFont typeface="Wingdings" pitchFamily="2" charset="2"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</a:p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Tx/>
              <a:buFont typeface="Arial" pitchFamily="34" charset="0"/>
              <a:buChar char="•"/>
              <a:tabLst/>
              <a:defRPr/>
            </a:pPr>
            <a:r>
              <a:rPr kumimoji="0" lang="en-US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Peer Bridging</a:t>
            </a:r>
          </a:p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Tx/>
              <a:buFont typeface="Wingdings" pitchFamily="2" charset="2"/>
              <a:buNone/>
              <a:tabLst/>
              <a:defRPr/>
            </a:pPr>
            <a:r>
              <a:rPr kumimoji="0" lang="en-US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This specialized form of peer support helps people transitioning from hospital settings</a:t>
            </a:r>
          </a:p>
          <a:p>
            <a:pPr marL="342900" marR="0" lvl="0" indent="-342900" algn="l" defTabSz="914400" rtl="0" eaLnBrk="0" fontAlgn="auto" latinLnBrk="0" hangingPunct="0">
              <a:lnSpc>
                <a:spcPct val="70000"/>
              </a:lnSpc>
              <a:spcBef>
                <a:spcPct val="20000"/>
              </a:spcBef>
              <a:spcAft>
                <a:spcPts val="0"/>
              </a:spcAft>
              <a:buSzTx/>
              <a:buFont typeface="Wingdings" pitchFamily="2" charset="2"/>
              <a:buNone/>
              <a:tabLst/>
              <a:defRPr/>
            </a:pPr>
            <a:endParaRPr kumimoji="0" lang="en-US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auto" latinLnBrk="0" hangingPunct="0">
              <a:lnSpc>
                <a:spcPct val="70000"/>
              </a:lnSpc>
              <a:spcBef>
                <a:spcPct val="20000"/>
              </a:spcBef>
              <a:spcAft>
                <a:spcPts val="0"/>
              </a:spcAft>
              <a:buSzTx/>
              <a:buFont typeface="Wingdings" pitchFamily="2" charset="2"/>
              <a:buNone/>
              <a:tabLst/>
              <a:defRPr/>
            </a:pPr>
            <a:endParaRPr kumimoji="0" lang="en-US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auto" latinLnBrk="0" hangingPunct="0">
              <a:lnSpc>
                <a:spcPct val="70000"/>
              </a:lnSpc>
              <a:spcBef>
                <a:spcPct val="20000"/>
              </a:spcBef>
              <a:spcAft>
                <a:spcPts val="0"/>
              </a:spcAft>
              <a:buSzTx/>
              <a:buFont typeface="Wingdings" pitchFamily="2" charset="2"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</a:p>
          <a:p>
            <a:pPr marL="342900" marR="0" lvl="0" indent="-342900" algn="l" defTabSz="914400" rtl="0" eaLnBrk="0" fontAlgn="auto" latinLnBrk="0" hangingPunct="0">
              <a:lnSpc>
                <a:spcPct val="70000"/>
              </a:lnSpc>
              <a:spcBef>
                <a:spcPct val="20000"/>
              </a:spcBef>
              <a:spcAft>
                <a:spcPts val="0"/>
              </a:spcAft>
              <a:buSzTx/>
              <a:buFont typeface="Wingdings" pitchFamily="2" charset="2"/>
              <a:buNone/>
              <a:tabLst/>
              <a:defRPr/>
            </a:pPr>
            <a:endParaRPr kumimoji="0" lang="en-US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auto" latinLnBrk="0" hangingPunct="0">
              <a:lnSpc>
                <a:spcPct val="70000"/>
              </a:lnSpc>
              <a:spcBef>
                <a:spcPct val="20000"/>
              </a:spcBef>
              <a:spcAft>
                <a:spcPts val="0"/>
              </a:spcAft>
              <a:buSzTx/>
              <a:buFont typeface="Wingdings" pitchFamily="2" charset="2"/>
              <a:buNone/>
              <a:tabLst/>
              <a:defRPr/>
            </a:pPr>
            <a:endParaRPr kumimoji="0" lang="en-US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auto" latinLnBrk="0" hangingPunct="0">
              <a:lnSpc>
                <a:spcPct val="70000"/>
              </a:lnSpc>
              <a:spcBef>
                <a:spcPct val="20000"/>
              </a:spcBef>
              <a:spcAft>
                <a:spcPts val="0"/>
              </a:spcAft>
              <a:buSzTx/>
              <a:buFont typeface="Wingdings" pitchFamily="2" charset="2"/>
              <a:buNone/>
              <a:tabLst/>
              <a:defRPr/>
            </a:pPr>
            <a:endParaRPr kumimoji="0" lang="en-US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auto" latinLnBrk="0" hangingPunct="0">
              <a:lnSpc>
                <a:spcPct val="70000"/>
              </a:lnSpc>
              <a:spcBef>
                <a:spcPct val="20000"/>
              </a:spcBef>
              <a:spcAft>
                <a:spcPts val="0"/>
              </a:spcAft>
              <a:buSzTx/>
              <a:buFont typeface="Wingdings" pitchFamily="2" charset="2"/>
              <a:buNone/>
              <a:tabLst/>
              <a:defRPr/>
            </a:pPr>
            <a:endParaRPr kumimoji="0" lang="en-US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auto" latinLnBrk="0" hangingPunct="0">
              <a:lnSpc>
                <a:spcPct val="70000"/>
              </a:lnSpc>
              <a:spcBef>
                <a:spcPct val="20000"/>
              </a:spcBef>
              <a:spcAft>
                <a:spcPts val="0"/>
              </a:spcAft>
              <a:buSzTx/>
              <a:buFont typeface="Wingdings" pitchFamily="2" charset="2"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dirty="0" smtClean="0">
                <a:cs typeface="Arial" pitchFamily="34" charset="0"/>
              </a:rPr>
              <a:t>Models</a:t>
            </a:r>
            <a:r>
              <a:rPr lang="en-US" sz="2800" b="0" dirty="0" smtClean="0"/>
              <a:t> of Peer Support</a:t>
            </a:r>
            <a:endParaRPr lang="en-US" sz="28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A76277-8EFF-4747-9435-6B5E61E17F01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52400" y="1600200"/>
            <a:ext cx="4119563" cy="5105400"/>
          </a:xfrm>
          <a:noFill/>
        </p:spPr>
        <p:txBody>
          <a:bodyPr>
            <a:normAutofit/>
          </a:bodyPr>
          <a:lstStyle/>
          <a:p>
            <a:pPr>
              <a:spcBef>
                <a:spcPct val="0"/>
              </a:spcBef>
              <a:buClrTx/>
            </a:pPr>
            <a:r>
              <a:rPr lang="en-US" sz="1800" b="1" dirty="0" smtClean="0"/>
              <a:t>Peer Mentoring</a:t>
            </a:r>
            <a:endParaRPr lang="en-US" sz="1800" dirty="0" smtClean="0"/>
          </a:p>
          <a:p>
            <a:pPr>
              <a:spcBef>
                <a:spcPct val="0"/>
              </a:spcBef>
              <a:buClrTx/>
              <a:buFont typeface="Wingdings" pitchFamily="2" charset="2"/>
              <a:buNone/>
            </a:pPr>
            <a:r>
              <a:rPr lang="en-US" sz="1800" dirty="0" smtClean="0"/>
              <a:t>	</a:t>
            </a:r>
            <a:r>
              <a:rPr lang="en-US" sz="1800" b="0" dirty="0" smtClean="0"/>
              <a:t>Peer supporters act as a</a:t>
            </a:r>
          </a:p>
          <a:p>
            <a:pPr>
              <a:spcBef>
                <a:spcPct val="0"/>
              </a:spcBef>
              <a:buClrTx/>
              <a:buFont typeface="Wingdings" pitchFamily="2" charset="2"/>
              <a:buNone/>
            </a:pPr>
            <a:r>
              <a:rPr lang="en-US" sz="1800" b="0" dirty="0" smtClean="0"/>
              <a:t>	positive role model on a one-to-one basis</a:t>
            </a:r>
          </a:p>
          <a:p>
            <a:pPr>
              <a:spcBef>
                <a:spcPct val="0"/>
              </a:spcBef>
              <a:buClrTx/>
            </a:pPr>
            <a:endParaRPr lang="en-US" sz="1800" b="1" dirty="0" smtClean="0"/>
          </a:p>
          <a:p>
            <a:pPr>
              <a:spcBef>
                <a:spcPct val="0"/>
              </a:spcBef>
              <a:buClrTx/>
            </a:pPr>
            <a:r>
              <a:rPr lang="en-US" sz="1800" b="1" dirty="0" smtClean="0"/>
              <a:t>Peer Listening</a:t>
            </a:r>
            <a:endParaRPr lang="en-US" sz="1800" dirty="0" smtClean="0"/>
          </a:p>
          <a:p>
            <a:pPr>
              <a:spcBef>
                <a:spcPct val="0"/>
              </a:spcBef>
              <a:buClrTx/>
              <a:buFont typeface="Wingdings" pitchFamily="2" charset="2"/>
              <a:buNone/>
            </a:pPr>
            <a:r>
              <a:rPr lang="en-US" sz="1800" dirty="0" smtClean="0"/>
              <a:t>	</a:t>
            </a:r>
            <a:r>
              <a:rPr lang="en-US" sz="1800" b="0" dirty="0" smtClean="0"/>
              <a:t>Peer supporters run a ‘drop-in’ service, offering their peers a confidential listening service, often on a one-to-one basis</a:t>
            </a:r>
          </a:p>
          <a:p>
            <a:pPr>
              <a:spcBef>
                <a:spcPct val="0"/>
              </a:spcBef>
              <a:buClrTx/>
            </a:pPr>
            <a:endParaRPr lang="en-US" sz="1800" dirty="0" smtClean="0"/>
          </a:p>
          <a:p>
            <a:pPr>
              <a:spcBef>
                <a:spcPct val="0"/>
              </a:spcBef>
              <a:buClrTx/>
            </a:pPr>
            <a:r>
              <a:rPr lang="en-US" sz="1800" b="1" dirty="0" smtClean="0"/>
              <a:t>Peer Tutoring</a:t>
            </a:r>
            <a:endParaRPr lang="en-US" sz="1800" dirty="0" smtClean="0"/>
          </a:p>
          <a:p>
            <a:pPr>
              <a:spcBef>
                <a:spcPct val="0"/>
              </a:spcBef>
              <a:buClrTx/>
              <a:buFont typeface="Wingdings" pitchFamily="2" charset="2"/>
              <a:buNone/>
            </a:pPr>
            <a:r>
              <a:rPr lang="en-US" sz="1800" dirty="0" smtClean="0"/>
              <a:t>	</a:t>
            </a:r>
            <a:r>
              <a:rPr lang="en-US" sz="1800" b="0" dirty="0" smtClean="0"/>
              <a:t>A peer supporter supports</a:t>
            </a:r>
          </a:p>
          <a:p>
            <a:pPr>
              <a:spcBef>
                <a:spcPct val="0"/>
              </a:spcBef>
              <a:buClrTx/>
              <a:buFont typeface="Wingdings" pitchFamily="2" charset="2"/>
              <a:buNone/>
            </a:pPr>
            <a:r>
              <a:rPr lang="en-US" sz="1800" b="0" dirty="0" smtClean="0"/>
              <a:t>	a peer with reading or other</a:t>
            </a:r>
          </a:p>
          <a:p>
            <a:pPr>
              <a:spcBef>
                <a:spcPct val="0"/>
              </a:spcBef>
              <a:buClrTx/>
              <a:buFont typeface="Wingdings" pitchFamily="2" charset="2"/>
              <a:buNone/>
            </a:pPr>
            <a:r>
              <a:rPr lang="en-US" sz="1800" b="0" dirty="0" smtClean="0"/>
              <a:t>	areas of academic work</a:t>
            </a:r>
          </a:p>
          <a:p>
            <a:pPr>
              <a:lnSpc>
                <a:spcPct val="80000"/>
              </a:lnSpc>
              <a:buClrTx/>
            </a:pPr>
            <a:endParaRPr lang="en-US" sz="1800" dirty="0" smtClean="0"/>
          </a:p>
          <a:p>
            <a:pPr>
              <a:lnSpc>
                <a:spcPct val="80000"/>
              </a:lnSpc>
              <a:buClrTx/>
              <a:buFont typeface="Wingdings" pitchFamily="2" charset="2"/>
              <a:buNone/>
            </a:pPr>
            <a:endParaRPr lang="en-US" sz="1800" dirty="0" smtClean="0"/>
          </a:p>
          <a:p>
            <a:pPr>
              <a:lnSpc>
                <a:spcPct val="80000"/>
              </a:lnSpc>
              <a:buClrTx/>
              <a:buFont typeface="Wingdings" pitchFamily="2" charset="2"/>
              <a:buNone/>
            </a:pPr>
            <a:endParaRPr lang="en-US" sz="1800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dirty="0" smtClean="0">
                <a:latin typeface="Arial" pitchFamily="34" charset="0"/>
                <a:cs typeface="Arial" pitchFamily="34" charset="0"/>
              </a:rPr>
              <a:t>A Work in Progress</a:t>
            </a:r>
            <a:endParaRPr lang="en-US" sz="2800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600200"/>
            <a:ext cx="8686800" cy="2895601"/>
          </a:xfrm>
        </p:spPr>
        <p:txBody>
          <a:bodyPr/>
          <a:lstStyle/>
          <a:p>
            <a:pPr fontAlgn="auto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Font typeface="Arial" pitchFamily="34" charset="0"/>
              <a:buChar char="•"/>
              <a:defRPr/>
            </a:pPr>
            <a:r>
              <a:rPr lang="en-US" sz="1800" b="0" dirty="0" smtClean="0">
                <a:latin typeface="Albertus Xb (W1)" pitchFamily="34" charset="0"/>
                <a:cs typeface="Times New Roman" pitchFamily="18" charset="0"/>
              </a:rPr>
              <a:t>In 2008, there were 127 peer support technicians (PST)</a:t>
            </a:r>
          </a:p>
          <a:p>
            <a:pPr fontAlgn="auto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Font typeface="Arial" pitchFamily="34" charset="0"/>
              <a:buChar char="•"/>
              <a:defRPr/>
            </a:pPr>
            <a:r>
              <a:rPr lang="en-US" sz="1800" b="0" dirty="0" smtClean="0">
                <a:latin typeface="Albertus Xb (W1)" pitchFamily="34" charset="0"/>
                <a:cs typeface="Times New Roman" pitchFamily="18" charset="0"/>
              </a:rPr>
              <a:t>In 2010, there were 237 paid and 120 unpaid</a:t>
            </a:r>
          </a:p>
          <a:p>
            <a:pPr fontAlgn="auto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Font typeface="Arial" pitchFamily="34" charset="0"/>
              <a:buChar char="•"/>
              <a:defRPr/>
            </a:pPr>
            <a:r>
              <a:rPr lang="en-US" sz="1800" b="0" dirty="0" smtClean="0">
                <a:latin typeface="Albertus Xb (W1)" pitchFamily="34" charset="0"/>
                <a:cs typeface="Times New Roman" pitchFamily="18" charset="0"/>
              </a:rPr>
              <a:t>In 2012, there were about 300 PSS/PST</a:t>
            </a:r>
          </a:p>
          <a:p>
            <a:pPr fontAlgn="auto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Font typeface="Arial" pitchFamily="34" charset="0"/>
              <a:buChar char="•"/>
              <a:defRPr/>
            </a:pPr>
            <a:r>
              <a:rPr lang="en-US" sz="1800" b="0" dirty="0" smtClean="0">
                <a:latin typeface="Albertus Xb (W1)" pitchFamily="34" charset="0"/>
                <a:cs typeface="Times New Roman" pitchFamily="18" charset="0"/>
              </a:rPr>
              <a:t>An additional 800 PSS/PST will be hired by 12/31/13</a:t>
            </a:r>
          </a:p>
          <a:p>
            <a:pPr fontAlgn="t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Font typeface="Arial" pitchFamily="34" charset="0"/>
              <a:buChar char="•"/>
              <a:defRPr/>
            </a:pPr>
            <a:r>
              <a:rPr lang="en-US" sz="1800" b="0" dirty="0" smtClean="0">
                <a:latin typeface="Albertus Xb (W1)" pitchFamily="34" charset="0"/>
                <a:cs typeface="Times New Roman" pitchFamily="18" charset="0"/>
              </a:rPr>
              <a:t>PSS/PST are currently working in: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800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152400" y="3429000"/>
            <a:ext cx="8839200" cy="2514600"/>
          </a:xfrm>
        </p:spPr>
        <p:txBody>
          <a:bodyPr numCol="2"/>
          <a:lstStyle/>
          <a:p>
            <a:pPr lvl="1" fontAlgn="t">
              <a:lnSpc>
                <a:spcPct val="110000"/>
              </a:lnSpc>
              <a:spcAft>
                <a:spcPts val="0"/>
              </a:spcAft>
              <a:buClrTx/>
              <a:buSzPct val="80000"/>
              <a:buFont typeface="Courier New" pitchFamily="49" charset="0"/>
              <a:buChar char="o"/>
              <a:defRPr/>
            </a:pPr>
            <a:r>
              <a:rPr lang="en-US" sz="1600" i="0" dirty="0" smtClean="0">
                <a:latin typeface="+mj-lt"/>
                <a:cs typeface="Times New Roman" pitchFamily="18" charset="0"/>
              </a:rPr>
              <a:t>PRRCs	</a:t>
            </a:r>
          </a:p>
          <a:p>
            <a:pPr lvl="1" fontAlgn="t">
              <a:lnSpc>
                <a:spcPct val="110000"/>
              </a:lnSpc>
              <a:spcAft>
                <a:spcPts val="0"/>
              </a:spcAft>
              <a:buClrTx/>
              <a:buSzPct val="80000"/>
              <a:buFont typeface="Courier New" pitchFamily="49" charset="0"/>
              <a:buChar char="o"/>
              <a:defRPr/>
            </a:pPr>
            <a:r>
              <a:rPr lang="en-US" sz="1600" i="0" dirty="0" smtClean="0">
                <a:latin typeface="+mj-lt"/>
                <a:cs typeface="Times New Roman" pitchFamily="18" charset="0"/>
              </a:rPr>
              <a:t>Residential settings</a:t>
            </a:r>
          </a:p>
          <a:p>
            <a:pPr lvl="1" fontAlgn="t">
              <a:lnSpc>
                <a:spcPct val="110000"/>
              </a:lnSpc>
              <a:spcAft>
                <a:spcPts val="0"/>
              </a:spcAft>
              <a:buClrTx/>
              <a:buSzPct val="80000"/>
              <a:buFont typeface="Courier New" pitchFamily="49" charset="0"/>
              <a:buChar char="o"/>
              <a:defRPr/>
            </a:pPr>
            <a:r>
              <a:rPr lang="en-US" sz="1600" i="0" dirty="0" smtClean="0">
                <a:latin typeface="+mj-lt"/>
                <a:cs typeface="Times New Roman" pitchFamily="18" charset="0"/>
              </a:rPr>
              <a:t>Domiciliary programs (includes mental health residential rehabilitation treatment program, c</a:t>
            </a:r>
            <a:r>
              <a:rPr lang="en-US" sz="1600" i="0" dirty="0" smtClean="0">
                <a:latin typeface="+mj-lt"/>
              </a:rPr>
              <a:t>ompensated work therapy-transitional residence</a:t>
            </a:r>
            <a:r>
              <a:rPr lang="en-US" sz="1600" i="0" dirty="0" smtClean="0">
                <a:latin typeface="+mj-lt"/>
                <a:cs typeface="Times New Roman" pitchFamily="18" charset="0"/>
              </a:rPr>
              <a:t> and substance abuse rehabilitation treatment programs)</a:t>
            </a:r>
          </a:p>
          <a:p>
            <a:pPr lvl="1" fontAlgn="t">
              <a:lnSpc>
                <a:spcPct val="110000"/>
              </a:lnSpc>
              <a:spcAft>
                <a:spcPts val="0"/>
              </a:spcAft>
              <a:buClrTx/>
              <a:buSzPct val="80000"/>
              <a:buFont typeface="Courier New" pitchFamily="49" charset="0"/>
              <a:buChar char="o"/>
              <a:defRPr/>
            </a:pPr>
            <a:r>
              <a:rPr lang="en-US" sz="1600" i="0" dirty="0" smtClean="0">
                <a:latin typeface="+mj-lt"/>
                <a:cs typeface="Times New Roman" pitchFamily="18" charset="0"/>
              </a:rPr>
              <a:t>Mental health inpatient clinics</a:t>
            </a:r>
          </a:p>
          <a:p>
            <a:pPr lvl="1" fontAlgn="t">
              <a:lnSpc>
                <a:spcPct val="110000"/>
              </a:lnSpc>
              <a:spcAft>
                <a:spcPts val="0"/>
              </a:spcAft>
              <a:buClrTx/>
              <a:buSzPct val="80000"/>
              <a:buFont typeface="Courier New" pitchFamily="49" charset="0"/>
              <a:buChar char="o"/>
              <a:defRPr/>
            </a:pPr>
            <a:r>
              <a:rPr lang="en-US" sz="1600" i="0" dirty="0" smtClean="0">
                <a:latin typeface="+mj-lt"/>
                <a:cs typeface="Times New Roman" pitchFamily="18" charset="0"/>
              </a:rPr>
              <a:t>Homeless shelters</a:t>
            </a:r>
          </a:p>
          <a:p>
            <a:pPr lvl="1" fontAlgn="t">
              <a:lnSpc>
                <a:spcPct val="110000"/>
              </a:lnSpc>
              <a:spcAft>
                <a:spcPts val="0"/>
              </a:spcAft>
              <a:buClrTx/>
              <a:buSzPct val="80000"/>
              <a:buFont typeface="Courier New" pitchFamily="49" charset="0"/>
              <a:buChar char="o"/>
              <a:defRPr/>
            </a:pPr>
            <a:r>
              <a:rPr lang="en-US" sz="1600" i="0" dirty="0" smtClean="0">
                <a:latin typeface="+mj-lt"/>
                <a:cs typeface="Times New Roman" pitchFamily="18" charset="0"/>
              </a:rPr>
              <a:t>Outpatient mental health clinics</a:t>
            </a:r>
          </a:p>
          <a:p>
            <a:pPr lvl="1" fontAlgn="t">
              <a:lnSpc>
                <a:spcPct val="110000"/>
              </a:lnSpc>
              <a:spcAft>
                <a:spcPts val="0"/>
              </a:spcAft>
              <a:buClrTx/>
              <a:buSzPct val="80000"/>
              <a:buFont typeface="Courier New" pitchFamily="49" charset="0"/>
              <a:buChar char="o"/>
              <a:defRPr/>
            </a:pPr>
            <a:r>
              <a:rPr lang="en-US" sz="1600" i="0" dirty="0" smtClean="0">
                <a:latin typeface="+mj-lt"/>
                <a:cs typeface="Times New Roman" pitchFamily="18" charset="0"/>
              </a:rPr>
              <a:t>Substance use disorder facilities</a:t>
            </a:r>
          </a:p>
          <a:p>
            <a:pPr lvl="1" fontAlgn="t">
              <a:lnSpc>
                <a:spcPct val="110000"/>
              </a:lnSpc>
              <a:spcAft>
                <a:spcPts val="0"/>
              </a:spcAft>
              <a:buClrTx/>
              <a:buSzPct val="80000"/>
              <a:buFont typeface="Courier New" pitchFamily="49" charset="0"/>
              <a:buChar char="o"/>
              <a:defRPr/>
            </a:pPr>
            <a:r>
              <a:rPr lang="en-US" sz="1600" i="0" dirty="0" smtClean="0">
                <a:latin typeface="+mj-lt"/>
                <a:cs typeface="Times New Roman" pitchFamily="18" charset="0"/>
              </a:rPr>
              <a:t>Compensated work therapy</a:t>
            </a:r>
          </a:p>
          <a:p>
            <a:pPr lvl="1" fontAlgn="t">
              <a:lnSpc>
                <a:spcPct val="110000"/>
              </a:lnSpc>
              <a:spcAft>
                <a:spcPts val="0"/>
              </a:spcAft>
              <a:buClrTx/>
              <a:buSzPct val="80000"/>
              <a:buFont typeface="Courier New" pitchFamily="49" charset="0"/>
              <a:buChar char="o"/>
              <a:defRPr/>
            </a:pPr>
            <a:r>
              <a:rPr lang="en-US" sz="1600" i="0" dirty="0" smtClean="0">
                <a:latin typeface="+mj-lt"/>
                <a:cs typeface="Times New Roman" pitchFamily="18" charset="0"/>
              </a:rPr>
              <a:t>Inpatient psychiatry</a:t>
            </a:r>
          </a:p>
          <a:p>
            <a:endParaRPr lang="en-US" sz="1600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 </a:t>
            </a:r>
            <a:fld id="{82A76277-8EFF-4747-9435-6B5E61E17F01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A76277-8EFF-4747-9435-6B5E61E17F01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600200" y="2819400"/>
            <a:ext cx="5943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/>
              <a:t>William L. White, M.A.</a:t>
            </a:r>
          </a:p>
          <a:p>
            <a:pPr algn="ctr"/>
            <a:r>
              <a:rPr lang="en-US" sz="2400" dirty="0" smtClean="0"/>
              <a:t>Emeritus Senior Research Consultant</a:t>
            </a:r>
          </a:p>
          <a:p>
            <a:pPr algn="ctr"/>
            <a:r>
              <a:rPr lang="en-US" sz="2400" dirty="0" smtClean="0"/>
              <a:t>Chestnut Health Systems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1000" y="152400"/>
            <a:ext cx="838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2800" dirty="0" smtClean="0"/>
              <a:t>Peer-based Support Services: </a:t>
            </a:r>
          </a:p>
          <a:p>
            <a:pPr algn="ctr">
              <a:buNone/>
            </a:pPr>
            <a:r>
              <a:rPr lang="en-US" sz="2800" dirty="0" smtClean="0"/>
              <a:t>Principles and Key Implementation Issues</a:t>
            </a:r>
            <a:endParaRPr lang="en-US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286000"/>
            <a:ext cx="7543800" cy="1939925"/>
          </a:xfrm>
        </p:spPr>
        <p:txBody>
          <a:bodyPr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Fostering and Expanding </a:t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Peer Support Services for Service Members, Veterans, and their Families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1400" dirty="0" smtClean="0">
                <a:solidFill>
                  <a:schemeClr val="tx1"/>
                </a:solidFill>
              </a:rPr>
              <a:t>March 27, 2013</a:t>
            </a:r>
            <a:r>
              <a:rPr lang="en-US" sz="1400" dirty="0" smtClean="0"/>
              <a:t/>
            </a:r>
            <a:br>
              <a:rPr lang="en-US" sz="1400" dirty="0" smtClean="0"/>
            </a:br>
            <a:endParaRPr lang="en-US" sz="1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 eaLnBrk="1" hangingPunct="1">
              <a:spcBef>
                <a:spcPct val="0"/>
              </a:spcBef>
              <a:buClrTx/>
            </a:pPr>
            <a:r>
              <a:rPr lang="en-US" sz="14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Dan O’Brien-</a:t>
            </a:r>
            <a:r>
              <a:rPr lang="en-US" sz="1400" dirty="0" err="1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Mazza</a:t>
            </a:r>
            <a:r>
              <a:rPr lang="en-US" sz="14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, M.S. </a:t>
            </a:r>
          </a:p>
          <a:p>
            <a:pPr eaLnBrk="1" hangingPunct="1">
              <a:spcBef>
                <a:spcPct val="0"/>
              </a:spcBef>
              <a:buClrTx/>
            </a:pPr>
            <a:r>
              <a:rPr lang="en-US" sz="1400" b="0" dirty="0" smtClean="0"/>
              <a:t>U.S. Department of Veterans Affairs </a:t>
            </a:r>
          </a:p>
          <a:p>
            <a:pPr>
              <a:spcBef>
                <a:spcPts val="0"/>
              </a:spcBef>
            </a:pPr>
            <a:r>
              <a:rPr lang="en-US" sz="1400" dirty="0" smtClean="0"/>
              <a:t>William L. White, M.A.</a:t>
            </a:r>
          </a:p>
          <a:p>
            <a:pPr>
              <a:spcBef>
                <a:spcPts val="0"/>
              </a:spcBef>
            </a:pPr>
            <a:r>
              <a:rPr lang="en-US" sz="1400" b="0" dirty="0" smtClean="0"/>
              <a:t>Chestnut Health Systems</a:t>
            </a:r>
          </a:p>
          <a:p>
            <a:pPr>
              <a:spcBef>
                <a:spcPts val="0"/>
              </a:spcBef>
            </a:pPr>
            <a:r>
              <a:rPr lang="en-US" sz="1400" dirty="0" smtClean="0"/>
              <a:t>John Harris, M.S.W</a:t>
            </a:r>
            <a:r>
              <a:rPr lang="en-US" sz="1400" i="1" dirty="0" smtClean="0"/>
              <a:t>.</a:t>
            </a:r>
            <a:r>
              <a:rPr lang="en-US" sz="1400" dirty="0" smtClean="0"/>
              <a:t> </a:t>
            </a:r>
          </a:p>
          <a:p>
            <a:pPr>
              <a:spcBef>
                <a:spcPts val="0"/>
              </a:spcBef>
            </a:pPr>
            <a:r>
              <a:rPr lang="en-US" sz="1400" b="0" dirty="0" smtClean="0"/>
              <a:t>North Carolina Department of Health and Human Services</a:t>
            </a:r>
          </a:p>
          <a:p>
            <a:pPr>
              <a:spcBef>
                <a:spcPts val="0"/>
              </a:spcBef>
            </a:pPr>
            <a:endParaRPr lang="en-US" sz="1400" b="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b="0" dirty="0" smtClean="0"/>
              <a:t>Presentation Goals </a:t>
            </a:r>
          </a:p>
        </p:txBody>
      </p:sp>
      <p:sp>
        <p:nvSpPr>
          <p:cNvPr id="6147" name="Content Placeholder 3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/>
          <a:lstStyle/>
          <a:p>
            <a:pPr marL="274320" indent="-274320">
              <a:lnSpc>
                <a:spcPct val="114000"/>
              </a:lnSpc>
              <a:spcBef>
                <a:spcPts val="1200"/>
              </a:spcBef>
              <a:buClrTx/>
            </a:pPr>
            <a:r>
              <a:rPr lang="en-US" sz="2400" b="0" dirty="0" smtClean="0"/>
              <a:t>Outline five principles upon which peer recovery support services are based</a:t>
            </a:r>
          </a:p>
          <a:p>
            <a:pPr marL="274320" indent="-274320">
              <a:lnSpc>
                <a:spcPct val="114000"/>
              </a:lnSpc>
              <a:spcBef>
                <a:spcPts val="1200"/>
              </a:spcBef>
              <a:buClrTx/>
              <a:buNone/>
            </a:pPr>
            <a:endParaRPr lang="en-US" sz="2400" b="0" dirty="0" smtClean="0"/>
          </a:p>
          <a:p>
            <a:pPr marL="274320" indent="-274320">
              <a:lnSpc>
                <a:spcPct val="114000"/>
              </a:lnSpc>
              <a:spcBef>
                <a:spcPts val="1200"/>
              </a:spcBef>
              <a:buClrTx/>
            </a:pPr>
            <a:r>
              <a:rPr lang="en-US" sz="2400" b="0" dirty="0" smtClean="0"/>
              <a:t>Identify six questions commonly experienced in the design and implementation of peer-based recovery support services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A76277-8EFF-4747-9435-6B5E61E17F01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dirty="0" smtClean="0"/>
              <a:t>Peer Principle 1: Wounded Warrior 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/>
          <a:lstStyle/>
          <a:p>
            <a:pPr>
              <a:spcBef>
                <a:spcPts val="1200"/>
              </a:spcBef>
              <a:buClrTx/>
            </a:pPr>
            <a:r>
              <a:rPr lang="en-US" sz="2400" b="0" dirty="0" smtClean="0"/>
              <a:t>Kinship of common suffering creates communities of shared experience</a:t>
            </a:r>
          </a:p>
          <a:p>
            <a:pPr>
              <a:spcBef>
                <a:spcPts val="1200"/>
              </a:spcBef>
              <a:buClrTx/>
            </a:pPr>
            <a:r>
              <a:rPr lang="en-US" sz="2400" b="0" dirty="0" smtClean="0"/>
              <a:t>Warriors and their families can be wounded on and off the battlefield</a:t>
            </a:r>
          </a:p>
          <a:p>
            <a:pPr>
              <a:spcBef>
                <a:spcPts val="1200"/>
              </a:spcBef>
              <a:buClrTx/>
            </a:pPr>
            <a:r>
              <a:rPr lang="en-US" sz="2400" b="0" dirty="0" smtClean="0"/>
              <a:t>Community commitment (warrior ethos):  We will never abandon a fallen comrade</a:t>
            </a:r>
          </a:p>
          <a:p>
            <a:pPr>
              <a:spcBef>
                <a:spcPts val="1200"/>
              </a:spcBef>
              <a:buClrTx/>
            </a:pPr>
            <a:r>
              <a:rPr lang="en-US" sz="2400" b="0" dirty="0" smtClean="0"/>
              <a:t>Personal commitment:  Recovery by any means necessary under any circumstances</a:t>
            </a:r>
          </a:p>
          <a:p>
            <a:pPr>
              <a:buClrTx/>
            </a:pPr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A76277-8EFF-4747-9435-6B5E61E17F01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dirty="0" smtClean="0"/>
              <a:t/>
            </a:r>
            <a:br>
              <a:rPr lang="en-US" sz="2800" b="0" dirty="0" smtClean="0"/>
            </a:br>
            <a:r>
              <a:rPr lang="en-US" sz="2800" b="0" dirty="0" smtClean="0"/>
              <a:t>Peer Principle 2: Wounded Healer</a:t>
            </a:r>
            <a:br>
              <a:rPr lang="en-US" sz="2800" b="0" dirty="0" smtClean="0"/>
            </a:br>
            <a:endParaRPr lang="en-US" sz="2800" b="0" dirty="0" smtClean="0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>
              <a:lnSpc>
                <a:spcPct val="114000"/>
              </a:lnSpc>
              <a:spcBef>
                <a:spcPts val="1200"/>
              </a:spcBef>
              <a:buClrTx/>
            </a:pPr>
            <a:r>
              <a:rPr lang="en-US" sz="2400" b="0" dirty="0" smtClean="0"/>
              <a:t>Value of experiential knowledge</a:t>
            </a:r>
          </a:p>
          <a:p>
            <a:pPr>
              <a:lnSpc>
                <a:spcPct val="114000"/>
              </a:lnSpc>
              <a:spcBef>
                <a:spcPts val="1200"/>
              </a:spcBef>
              <a:buClrTx/>
            </a:pPr>
            <a:r>
              <a:rPr lang="en-US" sz="2400" b="0" dirty="0" smtClean="0"/>
              <a:t>Power of mutual identification and storytelling </a:t>
            </a:r>
          </a:p>
          <a:p>
            <a:pPr>
              <a:lnSpc>
                <a:spcPct val="114000"/>
              </a:lnSpc>
              <a:spcBef>
                <a:spcPts val="1200"/>
              </a:spcBef>
              <a:buClrTx/>
            </a:pPr>
            <a:r>
              <a:rPr lang="en-US" sz="2400" b="0" dirty="0" smtClean="0"/>
              <a:t>Living proof that healing, wholeness, and renewed purpose are possible  </a:t>
            </a:r>
          </a:p>
          <a:p>
            <a:pPr>
              <a:lnSpc>
                <a:spcPct val="114000"/>
              </a:lnSpc>
              <a:spcBef>
                <a:spcPts val="1200"/>
              </a:spcBef>
              <a:buClrTx/>
            </a:pPr>
            <a:r>
              <a:rPr lang="en-US" sz="2400" b="0" dirty="0" smtClean="0"/>
              <a:t>Recovery is contagious via recovery carriers sharing experience, strength, and hope</a:t>
            </a:r>
          </a:p>
          <a:p>
            <a:pPr>
              <a:lnSpc>
                <a:spcPct val="114000"/>
              </a:lnSpc>
              <a:buClrTx/>
            </a:pPr>
            <a:endParaRPr lang="en-US" sz="2400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A76277-8EFF-4747-9435-6B5E61E17F01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944562"/>
          </a:xfrm>
        </p:spPr>
        <p:txBody>
          <a:bodyPr/>
          <a:lstStyle/>
          <a:p>
            <a:r>
              <a:rPr lang="en-US" sz="2800" b="0" dirty="0" smtClean="0"/>
              <a:t>Peer Principle 3: </a:t>
            </a:r>
            <a:br>
              <a:rPr lang="en-US" sz="2800" b="0" dirty="0" smtClean="0"/>
            </a:br>
            <a:r>
              <a:rPr lang="en-US" sz="2800" b="0" dirty="0" smtClean="0"/>
              <a:t>Helper Principle &amp; Power of Community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/>
          <a:lstStyle/>
          <a:p>
            <a:pPr>
              <a:spcBef>
                <a:spcPts val="1200"/>
              </a:spcBef>
              <a:buClrTx/>
              <a:defRPr/>
            </a:pPr>
            <a:r>
              <a:rPr lang="en-US" sz="2400" b="0" dirty="0"/>
              <a:t>Helping generates reciprocal benefit</a:t>
            </a:r>
          </a:p>
          <a:p>
            <a:pPr>
              <a:spcBef>
                <a:spcPts val="1200"/>
              </a:spcBef>
              <a:buClrTx/>
              <a:defRPr/>
            </a:pPr>
            <a:r>
              <a:rPr lang="en-US" sz="2400" b="0" dirty="0"/>
              <a:t>Creating sanctuaries (communities of mutual healing and helping)</a:t>
            </a:r>
          </a:p>
          <a:p>
            <a:pPr>
              <a:spcBef>
                <a:spcPts val="1200"/>
              </a:spcBef>
              <a:buClrTx/>
              <a:defRPr/>
            </a:pPr>
            <a:r>
              <a:rPr lang="en-US" sz="2400" b="0" dirty="0"/>
              <a:t>Community </a:t>
            </a:r>
            <a:r>
              <a:rPr lang="en-US" sz="2400" b="0" dirty="0" smtClean="0"/>
              <a:t>mantra of strength:  </a:t>
            </a:r>
            <a:r>
              <a:rPr lang="en-US" sz="2400" b="0" dirty="0"/>
              <a:t>“We’re all sick </a:t>
            </a:r>
            <a:r>
              <a:rPr lang="en-US" sz="2400" b="0" dirty="0" smtClean="0"/>
              <a:t>[struggling], </a:t>
            </a:r>
            <a:r>
              <a:rPr lang="en-US" sz="2400" b="0" dirty="0"/>
              <a:t>but we’re not all sick on the same day.”</a:t>
            </a:r>
          </a:p>
          <a:p>
            <a:pPr>
              <a:spcBef>
                <a:spcPts val="1200"/>
              </a:spcBef>
              <a:buClrTx/>
              <a:defRPr/>
            </a:pPr>
            <a:r>
              <a:rPr lang="en-US" sz="2400" b="0" dirty="0"/>
              <a:t>Core characteristics of peer support relationships:  natural (non-hierarchical), reciprocal, accessible, enduring, </a:t>
            </a:r>
            <a:r>
              <a:rPr lang="en-US" sz="2400" b="0" dirty="0" smtClean="0"/>
              <a:t>and </a:t>
            </a:r>
            <a:r>
              <a:rPr lang="en-US" sz="2400" b="0" dirty="0"/>
              <a:t>non-commercialized</a:t>
            </a:r>
          </a:p>
          <a:p>
            <a:pPr marL="0" indent="0">
              <a:buClrTx/>
              <a:buFontTx/>
              <a:buNone/>
              <a:defRPr/>
            </a:pPr>
            <a:endParaRPr lang="en-US" sz="2400" b="0" dirty="0"/>
          </a:p>
          <a:p>
            <a:pPr>
              <a:buClrTx/>
              <a:defRPr/>
            </a:pPr>
            <a:endParaRPr lang="en-US" sz="24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A76277-8EFF-4747-9435-6B5E61E17F01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dirty="0" smtClean="0"/>
              <a:t/>
            </a:r>
            <a:br>
              <a:rPr lang="en-US" sz="2800" b="0" dirty="0" smtClean="0"/>
            </a:br>
            <a:r>
              <a:rPr lang="en-US" sz="2800" b="0" dirty="0" smtClean="0"/>
              <a:t>Peer Principle 4: Peer Voice </a:t>
            </a:r>
            <a:br>
              <a:rPr lang="en-US" sz="2800" b="0" dirty="0" smtClean="0"/>
            </a:br>
            <a:endParaRPr lang="en-US" sz="2800" b="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/>
          <a:lstStyle/>
          <a:p>
            <a:pPr>
              <a:spcBef>
                <a:spcPts val="1200"/>
              </a:spcBef>
              <a:buClrTx/>
              <a:defRPr/>
            </a:pPr>
            <a:r>
              <a:rPr lang="en-US" sz="2400" b="0" dirty="0" smtClean="0"/>
              <a:t>“</a:t>
            </a:r>
            <a:r>
              <a:rPr lang="en-US" sz="2400" b="0" dirty="0"/>
              <a:t>Nothing about us without us</a:t>
            </a:r>
            <a:r>
              <a:rPr lang="en-US" sz="2400" b="0" dirty="0" smtClean="0"/>
              <a:t>”</a:t>
            </a:r>
          </a:p>
          <a:p>
            <a:pPr>
              <a:spcBef>
                <a:spcPts val="1200"/>
              </a:spcBef>
              <a:buClrTx/>
              <a:buNone/>
              <a:defRPr/>
            </a:pPr>
            <a:endParaRPr lang="en-US" sz="2400" b="0" dirty="0" smtClean="0"/>
          </a:p>
          <a:p>
            <a:pPr>
              <a:spcBef>
                <a:spcPts val="1200"/>
              </a:spcBef>
              <a:buClrTx/>
              <a:defRPr/>
            </a:pPr>
            <a:r>
              <a:rPr lang="en-US" sz="2400" b="0" dirty="0" smtClean="0"/>
              <a:t>Authenticity </a:t>
            </a:r>
            <a:r>
              <a:rPr lang="en-US" sz="2400" b="0" dirty="0"/>
              <a:t>of </a:t>
            </a:r>
            <a:r>
              <a:rPr lang="en-US" sz="2400" b="0" dirty="0" smtClean="0"/>
              <a:t>representation</a:t>
            </a:r>
          </a:p>
          <a:p>
            <a:pPr>
              <a:spcBef>
                <a:spcPts val="1200"/>
              </a:spcBef>
              <a:buClrTx/>
              <a:buNone/>
              <a:defRPr/>
            </a:pPr>
            <a:endParaRPr lang="en-US" sz="2400" b="0" dirty="0" smtClean="0"/>
          </a:p>
          <a:p>
            <a:pPr>
              <a:spcBef>
                <a:spcPts val="1200"/>
              </a:spcBef>
              <a:buClrTx/>
              <a:defRPr/>
            </a:pPr>
            <a:r>
              <a:rPr lang="en-US" sz="2400" b="0" dirty="0" smtClean="0"/>
              <a:t>Avoiding </a:t>
            </a:r>
            <a:r>
              <a:rPr lang="en-US" sz="2400" b="0" dirty="0"/>
              <a:t>problem of “double </a:t>
            </a:r>
            <a:r>
              <a:rPr lang="en-US" sz="2400" b="0" dirty="0" err="1"/>
              <a:t>agentry</a:t>
            </a:r>
            <a:r>
              <a:rPr lang="en-US" sz="2400" b="0" dirty="0" smtClean="0"/>
              <a:t>”</a:t>
            </a:r>
          </a:p>
          <a:p>
            <a:pPr>
              <a:spcBef>
                <a:spcPts val="1200"/>
              </a:spcBef>
              <a:buClrTx/>
              <a:buNone/>
              <a:defRPr/>
            </a:pPr>
            <a:endParaRPr lang="en-US" sz="2400" b="0" dirty="0" smtClean="0"/>
          </a:p>
          <a:p>
            <a:pPr>
              <a:spcBef>
                <a:spcPts val="1200"/>
              </a:spcBef>
              <a:buClrTx/>
              <a:defRPr/>
            </a:pPr>
            <a:r>
              <a:rPr lang="en-US" sz="2400" b="0" dirty="0" smtClean="0"/>
              <a:t>“</a:t>
            </a:r>
            <a:r>
              <a:rPr lang="en-US" sz="2400" b="0" dirty="0"/>
              <a:t>Giving back” versus “cashing in”</a:t>
            </a:r>
          </a:p>
          <a:p>
            <a:pPr>
              <a:buClrTx/>
              <a:defRPr/>
            </a:pPr>
            <a:endParaRPr lang="en-US" sz="24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A76277-8EFF-4747-9435-6B5E61E17F01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dirty="0" smtClean="0"/>
              <a:t/>
            </a:r>
            <a:br>
              <a:rPr lang="en-US" sz="2800" b="0" dirty="0" smtClean="0"/>
            </a:br>
            <a:r>
              <a:rPr lang="en-US" sz="2800" b="0" dirty="0" smtClean="0"/>
              <a:t>Peer Principle 5: Peer Professional Collaboration</a:t>
            </a:r>
            <a:br>
              <a:rPr lang="en-US" sz="2800" b="0" dirty="0" smtClean="0"/>
            </a:br>
            <a:endParaRPr lang="en-US" sz="2800" b="0" dirty="0" smtClean="0"/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3611563"/>
          </a:xfrm>
        </p:spPr>
        <p:txBody>
          <a:bodyPr/>
          <a:lstStyle/>
          <a:p>
            <a:pPr>
              <a:lnSpc>
                <a:spcPct val="114000"/>
              </a:lnSpc>
              <a:spcBef>
                <a:spcPts val="1200"/>
              </a:spcBef>
              <a:buClrTx/>
              <a:defRPr/>
            </a:pPr>
            <a:r>
              <a:rPr lang="en-US" sz="2400" b="0" dirty="0" smtClean="0"/>
              <a:t>Peer and professional are not </a:t>
            </a:r>
            <a:r>
              <a:rPr lang="en-US" sz="2400" b="0" dirty="0"/>
              <a:t>opposing </a:t>
            </a:r>
            <a:r>
              <a:rPr lang="en-US" sz="2400" b="0" dirty="0" smtClean="0"/>
              <a:t>paradigms</a:t>
            </a:r>
          </a:p>
          <a:p>
            <a:pPr>
              <a:lnSpc>
                <a:spcPct val="114000"/>
              </a:lnSpc>
              <a:spcBef>
                <a:spcPts val="1200"/>
              </a:spcBef>
              <a:buClrTx/>
              <a:buNone/>
              <a:defRPr/>
            </a:pPr>
            <a:endParaRPr lang="en-US" sz="2400" b="0" dirty="0"/>
          </a:p>
          <a:p>
            <a:pPr>
              <a:lnSpc>
                <a:spcPct val="114000"/>
              </a:lnSpc>
              <a:spcBef>
                <a:spcPts val="1200"/>
              </a:spcBef>
              <a:buClrTx/>
              <a:defRPr/>
            </a:pPr>
            <a:r>
              <a:rPr lang="en-US" sz="2400" b="0" dirty="0"/>
              <a:t>Search for potent combinations and sequences that speed </a:t>
            </a:r>
            <a:r>
              <a:rPr lang="en-US" sz="2400" b="0" dirty="0" smtClean="0"/>
              <a:t>and </a:t>
            </a:r>
            <a:r>
              <a:rPr lang="en-US" sz="2400" b="0" dirty="0"/>
              <a:t>sustain </a:t>
            </a:r>
            <a:r>
              <a:rPr lang="en-US" sz="2400" b="0" dirty="0" smtClean="0"/>
              <a:t>healing</a:t>
            </a:r>
          </a:p>
          <a:p>
            <a:pPr>
              <a:lnSpc>
                <a:spcPct val="114000"/>
              </a:lnSpc>
              <a:spcBef>
                <a:spcPts val="1200"/>
              </a:spcBef>
              <a:buClrTx/>
              <a:buNone/>
              <a:defRPr/>
            </a:pPr>
            <a:endParaRPr lang="en-US" sz="2400" b="0" dirty="0"/>
          </a:p>
          <a:p>
            <a:pPr>
              <a:lnSpc>
                <a:spcPct val="114000"/>
              </a:lnSpc>
              <a:spcBef>
                <a:spcPts val="1200"/>
              </a:spcBef>
              <a:buClrTx/>
              <a:defRPr/>
            </a:pPr>
            <a:r>
              <a:rPr lang="en-US" sz="2400" b="0" dirty="0"/>
              <a:t>Philosophy of choice</a:t>
            </a:r>
          </a:p>
          <a:p>
            <a:pPr marL="0" indent="0">
              <a:buClrTx/>
              <a:buFontTx/>
              <a:buNone/>
              <a:defRPr/>
            </a:pPr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A76277-8EFF-4747-9435-6B5E61E17F01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dirty="0" smtClean="0"/>
              <a:t/>
            </a:r>
            <a:br>
              <a:rPr lang="en-US" sz="2800" b="0" dirty="0" smtClean="0"/>
            </a:br>
            <a:r>
              <a:rPr lang="en-US" sz="2800" b="0" dirty="0" smtClean="0"/>
              <a:t>Scientific Support for Peer Helping</a:t>
            </a:r>
            <a:br>
              <a:rPr lang="en-US" sz="2800" b="0" dirty="0" smtClean="0"/>
            </a:br>
            <a:endParaRPr lang="en-US" sz="2800" b="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84437"/>
            <a:ext cx="8229600" cy="3535363"/>
          </a:xfrm>
        </p:spPr>
        <p:txBody>
          <a:bodyPr/>
          <a:lstStyle/>
          <a:p>
            <a:pPr marL="457200" indent="-457200">
              <a:lnSpc>
                <a:spcPct val="114000"/>
              </a:lnSpc>
              <a:buClrTx/>
              <a:defRPr/>
            </a:pPr>
            <a:r>
              <a:rPr lang="en-US" sz="2400" b="0" dirty="0"/>
              <a:t>Peer models emerged out of lived experience of </a:t>
            </a:r>
            <a:r>
              <a:rPr lang="en-US" sz="2400" b="0" dirty="0" smtClean="0"/>
              <a:t>recovery, </a:t>
            </a:r>
            <a:r>
              <a:rPr lang="en-US" sz="2400" b="0" dirty="0"/>
              <a:t>but are garnering considerable scientific support for their underlying principles, e.g., scientific validation of therapeutic effects of </a:t>
            </a:r>
            <a:r>
              <a:rPr lang="en-US" sz="2400" b="0" dirty="0" smtClean="0"/>
              <a:t>helping others</a:t>
            </a:r>
            <a:endParaRPr lang="en-US" sz="2400" b="0" dirty="0"/>
          </a:p>
          <a:p>
            <a:pPr>
              <a:buNone/>
              <a:defRPr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A76277-8EFF-4747-9435-6B5E61E17F01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dirty="0" smtClean="0"/>
              <a:t/>
            </a:r>
            <a:br>
              <a:rPr lang="en-US" sz="2800" b="0" dirty="0" smtClean="0"/>
            </a:br>
            <a:r>
              <a:rPr lang="en-US" sz="2800" b="0" dirty="0" smtClean="0"/>
              <a:t>Peer Support Implementation Issues: </a:t>
            </a:r>
            <a:br>
              <a:rPr lang="en-US" sz="2800" b="0" dirty="0" smtClean="0"/>
            </a:br>
            <a:r>
              <a:rPr lang="en-US" sz="2800" b="0" dirty="0" smtClean="0"/>
              <a:t>Six Critical Questions</a:t>
            </a:r>
            <a:br>
              <a:rPr lang="en-US" sz="2800" b="0" dirty="0" smtClean="0"/>
            </a:br>
            <a:endParaRPr lang="en-US" sz="2800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A76277-8EFF-4747-9435-6B5E61E17F01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2400" y="1752600"/>
            <a:ext cx="8839200" cy="4525963"/>
          </a:xfrm>
        </p:spPr>
        <p:txBody>
          <a:bodyPr/>
          <a:lstStyle/>
          <a:p>
            <a:pPr marL="274320" indent="-274320">
              <a:spcBef>
                <a:spcPts val="1200"/>
              </a:spcBef>
              <a:buClrTx/>
              <a:buFont typeface="+mj-lt"/>
              <a:buAutoNum type="arabicPeriod"/>
              <a:defRPr/>
            </a:pPr>
            <a:r>
              <a:rPr lang="en-US" sz="1800" dirty="0" smtClean="0"/>
              <a:t>What is the ideal organizational setting for the delivery of peer support services?</a:t>
            </a:r>
          </a:p>
          <a:p>
            <a:pPr marL="731520" lvl="1" indent="-274320">
              <a:spcBef>
                <a:spcPts val="600"/>
              </a:spcBef>
              <a:buClrTx/>
              <a:buFont typeface="Arial" pitchFamily="34" charset="0"/>
              <a:buChar char="•"/>
              <a:defRPr/>
            </a:pPr>
            <a:r>
              <a:rPr lang="en-US" sz="1800" b="0" i="0" dirty="0" smtClean="0"/>
              <a:t>Recovery community organization</a:t>
            </a:r>
          </a:p>
          <a:p>
            <a:pPr marL="731520" lvl="1" indent="-274320">
              <a:spcBef>
                <a:spcPts val="600"/>
              </a:spcBef>
              <a:buClrTx/>
              <a:buFont typeface="Arial" pitchFamily="34" charset="0"/>
              <a:buChar char="•"/>
              <a:defRPr/>
            </a:pPr>
            <a:r>
              <a:rPr lang="en-US" sz="1800" b="0" i="0" dirty="0" smtClean="0"/>
              <a:t>Professional service organization (and role of profit status)</a:t>
            </a:r>
          </a:p>
          <a:p>
            <a:pPr marL="731520" lvl="1" indent="-274320">
              <a:spcBef>
                <a:spcPts val="600"/>
              </a:spcBef>
              <a:buClrTx/>
              <a:buFont typeface="Arial" pitchFamily="34" charset="0"/>
              <a:buChar char="•"/>
              <a:defRPr/>
            </a:pPr>
            <a:r>
              <a:rPr lang="en-US" sz="1800" b="0" i="0" dirty="0" smtClean="0"/>
              <a:t>Managed behavioral healthcare organization</a:t>
            </a:r>
          </a:p>
          <a:p>
            <a:pPr marL="731520" lvl="1" indent="-274320">
              <a:spcBef>
                <a:spcPts val="600"/>
              </a:spcBef>
              <a:buClrTx/>
              <a:buNone/>
              <a:defRPr/>
            </a:pPr>
            <a:endParaRPr lang="en-US" sz="1800" b="0" i="0" dirty="0" smtClean="0"/>
          </a:p>
          <a:p>
            <a:pPr marL="274320" indent="-274320">
              <a:spcBef>
                <a:spcPts val="1200"/>
              </a:spcBef>
              <a:buClrTx/>
              <a:buFont typeface="+mj-lt"/>
              <a:buAutoNum type="arabicPeriod"/>
              <a:defRPr/>
            </a:pPr>
            <a:r>
              <a:rPr lang="en-US" sz="1800" dirty="0" smtClean="0"/>
              <a:t>What key qualities define “peer” and who gets to decide?</a:t>
            </a:r>
          </a:p>
          <a:p>
            <a:pPr marL="731520" lvl="1" indent="-274320">
              <a:spcBef>
                <a:spcPts val="600"/>
              </a:spcBef>
              <a:buClrTx/>
              <a:defRPr/>
            </a:pPr>
            <a:r>
              <a:rPr lang="en-US" sz="1800" b="0" i="0" dirty="0" smtClean="0"/>
              <a:t>Choice philosophy: person being served gets to define</a:t>
            </a:r>
          </a:p>
          <a:p>
            <a:pPr marL="568325" indent="0">
              <a:lnSpc>
                <a:spcPct val="114000"/>
              </a:lnSpc>
              <a:defRPr/>
            </a:pPr>
            <a:endParaRPr lang="en-US" sz="1800" b="0" dirty="0" smtClean="0"/>
          </a:p>
          <a:p>
            <a:pPr marL="914400" lvl="1" indent="-514350">
              <a:buFont typeface="Arial" pitchFamily="34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dirty="0" smtClean="0"/>
              <a:t>Peer Support Implementation Issues: </a:t>
            </a:r>
            <a:br>
              <a:rPr lang="en-US" sz="2800" b="0" dirty="0" smtClean="0"/>
            </a:br>
            <a:r>
              <a:rPr lang="en-US" sz="2800" b="0" dirty="0" smtClean="0"/>
              <a:t>Six Critical Questions (</a:t>
            </a:r>
            <a:r>
              <a:rPr lang="en-US" sz="2800" b="0" dirty="0" err="1" smtClean="0"/>
              <a:t>con’t</a:t>
            </a:r>
            <a:r>
              <a:rPr lang="en-US" sz="2800" b="0" dirty="0" smtClean="0"/>
              <a:t>)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76400"/>
            <a:ext cx="8839200" cy="3992563"/>
          </a:xfrm>
        </p:spPr>
        <p:txBody>
          <a:bodyPr/>
          <a:lstStyle/>
          <a:p>
            <a:pPr>
              <a:lnSpc>
                <a:spcPct val="114000"/>
              </a:lnSpc>
              <a:spcBef>
                <a:spcPts val="1200"/>
              </a:spcBef>
              <a:buClrTx/>
              <a:buFont typeface="+mj-lt"/>
              <a:buAutoNum type="arabicPeriod" startAt="3"/>
              <a:defRPr/>
            </a:pPr>
            <a:r>
              <a:rPr lang="en-US" sz="1800" dirty="0" smtClean="0"/>
              <a:t>What distinguishes peer helper roles from other service roles?  </a:t>
            </a:r>
          </a:p>
          <a:p>
            <a:pPr marL="731520" lvl="1" indent="-274320">
              <a:lnSpc>
                <a:spcPct val="114000"/>
              </a:lnSpc>
              <a:spcBef>
                <a:spcPts val="0"/>
              </a:spcBef>
              <a:buClrTx/>
              <a:defRPr/>
            </a:pPr>
            <a:r>
              <a:rPr lang="en-US" sz="1800" i="0" dirty="0" smtClean="0"/>
              <a:t>Problems of role ambiguity and role conflict </a:t>
            </a:r>
          </a:p>
          <a:p>
            <a:pPr marL="731520" lvl="1" indent="-274320">
              <a:lnSpc>
                <a:spcPct val="114000"/>
              </a:lnSpc>
              <a:spcBef>
                <a:spcPts val="0"/>
              </a:spcBef>
              <a:buClrTx/>
              <a:defRPr/>
            </a:pPr>
            <a:r>
              <a:rPr lang="en-US" sz="1800" i="0" dirty="0" smtClean="0"/>
              <a:t>Core knowledge and competence domains</a:t>
            </a:r>
          </a:p>
          <a:p>
            <a:pPr marL="731520" lvl="1" indent="-274320">
              <a:lnSpc>
                <a:spcPct val="114000"/>
              </a:lnSpc>
              <a:spcBef>
                <a:spcPts val="0"/>
              </a:spcBef>
              <a:buClrTx/>
              <a:defRPr/>
            </a:pPr>
            <a:r>
              <a:rPr lang="en-US" sz="1800" i="0" dirty="0" smtClean="0"/>
              <a:t>Delineation of best practices</a:t>
            </a:r>
          </a:p>
          <a:p>
            <a:pPr marL="731520" lvl="1" indent="-274320">
              <a:lnSpc>
                <a:spcPct val="114000"/>
              </a:lnSpc>
              <a:spcBef>
                <a:spcPts val="0"/>
              </a:spcBef>
              <a:buClrTx/>
              <a:defRPr/>
            </a:pPr>
            <a:r>
              <a:rPr lang="en-US" sz="1800" i="0" dirty="0" smtClean="0"/>
              <a:t>Certification and credentialing issues</a:t>
            </a:r>
          </a:p>
          <a:p>
            <a:pPr marL="731520" lvl="1" indent="-274320">
              <a:lnSpc>
                <a:spcPct val="114000"/>
              </a:lnSpc>
              <a:spcBef>
                <a:spcPts val="0"/>
              </a:spcBef>
              <a:buClrTx/>
              <a:buNone/>
              <a:defRPr/>
            </a:pPr>
            <a:endParaRPr lang="en-US" sz="1800" i="0" dirty="0" smtClean="0"/>
          </a:p>
          <a:p>
            <a:pPr>
              <a:lnSpc>
                <a:spcPct val="114000"/>
              </a:lnSpc>
              <a:spcBef>
                <a:spcPts val="1200"/>
              </a:spcBef>
              <a:buClrTx/>
              <a:buFont typeface="+mj-lt"/>
              <a:buAutoNum type="arabicPeriod" startAt="4"/>
              <a:defRPr/>
            </a:pPr>
            <a:r>
              <a:rPr lang="en-US" sz="1800" dirty="0" smtClean="0"/>
              <a:t>What are the most effective models of peer support in promoting long-term recovery?</a:t>
            </a:r>
          </a:p>
          <a:p>
            <a:pPr lvl="1">
              <a:lnSpc>
                <a:spcPct val="114000"/>
              </a:lnSpc>
              <a:spcBef>
                <a:spcPts val="0"/>
              </a:spcBef>
              <a:buClrTx/>
              <a:defRPr/>
            </a:pPr>
            <a:r>
              <a:rPr lang="en-US" sz="1800" i="0" dirty="0" smtClean="0"/>
              <a:t>Paid versus volunteer models</a:t>
            </a:r>
          </a:p>
          <a:p>
            <a:pPr lvl="1">
              <a:lnSpc>
                <a:spcPct val="114000"/>
              </a:lnSpc>
              <a:spcBef>
                <a:spcPts val="0"/>
              </a:spcBef>
              <a:buClrTx/>
              <a:defRPr/>
            </a:pPr>
            <a:r>
              <a:rPr lang="en-US" sz="1800" i="0" dirty="0" smtClean="0"/>
              <a:t>Individual versus individual, family, and community models</a:t>
            </a:r>
          </a:p>
          <a:p>
            <a:pPr lvl="1">
              <a:lnSpc>
                <a:spcPct val="114000"/>
              </a:lnSpc>
              <a:spcBef>
                <a:spcPts val="0"/>
              </a:spcBef>
              <a:buClrTx/>
              <a:defRPr/>
            </a:pPr>
            <a:r>
              <a:rPr lang="en-US" sz="1800" i="0" dirty="0" smtClean="0"/>
              <a:t>Peer support and stages of recovery</a:t>
            </a:r>
          </a:p>
          <a:p>
            <a:pPr lvl="1">
              <a:lnSpc>
                <a:spcPct val="114000"/>
              </a:lnSpc>
              <a:spcBef>
                <a:spcPts val="0"/>
              </a:spcBef>
              <a:buClrTx/>
              <a:defRPr/>
            </a:pPr>
            <a:r>
              <a:rPr lang="en-US" sz="1800" i="0" dirty="0" smtClean="0"/>
              <a:t>Stage-specific services or services across the stages of recovery </a:t>
            </a:r>
          </a:p>
          <a:p>
            <a:pPr lvl="1">
              <a:lnSpc>
                <a:spcPct val="114000"/>
              </a:lnSpc>
              <a:spcBef>
                <a:spcPts val="0"/>
              </a:spcBef>
              <a:buClrTx/>
              <a:defRPr/>
            </a:pPr>
            <a:r>
              <a:rPr lang="en-US" sz="1800" i="0" dirty="0" smtClean="0"/>
              <a:t>Harm in the name of help </a:t>
            </a:r>
          </a:p>
          <a:p>
            <a:pPr lvl="1">
              <a:lnSpc>
                <a:spcPct val="114000"/>
              </a:lnSpc>
              <a:spcBef>
                <a:spcPts val="0"/>
              </a:spcBef>
              <a:buClrTx/>
              <a:defRPr/>
            </a:pPr>
            <a:r>
              <a:rPr lang="en-US" sz="1800" i="0" dirty="0" smtClean="0"/>
              <a:t>Need for ethical guidelines and decision-making models  </a:t>
            </a:r>
            <a:r>
              <a:rPr lang="en-US" sz="1800" dirty="0" smtClean="0"/>
              <a:t>	</a:t>
            </a:r>
            <a:endParaRPr lang="en-US" sz="1800" i="0" dirty="0" smtClean="0"/>
          </a:p>
          <a:p>
            <a:pPr lvl="1">
              <a:lnSpc>
                <a:spcPct val="114000"/>
              </a:lnSpc>
              <a:defRPr/>
            </a:pPr>
            <a:endParaRPr lang="en-US" sz="1800" i="0" dirty="0" smtClean="0"/>
          </a:p>
          <a:p>
            <a:pPr marL="0" indent="0">
              <a:buFontTx/>
              <a:buNone/>
              <a:defRPr/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A76277-8EFF-4747-9435-6B5E61E17F01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dirty="0" smtClean="0"/>
              <a:t>Peer Support Implementation Issues: </a:t>
            </a:r>
            <a:br>
              <a:rPr lang="en-US" sz="2800" b="0" dirty="0" smtClean="0"/>
            </a:br>
            <a:r>
              <a:rPr lang="en-US" sz="2800" b="0" dirty="0" smtClean="0"/>
              <a:t>Six Critical Questions (</a:t>
            </a:r>
            <a:r>
              <a:rPr lang="en-US" sz="2800" b="0" dirty="0" err="1" smtClean="0"/>
              <a:t>con’t</a:t>
            </a:r>
            <a:r>
              <a:rPr lang="en-US" sz="2800" b="0" dirty="0" smtClean="0"/>
              <a:t>)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76400"/>
            <a:ext cx="8839200" cy="3992563"/>
          </a:xfrm>
        </p:spPr>
        <p:txBody>
          <a:bodyPr/>
          <a:lstStyle/>
          <a:p>
            <a:pPr>
              <a:lnSpc>
                <a:spcPct val="114000"/>
              </a:lnSpc>
              <a:spcBef>
                <a:spcPts val="1200"/>
              </a:spcBef>
              <a:buClrTx/>
              <a:buFont typeface="+mj-lt"/>
              <a:buAutoNum type="arabicPeriod" startAt="5"/>
              <a:defRPr/>
            </a:pPr>
            <a:r>
              <a:rPr lang="en-US" sz="1800" dirty="0" smtClean="0"/>
              <a:t>What is the ideal infrastructure for peer recovery support?</a:t>
            </a:r>
          </a:p>
          <a:p>
            <a:pPr marL="731520" lvl="1" indent="-274320">
              <a:lnSpc>
                <a:spcPct val="114000"/>
              </a:lnSpc>
              <a:spcBef>
                <a:spcPts val="0"/>
              </a:spcBef>
              <a:buClrTx/>
              <a:defRPr/>
            </a:pPr>
            <a:r>
              <a:rPr lang="en-US" sz="1800" i="0" dirty="0" smtClean="0"/>
              <a:t>Screening, selection, orientation, training, and supervision</a:t>
            </a:r>
          </a:p>
          <a:p>
            <a:pPr marL="731520" lvl="1" indent="-274320">
              <a:lnSpc>
                <a:spcPct val="114000"/>
              </a:lnSpc>
              <a:spcBef>
                <a:spcPts val="0"/>
              </a:spcBef>
              <a:buClrTx/>
              <a:defRPr/>
            </a:pPr>
            <a:r>
              <a:rPr lang="en-US" sz="1800" i="0" dirty="0" smtClean="0"/>
              <a:t>Defining peer support service capacity</a:t>
            </a:r>
          </a:p>
          <a:p>
            <a:pPr marL="731520" lvl="1" indent="-274320">
              <a:lnSpc>
                <a:spcPct val="114000"/>
              </a:lnSpc>
              <a:spcBef>
                <a:spcPts val="0"/>
              </a:spcBef>
              <a:buClrTx/>
              <a:buNone/>
              <a:defRPr/>
            </a:pPr>
            <a:endParaRPr lang="en-US" sz="1800" i="0" dirty="0" smtClean="0"/>
          </a:p>
          <a:p>
            <a:pPr marL="274320" indent="-274320">
              <a:lnSpc>
                <a:spcPct val="114000"/>
              </a:lnSpc>
              <a:spcBef>
                <a:spcPts val="1200"/>
              </a:spcBef>
              <a:buClrTx/>
              <a:buFont typeface="+mj-lt"/>
              <a:buAutoNum type="arabicPeriod" startAt="5"/>
              <a:defRPr/>
            </a:pPr>
            <a:r>
              <a:rPr lang="en-US" sz="1800" dirty="0" smtClean="0"/>
              <a:t>What are the greatest risks to implementing peer recovery supports?</a:t>
            </a:r>
          </a:p>
          <a:p>
            <a:pPr marL="731520" lvl="1" indent="-274320">
              <a:lnSpc>
                <a:spcPct val="114000"/>
              </a:lnSpc>
              <a:spcBef>
                <a:spcPts val="0"/>
              </a:spcBef>
              <a:buClrTx/>
              <a:defRPr/>
            </a:pPr>
            <a:r>
              <a:rPr lang="en-US" sz="1800" i="0" dirty="0" smtClean="0"/>
              <a:t>Anti-professionalism and professionalism</a:t>
            </a:r>
          </a:p>
          <a:p>
            <a:pPr marL="731520" lvl="1" indent="-274320">
              <a:lnSpc>
                <a:spcPct val="114000"/>
              </a:lnSpc>
              <a:spcBef>
                <a:spcPts val="0"/>
              </a:spcBef>
              <a:buClrTx/>
              <a:defRPr/>
            </a:pPr>
            <a:r>
              <a:rPr lang="en-US" sz="1800" i="0" dirty="0" err="1" smtClean="0"/>
              <a:t>Commodification</a:t>
            </a:r>
            <a:r>
              <a:rPr lang="en-US" sz="1800" i="0" dirty="0" smtClean="0"/>
              <a:t> and commercialization</a:t>
            </a:r>
          </a:p>
          <a:p>
            <a:pPr marL="731520" lvl="1" indent="-274320">
              <a:lnSpc>
                <a:spcPct val="114000"/>
              </a:lnSpc>
              <a:spcBef>
                <a:spcPts val="0"/>
              </a:spcBef>
              <a:buClrTx/>
              <a:defRPr/>
            </a:pPr>
            <a:r>
              <a:rPr lang="en-US" sz="1800" i="0" dirty="0" smtClean="0"/>
              <a:t>Exploitation of peer specialists </a:t>
            </a:r>
          </a:p>
          <a:p>
            <a:pPr marL="731520" lvl="1" indent="-274320">
              <a:lnSpc>
                <a:spcPct val="114000"/>
              </a:lnSpc>
              <a:spcBef>
                <a:spcPts val="0"/>
              </a:spcBef>
              <a:buClrTx/>
              <a:defRPr/>
            </a:pPr>
            <a:r>
              <a:rPr lang="en-US" sz="1800" i="0" dirty="0" smtClean="0"/>
              <a:t>Harm in the name of help </a:t>
            </a:r>
          </a:p>
          <a:p>
            <a:pPr marL="731520" lvl="1" indent="-274320">
              <a:lnSpc>
                <a:spcPct val="114000"/>
              </a:lnSpc>
              <a:spcBef>
                <a:spcPts val="0"/>
              </a:spcBef>
              <a:buClrTx/>
              <a:defRPr/>
            </a:pPr>
            <a:r>
              <a:rPr lang="en-US" sz="1800" i="0" dirty="0" smtClean="0"/>
              <a:t>Need for ethical guidelines and decision-making models  </a:t>
            </a:r>
            <a:r>
              <a:rPr lang="en-US" sz="1800" dirty="0" smtClean="0"/>
              <a:t>	</a:t>
            </a:r>
            <a:endParaRPr lang="en-US" sz="1800" i="0" dirty="0" smtClean="0"/>
          </a:p>
          <a:p>
            <a:pPr lvl="1">
              <a:lnSpc>
                <a:spcPct val="114000"/>
              </a:lnSpc>
              <a:defRPr/>
            </a:pPr>
            <a:endParaRPr lang="en-US" sz="1800" i="0" dirty="0" smtClean="0"/>
          </a:p>
          <a:p>
            <a:pPr marL="0" indent="0">
              <a:buFontTx/>
              <a:buNone/>
              <a:defRPr/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A76277-8EFF-4747-9435-6B5E61E17F01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dirty="0" smtClean="0"/>
              <a:t>Webinar Overview</a:t>
            </a:r>
            <a:endParaRPr lang="en-US" sz="2800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  <a:buClrTx/>
            </a:pPr>
            <a:r>
              <a:rPr lang="en-US" sz="2400" b="0" dirty="0" smtClean="0"/>
              <a:t>Welcome and introductions</a:t>
            </a:r>
          </a:p>
          <a:p>
            <a:pPr>
              <a:spcBef>
                <a:spcPts val="1200"/>
              </a:spcBef>
              <a:spcAft>
                <a:spcPts val="1200"/>
              </a:spcAft>
              <a:buClrTx/>
            </a:pPr>
            <a:r>
              <a:rPr lang="en-US" sz="2400" b="0" dirty="0" smtClean="0"/>
              <a:t>Webinar objectives</a:t>
            </a:r>
          </a:p>
          <a:p>
            <a:pPr>
              <a:spcBef>
                <a:spcPts val="1200"/>
              </a:spcBef>
              <a:spcAft>
                <a:spcPts val="1200"/>
              </a:spcAft>
              <a:buClrTx/>
            </a:pPr>
            <a:r>
              <a:rPr lang="en-US" sz="2400" b="0" dirty="0" smtClean="0"/>
              <a:t>Webinar format</a:t>
            </a:r>
          </a:p>
          <a:p>
            <a:pPr>
              <a:spcBef>
                <a:spcPts val="1200"/>
              </a:spcBef>
              <a:spcAft>
                <a:spcPts val="1200"/>
              </a:spcAft>
              <a:buClrTx/>
            </a:pPr>
            <a:r>
              <a:rPr lang="en-US" sz="2400" b="0" dirty="0" smtClean="0"/>
              <a:t>Language and labels</a:t>
            </a:r>
            <a:endParaRPr lang="en-US" sz="24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A76277-8EFF-4747-9435-6B5E61E17F01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dirty="0" smtClean="0"/>
              <a:t>References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sz="1800" b="0" dirty="0" smtClean="0"/>
              <a:t>White, W. L. (2009).  </a:t>
            </a:r>
            <a:r>
              <a:rPr lang="en-US" sz="1800" b="0" i="1" dirty="0" smtClean="0"/>
              <a:t>Peer-based addiction recovery support:  History, theory, practice, and scientific evaluation.  </a:t>
            </a:r>
            <a:r>
              <a:rPr lang="en-US" sz="1800" b="0" dirty="0" smtClean="0"/>
              <a:t>Chicago, IL:  Great Lakes Addiction Technology Transfer Center and Philadelphia Department of Behavioral Health and Intellectual </a:t>
            </a:r>
            <a:r>
              <a:rPr lang="en-US" sz="1800" b="0" dirty="0" err="1" smtClean="0"/>
              <a:t>disAbillty</a:t>
            </a:r>
            <a:r>
              <a:rPr lang="en-US" sz="1800" b="0" dirty="0" smtClean="0"/>
              <a:t> Services.</a:t>
            </a:r>
          </a:p>
          <a:p>
            <a:pPr marL="0" indent="0">
              <a:buFontTx/>
              <a:buNone/>
            </a:pPr>
            <a:endParaRPr lang="en-US" sz="1800" b="0" dirty="0" smtClean="0"/>
          </a:p>
          <a:p>
            <a:pPr marL="0" indent="0">
              <a:buFontTx/>
              <a:buNone/>
            </a:pPr>
            <a:r>
              <a:rPr lang="en-US" sz="1800" b="0" dirty="0" smtClean="0"/>
              <a:t>White, W. L., Kelly, J. F., &amp; Roth, J. D. (2012).  New addiction recovery support institutions: Mobilizing support beyond professional addiction treatment and recovery mutual aid.  </a:t>
            </a:r>
            <a:r>
              <a:rPr lang="en-US" sz="1800" b="0" i="1" dirty="0" smtClean="0"/>
              <a:t>Journal of Groups in Addiction &amp; Recovery</a:t>
            </a:r>
            <a:r>
              <a:rPr lang="en-US" sz="1800" b="0" dirty="0" smtClean="0"/>
              <a:t>, </a:t>
            </a:r>
            <a:r>
              <a:rPr lang="en-US" sz="1800" b="0" i="1" dirty="0" smtClean="0"/>
              <a:t>7</a:t>
            </a:r>
            <a:r>
              <a:rPr lang="en-US" sz="1800" b="0" dirty="0" smtClean="0"/>
              <a:t>(2-4), 297-317.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A76277-8EFF-4747-9435-6B5E61E17F01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777875"/>
          </a:xfrm>
        </p:spPr>
        <p:txBody>
          <a:bodyPr/>
          <a:lstStyle/>
          <a:p>
            <a:r>
              <a:rPr lang="en-US" sz="2800" b="0" dirty="0" smtClean="0">
                <a:solidFill>
                  <a:srgbClr val="F42F1A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Building Bridges: </a:t>
            </a:r>
            <a:r>
              <a:rPr lang="en-US" sz="2800" dirty="0" smtClean="0">
                <a:cs typeface="Arial" charset="0"/>
              </a:rPr>
              <a:t>Peer Support For </a:t>
            </a:r>
            <a:br>
              <a:rPr lang="en-US" sz="2800" dirty="0" smtClean="0">
                <a:cs typeface="Arial" charset="0"/>
              </a:rPr>
            </a:br>
            <a:r>
              <a:rPr lang="en-US" sz="2800" dirty="0" smtClean="0">
                <a:cs typeface="Arial" charset="0"/>
              </a:rPr>
              <a:t>Service Members, Veterans, and their Families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algn="ctr">
              <a:spcBef>
                <a:spcPts val="0"/>
              </a:spcBef>
              <a:buNone/>
            </a:pPr>
            <a:endParaRPr lang="en-US" sz="1800" dirty="0" smtClean="0"/>
          </a:p>
          <a:p>
            <a:pPr algn="ctr">
              <a:spcBef>
                <a:spcPts val="0"/>
              </a:spcBef>
              <a:buNone/>
            </a:pPr>
            <a:endParaRPr lang="en-US" sz="1800" dirty="0" smtClean="0"/>
          </a:p>
          <a:p>
            <a:pPr algn="ctr">
              <a:spcBef>
                <a:spcPts val="0"/>
              </a:spcBef>
              <a:buNone/>
            </a:pPr>
            <a:endParaRPr lang="en-US" sz="1800" dirty="0" smtClean="0"/>
          </a:p>
          <a:p>
            <a:pPr algn="ctr">
              <a:spcBef>
                <a:spcPts val="0"/>
              </a:spcBef>
              <a:buNone/>
            </a:pPr>
            <a:endParaRPr lang="en-US" sz="1800" dirty="0" smtClean="0"/>
          </a:p>
          <a:p>
            <a:pPr algn="ctr">
              <a:spcBef>
                <a:spcPts val="0"/>
              </a:spcBef>
              <a:buNone/>
            </a:pPr>
            <a:endParaRPr lang="en-US" sz="1800" dirty="0" smtClean="0"/>
          </a:p>
          <a:p>
            <a:pPr algn="ctr">
              <a:spcBef>
                <a:spcPts val="0"/>
              </a:spcBef>
              <a:buNone/>
            </a:pPr>
            <a:endParaRPr lang="en-US" sz="1800" dirty="0" smtClean="0"/>
          </a:p>
          <a:p>
            <a:pPr algn="ctr">
              <a:spcBef>
                <a:spcPts val="0"/>
              </a:spcBef>
              <a:buNone/>
            </a:pPr>
            <a:endParaRPr lang="en-US" sz="1800" dirty="0" smtClean="0"/>
          </a:p>
          <a:p>
            <a:pPr algn="ctr">
              <a:spcBef>
                <a:spcPts val="0"/>
              </a:spcBef>
              <a:buNone/>
            </a:pPr>
            <a:endParaRPr lang="en-US" sz="1800" dirty="0" smtClean="0"/>
          </a:p>
          <a:p>
            <a:pPr algn="ctr">
              <a:spcBef>
                <a:spcPts val="0"/>
              </a:spcBef>
              <a:buNone/>
            </a:pPr>
            <a:endParaRPr lang="en-US" sz="1800" dirty="0" smtClean="0"/>
          </a:p>
          <a:p>
            <a:pPr algn="ctr">
              <a:spcBef>
                <a:spcPts val="0"/>
              </a:spcBef>
              <a:buNone/>
            </a:pPr>
            <a:r>
              <a:rPr lang="en-US" sz="1800" dirty="0" smtClean="0"/>
              <a:t>John Harris, M.S.W</a:t>
            </a:r>
            <a:r>
              <a:rPr lang="en-US" sz="1800" i="1" dirty="0" smtClean="0"/>
              <a:t>.</a:t>
            </a:r>
            <a:r>
              <a:rPr lang="en-US" sz="1800" dirty="0" smtClean="0"/>
              <a:t> </a:t>
            </a:r>
          </a:p>
          <a:p>
            <a:pPr algn="ctr">
              <a:spcBef>
                <a:spcPts val="0"/>
              </a:spcBef>
              <a:buNone/>
            </a:pPr>
            <a:r>
              <a:rPr lang="en-US" sz="1800" b="0" dirty="0" smtClean="0"/>
              <a:t>Military and Veterans Program Manager</a:t>
            </a:r>
          </a:p>
          <a:p>
            <a:pPr algn="ctr">
              <a:spcBef>
                <a:spcPts val="0"/>
              </a:spcBef>
              <a:buNone/>
            </a:pPr>
            <a:r>
              <a:rPr lang="en-US" sz="1800" b="0" dirty="0" smtClean="0"/>
              <a:t>North Carolina Department of Health and Human Services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A76277-8EFF-4747-9435-6B5E61E17F01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  <p:pic>
        <p:nvPicPr>
          <p:cNvPr id="5" name="Picture 8" descr="MP900422652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2133600"/>
            <a:ext cx="4343400" cy="2250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dirty="0" smtClean="0">
                <a:solidFill>
                  <a:schemeClr val="tx1"/>
                </a:solidFill>
              </a:rPr>
              <a:t>Vet Peer Support Context</a:t>
            </a:r>
            <a:endParaRPr lang="en-US" sz="2800" b="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/>
          <a:lstStyle/>
          <a:p>
            <a:pPr>
              <a:lnSpc>
                <a:spcPct val="114000"/>
              </a:lnSpc>
              <a:spcBef>
                <a:spcPts val="1200"/>
              </a:spcBef>
              <a:buClrTx/>
            </a:pPr>
            <a:r>
              <a:rPr lang="en-US" sz="1800" b="0" dirty="0" smtClean="0"/>
              <a:t>Nearly 1.9 million U.S. troops have been deployed to Afghanistan and Iraq since October 2001</a:t>
            </a:r>
          </a:p>
          <a:p>
            <a:pPr marL="731520" lvl="1" indent="-274320">
              <a:lnSpc>
                <a:spcPct val="114000"/>
              </a:lnSpc>
              <a:spcBef>
                <a:spcPts val="600"/>
              </a:spcBef>
              <a:buClrTx/>
              <a:buSzPct val="80000"/>
              <a:buFont typeface="Courier New" pitchFamily="49" charset="0"/>
              <a:buChar char="o"/>
            </a:pPr>
            <a:r>
              <a:rPr lang="en-US" sz="1800" i="0" dirty="0" smtClean="0"/>
              <a:t>Most return successfully to their normal lives, but many have encountered serious challenges readjusting after they return home </a:t>
            </a:r>
          </a:p>
          <a:p>
            <a:pPr marL="731520" lvl="1" indent="-274320">
              <a:lnSpc>
                <a:spcPct val="114000"/>
              </a:lnSpc>
              <a:spcBef>
                <a:spcPts val="600"/>
              </a:spcBef>
              <a:buClrTx/>
              <a:buSzPct val="80000"/>
              <a:buNone/>
            </a:pPr>
            <a:endParaRPr lang="en-US" sz="1800" i="0" dirty="0" smtClean="0"/>
          </a:p>
          <a:p>
            <a:pPr>
              <a:lnSpc>
                <a:spcPct val="114000"/>
              </a:lnSpc>
              <a:spcBef>
                <a:spcPts val="1200"/>
              </a:spcBef>
              <a:buClrTx/>
            </a:pPr>
            <a:r>
              <a:rPr lang="en-US" sz="1800" b="0" dirty="0" smtClean="0"/>
              <a:t>These wars are unlike past conflicts. The demographics of the all-volunteer military population have changed drastically since the previous war</a:t>
            </a:r>
          </a:p>
          <a:p>
            <a:pPr marL="731520" lvl="1" indent="-274320">
              <a:lnSpc>
                <a:spcPct val="114000"/>
              </a:lnSpc>
              <a:spcBef>
                <a:spcPts val="600"/>
              </a:spcBef>
              <a:buClrTx/>
              <a:buSzPct val="80000"/>
              <a:buFont typeface="Courier New" pitchFamily="49" charset="0"/>
              <a:buChar char="o"/>
            </a:pPr>
            <a:r>
              <a:rPr lang="en-US" sz="1800" i="0" dirty="0" smtClean="0"/>
              <a:t>Many service members deploy multiple times</a:t>
            </a:r>
          </a:p>
          <a:p>
            <a:pPr marL="731520" lvl="1" indent="-274320">
              <a:lnSpc>
                <a:spcPct val="114000"/>
              </a:lnSpc>
              <a:spcBef>
                <a:spcPts val="600"/>
              </a:spcBef>
              <a:buClrTx/>
              <a:buSzPct val="80000"/>
              <a:buFont typeface="Courier New" pitchFamily="49" charset="0"/>
              <a:buChar char="o"/>
            </a:pPr>
            <a:r>
              <a:rPr lang="en-US" sz="1800" i="0" dirty="0" smtClean="0"/>
              <a:t>Reservists and National Guard members are called to active duty at an unprecedented rate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A76277-8EFF-4747-9435-6B5E61E17F01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dirty="0" smtClean="0">
                <a:solidFill>
                  <a:schemeClr val="tx1"/>
                </a:solidFill>
              </a:rPr>
              <a:t>Vet Peer Support Context (</a:t>
            </a:r>
            <a:r>
              <a:rPr lang="en-US" sz="2800" b="0" dirty="0" err="1" smtClean="0">
                <a:solidFill>
                  <a:schemeClr val="tx1"/>
                </a:solidFill>
              </a:rPr>
              <a:t>con’t</a:t>
            </a:r>
            <a:r>
              <a:rPr lang="en-US" sz="2800" b="0" dirty="0" smtClean="0">
                <a:solidFill>
                  <a:schemeClr val="tx1"/>
                </a:solidFill>
              </a:rPr>
              <a:t>)</a:t>
            </a:r>
            <a:endParaRPr lang="en-US" sz="2800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0800"/>
            <a:ext cx="8229600" cy="3535363"/>
          </a:xfrm>
        </p:spPr>
        <p:txBody>
          <a:bodyPr/>
          <a:lstStyle/>
          <a:p>
            <a:pPr>
              <a:lnSpc>
                <a:spcPct val="114000"/>
              </a:lnSpc>
              <a:spcBef>
                <a:spcPts val="1200"/>
              </a:spcBef>
              <a:buClrTx/>
            </a:pPr>
            <a:r>
              <a:rPr lang="en-US" sz="2400" b="0" dirty="0" smtClean="0"/>
              <a:t>More service members are returning home with severe injuries</a:t>
            </a:r>
          </a:p>
          <a:p>
            <a:pPr>
              <a:lnSpc>
                <a:spcPct val="114000"/>
              </a:lnSpc>
              <a:spcBef>
                <a:spcPts val="1200"/>
              </a:spcBef>
              <a:buClrTx/>
            </a:pPr>
            <a:r>
              <a:rPr lang="en-US" sz="2400" b="0" dirty="0" smtClean="0"/>
              <a:t>More women and parents of young children serve on active duty</a:t>
            </a:r>
          </a:p>
          <a:p>
            <a:endParaRPr lang="en-US" sz="1800" dirty="0" smtClean="0"/>
          </a:p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A76277-8EFF-4747-9435-6B5E61E17F01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dirty="0" smtClean="0">
                <a:solidFill>
                  <a:schemeClr val="tx1"/>
                </a:solidFill>
              </a:rPr>
              <a:t>The Vet Peer Purpose</a:t>
            </a:r>
            <a:endParaRPr lang="en-US" sz="2800" b="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763963"/>
          </a:xfrm>
        </p:spPr>
        <p:txBody>
          <a:bodyPr/>
          <a:lstStyle/>
          <a:p>
            <a:pPr marL="274320" indent="-274320">
              <a:lnSpc>
                <a:spcPct val="114000"/>
              </a:lnSpc>
              <a:spcBef>
                <a:spcPts val="1200"/>
              </a:spcBef>
              <a:buClrTx/>
            </a:pPr>
            <a:r>
              <a:rPr lang="en-US" sz="2400" b="0" dirty="0" smtClean="0"/>
              <a:t>Purpose of this program is to expand and enhance support capacity through the provision of peer support for service members, veterans, and their families with community reintegration challenges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A76277-8EFF-4747-9435-6B5E61E17F01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dirty="0" smtClean="0">
                <a:solidFill>
                  <a:schemeClr val="tx1"/>
                </a:solidFill>
              </a:rPr>
              <a:t>The Vet Peer Purpose (</a:t>
            </a:r>
            <a:r>
              <a:rPr lang="en-US" sz="2800" b="0" dirty="0" err="1" smtClean="0">
                <a:solidFill>
                  <a:schemeClr val="tx1"/>
                </a:solidFill>
              </a:rPr>
              <a:t>con’t</a:t>
            </a:r>
            <a:r>
              <a:rPr lang="en-US" sz="2800" b="0" dirty="0" smtClean="0">
                <a:solidFill>
                  <a:schemeClr val="tx1"/>
                </a:solidFill>
              </a:rPr>
              <a:t>)</a:t>
            </a:r>
            <a:endParaRPr lang="en-US" sz="2800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/>
          <a:lstStyle/>
          <a:p>
            <a:pPr marL="457200" indent="-457200">
              <a:lnSpc>
                <a:spcPct val="114000"/>
              </a:lnSpc>
              <a:spcBef>
                <a:spcPts val="1200"/>
              </a:spcBef>
              <a:buClrTx/>
            </a:pPr>
            <a:r>
              <a:rPr lang="en-US" sz="2400" b="0" dirty="0" smtClean="0"/>
              <a:t>It is the expectation that those with lived experience will play an integral role in the design, development, and implementation of this program</a:t>
            </a:r>
          </a:p>
          <a:p>
            <a:pPr marL="914400" lvl="1" indent="-274320">
              <a:lnSpc>
                <a:spcPct val="114000"/>
              </a:lnSpc>
              <a:spcBef>
                <a:spcPts val="600"/>
              </a:spcBef>
              <a:buClrTx/>
              <a:buSzPct val="80000"/>
              <a:buFont typeface="Courier New" pitchFamily="49" charset="0"/>
              <a:buChar char="o"/>
            </a:pPr>
            <a:r>
              <a:rPr lang="en-US" sz="2400" i="0" dirty="0" smtClean="0"/>
              <a:t>Peer support has been recognized as an important strategy in supporting the behavioral health needs of service members, veterans, and their families (SMVF)</a:t>
            </a:r>
          </a:p>
          <a:p>
            <a:pPr marL="914400" lvl="1" indent="-274320">
              <a:lnSpc>
                <a:spcPct val="114000"/>
              </a:lnSpc>
              <a:spcBef>
                <a:spcPts val="600"/>
              </a:spcBef>
              <a:buClrTx/>
              <a:buSzPct val="80000"/>
              <a:buFont typeface="Courier New" pitchFamily="49" charset="0"/>
              <a:buChar char="o"/>
            </a:pPr>
            <a:r>
              <a:rPr lang="en-US" sz="2400" i="0" dirty="0" smtClean="0"/>
              <a:t>Individuals with lived experience provide a bridge to services and help ease SMVF transition to their communities</a:t>
            </a:r>
          </a:p>
          <a:p>
            <a:endParaRPr lang="en-US" sz="1800" dirty="0" smtClean="0"/>
          </a:p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A76277-8EFF-4747-9435-6B5E61E17F01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dirty="0" smtClean="0">
                <a:solidFill>
                  <a:schemeClr val="tx1"/>
                </a:solidFill>
              </a:rPr>
              <a:t>The Vet Peer Purpose (</a:t>
            </a:r>
            <a:r>
              <a:rPr lang="en-US" sz="2800" b="0" dirty="0" err="1" smtClean="0">
                <a:solidFill>
                  <a:schemeClr val="tx1"/>
                </a:solidFill>
              </a:rPr>
              <a:t>con’t</a:t>
            </a:r>
            <a:r>
              <a:rPr lang="en-US" sz="2800" b="0" dirty="0" smtClean="0">
                <a:solidFill>
                  <a:schemeClr val="tx1"/>
                </a:solidFill>
              </a:rPr>
              <a:t>)</a:t>
            </a:r>
            <a:endParaRPr lang="en-US" sz="2800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133600"/>
            <a:ext cx="7848600" cy="3916363"/>
          </a:xfrm>
        </p:spPr>
        <p:txBody>
          <a:bodyPr/>
          <a:lstStyle/>
          <a:p>
            <a:pPr marL="274320" indent="-274320">
              <a:lnSpc>
                <a:spcPct val="80000"/>
              </a:lnSpc>
              <a:spcBef>
                <a:spcPts val="1200"/>
              </a:spcBef>
              <a:buClrTx/>
            </a:pPr>
            <a:r>
              <a:rPr lang="en-US" sz="2400" b="0" dirty="0" smtClean="0"/>
              <a:t>Peers with military experience and experience with recovery from trauma, mental health, or other issues can offer valuable knowledge and skills to assist others</a:t>
            </a:r>
          </a:p>
          <a:p>
            <a:pPr marL="274320" indent="-274320">
              <a:lnSpc>
                <a:spcPct val="80000"/>
              </a:lnSpc>
              <a:spcBef>
                <a:spcPts val="1200"/>
              </a:spcBef>
              <a:buClrTx/>
              <a:buNone/>
            </a:pPr>
            <a:r>
              <a:rPr lang="en-US" sz="2400" b="0" dirty="0" smtClean="0"/>
              <a:t>  </a:t>
            </a:r>
          </a:p>
          <a:p>
            <a:pPr marL="274320" indent="-274320">
              <a:lnSpc>
                <a:spcPct val="80000"/>
              </a:lnSpc>
              <a:spcBef>
                <a:spcPts val="1200"/>
              </a:spcBef>
              <a:buClrTx/>
            </a:pPr>
            <a:r>
              <a:rPr lang="en-US" sz="2400" b="0" dirty="0" smtClean="0"/>
              <a:t>Primary program objective is to help achieve and maintain transition resiliency and to improve the overall quality of life for those being served</a:t>
            </a:r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A76277-8EFF-4747-9435-6B5E61E17F01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dirty="0" smtClean="0">
                <a:solidFill>
                  <a:schemeClr val="tx1"/>
                </a:solidFill>
              </a:rPr>
              <a:t>Public Law  111-163</a:t>
            </a:r>
            <a:endParaRPr lang="en-US" sz="2800" b="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05000"/>
            <a:ext cx="8458200" cy="4221163"/>
          </a:xfrm>
        </p:spPr>
        <p:txBody>
          <a:bodyPr/>
          <a:lstStyle/>
          <a:p>
            <a:pPr marL="457200" indent="-457200">
              <a:spcBef>
                <a:spcPts val="1200"/>
              </a:spcBef>
              <a:spcAft>
                <a:spcPts val="600"/>
              </a:spcAft>
              <a:buClrTx/>
            </a:pPr>
            <a:r>
              <a:rPr lang="en-US" sz="1800" b="0" dirty="0" smtClean="0"/>
              <a:t>The Caregivers and Veterans Omnibus Health Services Act 2010 </a:t>
            </a:r>
          </a:p>
          <a:p>
            <a:pPr marL="914400" lvl="1" indent="-274320">
              <a:spcBef>
                <a:spcPts val="600"/>
              </a:spcBef>
              <a:spcAft>
                <a:spcPts val="600"/>
              </a:spcAft>
              <a:buClrTx/>
              <a:buSzPct val="80000"/>
              <a:buFont typeface="Courier New" pitchFamily="49" charset="0"/>
              <a:buChar char="o"/>
            </a:pPr>
            <a:r>
              <a:rPr lang="en-US" sz="1800" i="0" dirty="0" smtClean="0"/>
              <a:t>Caregiver services for women veterans and veterans in rural areas</a:t>
            </a:r>
            <a:endParaRPr lang="en-US" sz="1800" dirty="0" smtClean="0"/>
          </a:p>
          <a:p>
            <a:pPr marL="457200" indent="-457200">
              <a:spcBef>
                <a:spcPts val="1200"/>
              </a:spcBef>
              <a:spcAft>
                <a:spcPts val="600"/>
              </a:spcAft>
              <a:buClrTx/>
            </a:pPr>
            <a:r>
              <a:rPr lang="en-US" sz="1800" b="0" dirty="0" smtClean="0"/>
              <a:t>Section 304(a)</a:t>
            </a:r>
          </a:p>
          <a:p>
            <a:pPr marL="914400" lvl="1" indent="-274320">
              <a:spcBef>
                <a:spcPts val="600"/>
              </a:spcBef>
              <a:spcAft>
                <a:spcPts val="600"/>
              </a:spcAft>
              <a:buClrTx/>
              <a:buSzPct val="80000"/>
              <a:buFont typeface="Courier New" pitchFamily="49" charset="0"/>
              <a:buChar char="o"/>
            </a:pPr>
            <a:r>
              <a:rPr lang="en-US" sz="1800" i="0" dirty="0" smtClean="0"/>
              <a:t>Provide “peer support services” to Operation Enduring Freedom/Operation Iraqi Freedom veterans as part of a program to meet their mental health needs</a:t>
            </a:r>
            <a:endParaRPr lang="en-US" sz="1800" dirty="0" smtClean="0"/>
          </a:p>
          <a:p>
            <a:pPr marL="914400" lvl="1" indent="-274320">
              <a:spcBef>
                <a:spcPts val="600"/>
              </a:spcBef>
              <a:spcAft>
                <a:spcPts val="600"/>
              </a:spcAft>
              <a:buClrTx/>
              <a:buSzPct val="80000"/>
              <a:buFont typeface="Courier New" pitchFamily="49" charset="0"/>
              <a:buChar char="o"/>
            </a:pPr>
            <a:r>
              <a:rPr lang="en-US" sz="1800" i="0" dirty="0" smtClean="0"/>
              <a:t>Subsection (c): Contract with non-profit organizations to establish a national training program to train veterans to provide the peer-support services required in section 304(a)</a:t>
            </a:r>
            <a:r>
              <a:rPr lang="en-US" sz="1800" dirty="0" smtClean="0"/>
              <a:t>  </a:t>
            </a:r>
          </a:p>
          <a:p>
            <a:pPr>
              <a:lnSpc>
                <a:spcPct val="80000"/>
              </a:lnSpc>
            </a:pPr>
            <a:endParaRPr lang="en-US" sz="1800" dirty="0" smtClean="0"/>
          </a:p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A76277-8EFF-4747-9435-6B5E61E17F01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dirty="0" smtClean="0">
                <a:solidFill>
                  <a:schemeClr val="tx1"/>
                </a:solidFill>
              </a:rPr>
              <a:t>The Reintegration Assessment Initiative</a:t>
            </a:r>
            <a:endParaRPr lang="en-US" sz="2800" b="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A76277-8EFF-4747-9435-6B5E61E17F01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04800" y="1981200"/>
            <a:ext cx="8534400" cy="4144963"/>
          </a:xfrm>
        </p:spPr>
        <p:txBody>
          <a:bodyPr/>
          <a:lstStyle/>
          <a:p>
            <a:pPr marL="457200" indent="-457200">
              <a:spcBef>
                <a:spcPts val="1200"/>
              </a:spcBef>
              <a:buClrTx/>
            </a:pPr>
            <a:r>
              <a:rPr lang="en-US" sz="1800" b="0" dirty="0" smtClean="0">
                <a:latin typeface="Arial" charset="0"/>
                <a:cs typeface="Arial" charset="0"/>
              </a:rPr>
              <a:t>Develop a veteran peer support partnership between federal government, state government, and community service providers</a:t>
            </a:r>
          </a:p>
          <a:p>
            <a:pPr marL="731520" lvl="1" indent="-274320">
              <a:spcBef>
                <a:spcPts val="600"/>
              </a:spcBef>
              <a:buClrTx/>
              <a:buSzPct val="80000"/>
              <a:buFont typeface="Courier New" pitchFamily="49" charset="0"/>
              <a:buChar char="o"/>
            </a:pPr>
            <a:r>
              <a:rPr lang="en-US" sz="1800" i="0" dirty="0" smtClean="0">
                <a:latin typeface="Arial" charset="0"/>
                <a:cs typeface="Arial" charset="0"/>
              </a:rPr>
              <a:t>Ongoing process in which military services’ needs are identified and addressed through concrete plans and timelines </a:t>
            </a:r>
          </a:p>
          <a:p>
            <a:pPr marL="731520" lvl="1" indent="-274320">
              <a:spcBef>
                <a:spcPts val="600"/>
              </a:spcBef>
              <a:buClrTx/>
              <a:buSzPct val="80000"/>
              <a:buFont typeface="Courier New" pitchFamily="49" charset="0"/>
              <a:buChar char="o"/>
            </a:pPr>
            <a:r>
              <a:rPr lang="en-US" sz="1800" i="0" dirty="0" smtClean="0">
                <a:latin typeface="Arial" charset="0"/>
                <a:cs typeface="Arial" charset="0"/>
              </a:rPr>
              <a:t>Final product will be a vet peer support portal for North Carolina military, veterans, and their families.</a:t>
            </a:r>
          </a:p>
          <a:p>
            <a:pPr marL="731520" lvl="1" indent="-274320">
              <a:spcBef>
                <a:spcPts val="600"/>
              </a:spcBef>
              <a:buClrTx/>
              <a:buSzPct val="80000"/>
              <a:buFont typeface="Courier New" pitchFamily="49" charset="0"/>
              <a:buChar char="o"/>
            </a:pPr>
            <a:r>
              <a:rPr lang="en-US" sz="1800" i="0" dirty="0" smtClean="0">
                <a:latin typeface="Arial" charset="0"/>
                <a:cs typeface="Arial" charset="0"/>
              </a:rPr>
              <a:t>Information will be about pre- and post-deployment, readjustment, reintegration assistance and support services.</a:t>
            </a:r>
            <a:r>
              <a:rPr lang="en-US" sz="1800" i="0" dirty="0" smtClean="0"/>
              <a:t> </a:t>
            </a:r>
          </a:p>
          <a:p>
            <a:endParaRPr lang="en-US" sz="18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dirty="0" smtClean="0">
                <a:solidFill>
                  <a:schemeClr val="tx1"/>
                </a:solidFill>
              </a:rPr>
              <a:t>The Reintegration Assessment Initiative (</a:t>
            </a:r>
            <a:r>
              <a:rPr lang="en-US" sz="2800" b="0" dirty="0" err="1" smtClean="0">
                <a:solidFill>
                  <a:schemeClr val="tx1"/>
                </a:solidFill>
              </a:rPr>
              <a:t>con’t</a:t>
            </a:r>
            <a:r>
              <a:rPr lang="en-US" sz="2800" b="0" dirty="0" smtClean="0">
                <a:solidFill>
                  <a:schemeClr val="tx1"/>
                </a:solidFill>
              </a:rPr>
              <a:t>)</a:t>
            </a:r>
            <a:endParaRPr lang="en-US" sz="2800" b="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/>
          <a:lstStyle/>
          <a:p>
            <a:pPr marL="457200" indent="-457200">
              <a:lnSpc>
                <a:spcPct val="114000"/>
              </a:lnSpc>
              <a:spcBef>
                <a:spcPts val="1200"/>
              </a:spcBef>
              <a:buClrTx/>
            </a:pPr>
            <a:r>
              <a:rPr lang="en-US" sz="2400" b="0" dirty="0" smtClean="0">
                <a:latin typeface="Arial" charset="0"/>
                <a:cs typeface="Arial" charset="0"/>
              </a:rPr>
              <a:t>Support resiliency assessment - examine service members’ perceptions about the informal and formal support in their lives</a:t>
            </a:r>
          </a:p>
          <a:p>
            <a:pPr marL="731520" lvl="1" indent="-274320">
              <a:lnSpc>
                <a:spcPct val="114000"/>
              </a:lnSpc>
              <a:spcBef>
                <a:spcPts val="600"/>
              </a:spcBef>
              <a:buClrTx/>
              <a:buSzPct val="80000"/>
              <a:buFont typeface="Courier New" pitchFamily="49" charset="0"/>
              <a:buChar char="o"/>
            </a:pPr>
            <a:r>
              <a:rPr lang="en-US" sz="2400" i="0" dirty="0" smtClean="0">
                <a:latin typeface="Arial" charset="0"/>
                <a:cs typeface="Arial" charset="0"/>
              </a:rPr>
              <a:t>Inform, monitor, and evaluate support programs and services for SMVF</a:t>
            </a:r>
          </a:p>
          <a:p>
            <a:pPr marL="731520" lvl="1" indent="-274320">
              <a:lnSpc>
                <a:spcPct val="114000"/>
              </a:lnSpc>
              <a:spcBef>
                <a:spcPts val="600"/>
              </a:spcBef>
              <a:buClrTx/>
              <a:buSzPct val="80000"/>
              <a:buFont typeface="Courier New" pitchFamily="49" charset="0"/>
              <a:buChar char="o"/>
            </a:pPr>
            <a:r>
              <a:rPr lang="en-US" sz="2400" i="0" dirty="0" smtClean="0">
                <a:latin typeface="Arial" charset="0"/>
                <a:cs typeface="Arial" charset="0"/>
              </a:rPr>
              <a:t>Identify key seamless transition services and support needs</a:t>
            </a:r>
          </a:p>
          <a:p>
            <a:pPr marL="731520" lvl="1" indent="-274320">
              <a:lnSpc>
                <a:spcPct val="114000"/>
              </a:lnSpc>
              <a:spcBef>
                <a:spcPts val="600"/>
              </a:spcBef>
              <a:buClrTx/>
              <a:buSzPct val="80000"/>
              <a:buFont typeface="Courier New" pitchFamily="49" charset="0"/>
              <a:buChar char="o"/>
            </a:pPr>
            <a:r>
              <a:rPr lang="en-US" sz="2400" i="0" dirty="0" smtClean="0">
                <a:latin typeface="Arial" charset="0"/>
                <a:cs typeface="Arial" charset="0"/>
              </a:rPr>
              <a:t>Use results to develop veteran peer support plans</a:t>
            </a:r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A76277-8EFF-4747-9435-6B5E61E17F01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3687763"/>
          </a:xfrm>
        </p:spPr>
        <p:txBody>
          <a:bodyPr/>
          <a:lstStyle/>
          <a:p>
            <a:pPr marL="0" lvl="0" indent="0" algn="ctr" eaLnBrk="1" hangingPunct="1">
              <a:spcBef>
                <a:spcPct val="0"/>
              </a:spcBef>
              <a:buClrTx/>
              <a:buNone/>
            </a:pPr>
            <a:endParaRPr lang="en-US" sz="2400" b="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lvl="0" indent="0" algn="ctr" eaLnBrk="1" hangingPunct="1">
              <a:spcBef>
                <a:spcPct val="0"/>
              </a:spcBef>
              <a:buClrTx/>
              <a:buNone/>
            </a:pPr>
            <a:r>
              <a:rPr lang="en-US" sz="24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Dan O’Brien-</a:t>
            </a:r>
            <a:r>
              <a:rPr lang="en-US" sz="2400" dirty="0" err="1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Mazza</a:t>
            </a:r>
            <a:r>
              <a:rPr lang="en-US" sz="24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, M.S. </a:t>
            </a:r>
          </a:p>
          <a:p>
            <a:pPr marL="0" lvl="0" indent="0" algn="ctr" eaLnBrk="1" hangingPunct="1">
              <a:spcBef>
                <a:spcPct val="0"/>
              </a:spcBef>
              <a:buClrTx/>
              <a:buNone/>
            </a:pPr>
            <a:r>
              <a:rPr lang="en-US" sz="2400" b="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National Director of Peer Support Services </a:t>
            </a:r>
          </a:p>
          <a:p>
            <a:pPr marL="0" lvl="0" indent="0" algn="ctr" eaLnBrk="1" hangingPunct="1">
              <a:spcBef>
                <a:spcPct val="0"/>
              </a:spcBef>
              <a:buClrTx/>
              <a:buNone/>
            </a:pPr>
            <a:r>
              <a:rPr lang="en-US" sz="2400" b="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Mental Health Services</a:t>
            </a:r>
          </a:p>
          <a:p>
            <a:pPr marL="0" lvl="0" indent="0" algn="ctr">
              <a:spcBef>
                <a:spcPct val="0"/>
              </a:spcBef>
              <a:buClrTx/>
              <a:buNone/>
            </a:pPr>
            <a:r>
              <a:rPr lang="en-US" sz="2400" b="0" dirty="0" smtClean="0"/>
              <a:t>U.S. Department of Veterans Affairs (VA) </a:t>
            </a:r>
          </a:p>
          <a:p>
            <a:pPr marL="0" indent="0" algn="ctr" eaLnBrk="1" hangingPunct="1">
              <a:spcBef>
                <a:spcPct val="0"/>
              </a:spcBef>
              <a:buClrTx/>
              <a:buNone/>
            </a:pPr>
            <a:endParaRPr lang="en-US" sz="2400" b="0" dirty="0" smtClean="0"/>
          </a:p>
          <a:p>
            <a:pPr marL="0" lvl="0" indent="0" algn="ctr" eaLnBrk="1" hangingPunct="1">
              <a:spcBef>
                <a:spcPct val="0"/>
              </a:spcBef>
              <a:buClrTx/>
              <a:buNone/>
            </a:pPr>
            <a:endParaRPr lang="en-US" sz="2400" b="0" dirty="0" smtClean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algn="ctr"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A76277-8EFF-4747-9435-6B5E61E17F01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81000" y="228600"/>
            <a:ext cx="8153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Peer Support Services in Veterans Health Administration Mental Health Care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dirty="0" smtClean="0">
                <a:solidFill>
                  <a:schemeClr val="tx1"/>
                </a:solidFill>
              </a:rPr>
              <a:t>The Reintegration Training Initiatives</a:t>
            </a:r>
            <a:endParaRPr lang="en-US" sz="2800" b="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153400" cy="4068763"/>
          </a:xfrm>
        </p:spPr>
        <p:txBody>
          <a:bodyPr/>
          <a:lstStyle/>
          <a:p>
            <a:pPr marL="731520" indent="-274320" eaLnBrk="1" hangingPunct="1">
              <a:lnSpc>
                <a:spcPct val="90000"/>
              </a:lnSpc>
              <a:spcBef>
                <a:spcPts val="1200"/>
              </a:spcBef>
              <a:buClrTx/>
            </a:pPr>
            <a:r>
              <a:rPr lang="en-US" sz="2400" b="0" dirty="0" smtClean="0">
                <a:latin typeface="Arial" charset="0"/>
                <a:cs typeface="Arial" charset="0"/>
              </a:rPr>
              <a:t>Organize and provide state-wide training at all levels focused on the veteran peer support needs of SMVF</a:t>
            </a:r>
          </a:p>
          <a:p>
            <a:pPr marL="731520" indent="-274320" eaLnBrk="1" hangingPunct="1">
              <a:lnSpc>
                <a:spcPct val="90000"/>
              </a:lnSpc>
              <a:spcBef>
                <a:spcPts val="1200"/>
              </a:spcBef>
              <a:buClrTx/>
            </a:pPr>
            <a:r>
              <a:rPr lang="en-US" sz="2400" b="0" dirty="0" smtClean="0">
                <a:latin typeface="Arial" charset="0"/>
                <a:cs typeface="Arial" charset="0"/>
              </a:rPr>
              <a:t>Develop community-wide cross training for units and sections focused on the veteran peer support needs of SMVF </a:t>
            </a:r>
          </a:p>
          <a:p>
            <a:pPr marL="731520" indent="-274320" eaLnBrk="1" hangingPunct="1">
              <a:lnSpc>
                <a:spcPct val="90000"/>
              </a:lnSpc>
              <a:spcBef>
                <a:spcPts val="1200"/>
              </a:spcBef>
              <a:buClrTx/>
            </a:pPr>
            <a:r>
              <a:rPr lang="en-US" sz="2400" b="0" dirty="0" smtClean="0">
                <a:latin typeface="Arial" charset="0"/>
                <a:cs typeface="Arial" charset="0"/>
              </a:rPr>
              <a:t>Create required training models for individuals and groups targeting the mental health and substance abuse requirements of SMVF </a:t>
            </a:r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A76277-8EFF-4747-9435-6B5E61E17F01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dirty="0" smtClean="0">
                <a:solidFill>
                  <a:schemeClr val="tx1"/>
                </a:solidFill>
              </a:rPr>
              <a:t>Critical Veteran/Peer Service Areas</a:t>
            </a:r>
            <a:endParaRPr lang="en-US" sz="2800" b="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46</a:t>
            </a:r>
            <a:endParaRPr lang="en-US" dirty="0"/>
          </a:p>
        </p:txBody>
      </p:sp>
      <p:sp>
        <p:nvSpPr>
          <p:cNvPr id="7" name="Rectangle 5"/>
          <p:cNvSpPr>
            <a:spLocks noGrp="1"/>
          </p:cNvSpPr>
          <p:nvPr>
            <p:ph sz="half" idx="1"/>
          </p:nvPr>
        </p:nvSpPr>
        <p:spPr>
          <a:xfrm>
            <a:off x="457200" y="2057400"/>
            <a:ext cx="8153400" cy="4068763"/>
          </a:xfrm>
        </p:spPr>
        <p:txBody>
          <a:bodyPr/>
          <a:lstStyle/>
          <a:p>
            <a:pPr marL="731520" indent="-274320">
              <a:lnSpc>
                <a:spcPct val="90000"/>
              </a:lnSpc>
              <a:spcBef>
                <a:spcPts val="1200"/>
              </a:spcBef>
              <a:buClrTx/>
            </a:pPr>
            <a:r>
              <a:rPr lang="en-US" sz="2400" dirty="0" smtClean="0"/>
              <a:t>Mental health services </a:t>
            </a:r>
            <a:r>
              <a:rPr lang="en-US" sz="2400" b="0" dirty="0" smtClean="0"/>
              <a:t>- post-traumatic stress disorder, suicide prevention, and major depression</a:t>
            </a:r>
          </a:p>
          <a:p>
            <a:pPr marL="731520" indent="-274320">
              <a:lnSpc>
                <a:spcPct val="90000"/>
              </a:lnSpc>
              <a:spcBef>
                <a:spcPts val="1200"/>
              </a:spcBef>
              <a:buClrTx/>
              <a:buFont typeface="Wingdings 2" pitchFamily="18" charset="2"/>
              <a:buNone/>
            </a:pPr>
            <a:endParaRPr lang="en-US" sz="2400" b="0" dirty="0" smtClean="0"/>
          </a:p>
          <a:p>
            <a:pPr marL="731520" indent="-274320">
              <a:lnSpc>
                <a:spcPct val="90000"/>
              </a:lnSpc>
              <a:spcBef>
                <a:spcPts val="1200"/>
              </a:spcBef>
              <a:buClrTx/>
            </a:pPr>
            <a:r>
              <a:rPr lang="en-US" sz="2400" dirty="0" smtClean="0"/>
              <a:t>Developmental disabilities services </a:t>
            </a:r>
            <a:r>
              <a:rPr lang="en-US" sz="2400" b="0" dirty="0" smtClean="0"/>
              <a:t>- traumatic brain injury and </a:t>
            </a:r>
            <a:r>
              <a:rPr lang="en-US" sz="2400" b="0" dirty="0" err="1" smtClean="0"/>
              <a:t>neuro</a:t>
            </a:r>
            <a:r>
              <a:rPr lang="en-US" sz="2400" b="0" dirty="0" smtClean="0"/>
              <a:t>-behavioral services</a:t>
            </a:r>
          </a:p>
          <a:p>
            <a:pPr marL="731520" indent="-274320">
              <a:lnSpc>
                <a:spcPct val="90000"/>
              </a:lnSpc>
              <a:spcBef>
                <a:spcPts val="1200"/>
              </a:spcBef>
              <a:buClrTx/>
            </a:pPr>
            <a:endParaRPr lang="en-US" sz="2400" b="0" dirty="0" smtClean="0"/>
          </a:p>
          <a:p>
            <a:pPr marL="731520" indent="-274320">
              <a:lnSpc>
                <a:spcPct val="90000"/>
              </a:lnSpc>
              <a:spcBef>
                <a:spcPts val="1200"/>
              </a:spcBef>
              <a:buClrTx/>
            </a:pPr>
            <a:r>
              <a:rPr lang="en-US" sz="2400" dirty="0" smtClean="0"/>
              <a:t>Substance abuse services </a:t>
            </a:r>
            <a:r>
              <a:rPr lang="en-US" sz="2400" b="0" dirty="0" smtClean="0"/>
              <a:t>- prescription abuse, tobacco cessation, driving while intoxicated, and binge drinking</a:t>
            </a:r>
          </a:p>
          <a:p>
            <a:pPr>
              <a:lnSpc>
                <a:spcPct val="90000"/>
              </a:lnSpc>
            </a:pPr>
            <a:endParaRPr lang="en-US" sz="1800" dirty="0" smtClean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dirty="0" smtClean="0"/>
              <a:t>References</a:t>
            </a:r>
            <a:endParaRPr lang="en-US" sz="2800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1"/>
            <a:ext cx="8229600" cy="2514600"/>
          </a:xfrm>
        </p:spPr>
        <p:txBody>
          <a:bodyPr/>
          <a:lstStyle/>
          <a:p>
            <a:pPr marL="274320" indent="-274320">
              <a:spcBef>
                <a:spcPts val="1200"/>
              </a:spcBef>
              <a:buClrTx/>
            </a:pPr>
            <a:r>
              <a:rPr lang="en-US" sz="2400" b="0" dirty="0" smtClean="0"/>
              <a:t>U.S. Department of Veterans Affairs, Post 9/11 GI Bill: </a:t>
            </a:r>
            <a:r>
              <a:rPr lang="en-US" sz="2400" b="0" dirty="0" smtClean="0">
                <a:hlinkClick r:id="rId2"/>
              </a:rPr>
              <a:t>www.gibill.va.gov</a:t>
            </a:r>
            <a:r>
              <a:rPr lang="en-US" sz="2400" b="0" dirty="0" smtClean="0"/>
              <a:t> </a:t>
            </a:r>
          </a:p>
          <a:p>
            <a:pPr marL="274320" indent="-274320">
              <a:spcBef>
                <a:spcPts val="1200"/>
              </a:spcBef>
              <a:buClrTx/>
              <a:buNone/>
            </a:pPr>
            <a:r>
              <a:rPr lang="en-US" sz="2400" b="0" dirty="0" smtClean="0"/>
              <a:t> </a:t>
            </a:r>
          </a:p>
          <a:p>
            <a:pPr marL="274320" indent="-274320">
              <a:spcBef>
                <a:spcPts val="1200"/>
              </a:spcBef>
              <a:buClrTx/>
            </a:pPr>
            <a:r>
              <a:rPr lang="en-US" sz="2400" b="0" dirty="0" smtClean="0"/>
              <a:t>Student Veterans of America: </a:t>
            </a:r>
            <a:r>
              <a:rPr lang="en-US" sz="2400" b="0" dirty="0" smtClean="0">
                <a:hlinkClick r:id="rId3"/>
              </a:rPr>
              <a:t>www.studentveterans.org</a:t>
            </a:r>
            <a:r>
              <a:rPr lang="en-US" sz="2400" b="0" dirty="0" smtClean="0"/>
              <a:t> </a:t>
            </a:r>
          </a:p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82A76277-8EFF-4747-9435-6B5E61E17F01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dirty="0" smtClean="0"/>
              <a:t>Important Websites</a:t>
            </a:r>
            <a:endParaRPr lang="en-US" sz="2800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09800"/>
            <a:ext cx="8382000" cy="3916363"/>
          </a:xfrm>
        </p:spPr>
        <p:txBody>
          <a:bodyPr/>
          <a:lstStyle/>
          <a:p>
            <a:pPr marL="274320" indent="-274320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1800" b="0" dirty="0" smtClean="0">
                <a:solidFill>
                  <a:srgbClr val="CC0000"/>
                </a:solidFill>
                <a:hlinkClick r:id="rId2"/>
              </a:rPr>
              <a:t>www.va.gov</a:t>
            </a:r>
            <a:r>
              <a:rPr lang="en-US" sz="1800" b="0" dirty="0" smtClean="0"/>
              <a:t>: Location for all veteran services and National Center for PTSD</a:t>
            </a:r>
          </a:p>
          <a:p>
            <a:pPr marL="274320" indent="-274320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1800" b="0" dirty="0" smtClean="0">
                <a:hlinkClick r:id="rId3"/>
              </a:rPr>
              <a:t>www.ptsd.va.gov</a:t>
            </a:r>
            <a:r>
              <a:rPr lang="en-US" sz="1800" b="0" dirty="0" smtClean="0"/>
              <a:t>: location for research, education, prevention, understanding, and treatment of PTSD</a:t>
            </a:r>
          </a:p>
          <a:p>
            <a:pPr marL="274320" indent="-274320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1800" b="0" dirty="0" smtClean="0">
                <a:hlinkClick r:id="rId4"/>
              </a:rPr>
              <a:t>www.defence.gov</a:t>
            </a:r>
            <a:r>
              <a:rPr lang="en-US" sz="1800" b="0" dirty="0" smtClean="0"/>
              <a:t>: Location for finding U.S. military information</a:t>
            </a:r>
          </a:p>
          <a:p>
            <a:pPr marL="274320" indent="-274320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1800" b="0" dirty="0" smtClean="0">
                <a:hlinkClick r:id="rId5"/>
              </a:rPr>
              <a:t>www.deploymentpsych.org</a:t>
            </a:r>
            <a:r>
              <a:rPr lang="en-US" sz="1800" b="0" dirty="0" smtClean="0"/>
              <a:t>: Location for education and training for professionals working with warriors and their families</a:t>
            </a:r>
          </a:p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A76277-8EFF-4747-9435-6B5E61E17F01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dirty="0" smtClean="0"/>
              <a:t>Important Websites (</a:t>
            </a:r>
            <a:r>
              <a:rPr lang="en-US" sz="2800" b="0" dirty="0" err="1" smtClean="0"/>
              <a:t>con’t</a:t>
            </a:r>
            <a:r>
              <a:rPr lang="en-US" sz="2800" b="0" smtClean="0"/>
              <a:t>)</a:t>
            </a:r>
            <a:endParaRPr lang="en-US" sz="2800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3992563"/>
          </a:xfrm>
        </p:spPr>
        <p:txBody>
          <a:bodyPr/>
          <a:lstStyle/>
          <a:p>
            <a:pPr marL="274320" indent="-274320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  <a:buClrTx/>
            </a:pPr>
            <a:r>
              <a:rPr lang="en-US" sz="1800" b="0" dirty="0" smtClean="0">
                <a:hlinkClick r:id="rId2"/>
              </a:rPr>
              <a:t>www.nciom.org</a:t>
            </a:r>
            <a:r>
              <a:rPr lang="en-US" sz="1800" b="0" dirty="0" smtClean="0"/>
              <a:t>: Location of a behavioral health study that address the needs of North Carolina military and their families</a:t>
            </a:r>
          </a:p>
          <a:p>
            <a:pPr marL="274320" indent="-274320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  <a:buClrTx/>
            </a:pPr>
            <a:r>
              <a:rPr lang="en-US" sz="1800" b="0" dirty="0" smtClean="0">
                <a:hlinkClick r:id="rId3"/>
              </a:rPr>
              <a:t>www.veteransfocus.org</a:t>
            </a:r>
            <a:r>
              <a:rPr lang="en-US" sz="1800" b="0" dirty="0" smtClean="0"/>
              <a:t>: Location of returning combat veterans services which includes OEF/OIF</a:t>
            </a:r>
          </a:p>
          <a:p>
            <a:pPr marL="274320" indent="-274320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  <a:buClrTx/>
            </a:pPr>
            <a:r>
              <a:rPr lang="en-US" sz="1800" b="0" dirty="0" smtClean="0">
                <a:hlinkClick r:id="rId4"/>
              </a:rPr>
              <a:t>www.pss-sowo.unc.edu/pss</a:t>
            </a:r>
            <a:r>
              <a:rPr lang="en-US" sz="1800" b="0" dirty="0" smtClean="0"/>
              <a:t> : Location for all of North Carolina’s peer support specialist program services.</a:t>
            </a:r>
          </a:p>
          <a:p>
            <a:pPr marL="274320" indent="-274320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  <a:buClrTx/>
            </a:pPr>
            <a:r>
              <a:rPr lang="en-US" sz="1800" b="0" dirty="0" smtClean="0">
                <a:hlinkClick r:id="rId5"/>
              </a:rPr>
              <a:t>www.ncveterans.net</a:t>
            </a:r>
            <a:r>
              <a:rPr lang="en-US" sz="1800" b="0" dirty="0" smtClean="0"/>
              <a:t>: Location and contact information for NC veterans benefits service officers in all 100 counties.</a:t>
            </a:r>
          </a:p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A76277-8EFF-4747-9435-6B5E61E17F01}" type="slidenum">
              <a:rPr lang="en-US" smtClean="0"/>
              <a:pPr>
                <a:defRPr/>
              </a:pPr>
              <a:t>44</a:t>
            </a:fld>
            <a:endParaRPr lang="en-US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dirty="0" smtClean="0"/>
              <a:t>Contacts</a:t>
            </a:r>
            <a:endParaRPr lang="en-US" sz="2800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 eaLnBrk="1" hangingPunct="1">
              <a:spcBef>
                <a:spcPct val="0"/>
              </a:spcBef>
              <a:buClrTx/>
              <a:buNone/>
            </a:pPr>
            <a:r>
              <a:rPr lang="en-US" sz="18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Dan O’Brien-</a:t>
            </a:r>
            <a:r>
              <a:rPr lang="en-US" sz="1800" dirty="0" err="1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Mazza</a:t>
            </a:r>
            <a:r>
              <a:rPr lang="en-US" sz="18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, M.S</a:t>
            </a:r>
            <a:r>
              <a:rPr lang="en-US" sz="1800" b="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. </a:t>
            </a:r>
          </a:p>
          <a:p>
            <a:pPr marL="0" lvl="0" indent="0" algn="ctr" eaLnBrk="1" hangingPunct="1">
              <a:spcBef>
                <a:spcPct val="0"/>
              </a:spcBef>
              <a:buClrTx/>
              <a:buNone/>
            </a:pPr>
            <a:r>
              <a:rPr lang="en-US" sz="1800" b="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National Director of Peer Support Services, Mental Health Services</a:t>
            </a:r>
          </a:p>
          <a:p>
            <a:pPr marL="0" lvl="0" indent="0" algn="ctr">
              <a:spcBef>
                <a:spcPct val="0"/>
              </a:spcBef>
              <a:buClrTx/>
              <a:buNone/>
            </a:pPr>
            <a:r>
              <a:rPr lang="en-US" sz="1800" b="0" dirty="0" smtClean="0"/>
              <a:t>U.S. Department of Veterans Affairs (VA) </a:t>
            </a:r>
          </a:p>
          <a:p>
            <a:pPr marL="0" lvl="0" indent="0" algn="ctr">
              <a:spcBef>
                <a:spcPct val="0"/>
              </a:spcBef>
              <a:buClrTx/>
              <a:buNone/>
            </a:pPr>
            <a:r>
              <a:rPr lang="en-US" sz="1800" b="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315-425-4407 	 </a:t>
            </a:r>
          </a:p>
          <a:p>
            <a:pPr marL="0" lvl="0" indent="0" algn="ctr">
              <a:spcBef>
                <a:spcPct val="0"/>
              </a:spcBef>
              <a:buClrTx/>
              <a:buNone/>
            </a:pPr>
            <a:r>
              <a:rPr lang="en-US" sz="1800" b="0" u="sng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daniel.o’brien</a:t>
            </a:r>
            <a:r>
              <a:rPr lang="en-US" sz="1800" b="0" u="sng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-mazza@va.gov  </a:t>
            </a:r>
          </a:p>
          <a:p>
            <a:pPr algn="ctr">
              <a:buNone/>
            </a:pPr>
            <a:endParaRPr lang="en-US" sz="1800" dirty="0" smtClean="0"/>
          </a:p>
          <a:p>
            <a:pPr algn="ctr">
              <a:spcBef>
                <a:spcPts val="0"/>
              </a:spcBef>
              <a:buNone/>
            </a:pPr>
            <a:r>
              <a:rPr lang="en-US" sz="1800" dirty="0" smtClean="0"/>
              <a:t>William L. White, M.A.</a:t>
            </a:r>
          </a:p>
          <a:p>
            <a:pPr algn="ctr">
              <a:spcBef>
                <a:spcPts val="0"/>
              </a:spcBef>
              <a:buNone/>
            </a:pPr>
            <a:r>
              <a:rPr lang="en-US" sz="1800" b="0" dirty="0" smtClean="0"/>
              <a:t>Emeritus Senior Research Consultant, Chestnut Health Systems bwhite@chestnut.org</a:t>
            </a:r>
          </a:p>
          <a:p>
            <a:pPr algn="ctr" eaLnBrk="1" hangingPunct="1">
              <a:buNone/>
            </a:pPr>
            <a:r>
              <a:rPr lang="en-US" sz="1800" b="0" dirty="0" smtClean="0">
                <a:hlinkClick r:id="rId2"/>
              </a:rPr>
              <a:t>www.williamwhitepapers.org</a:t>
            </a:r>
            <a:r>
              <a:rPr lang="en-US" sz="1800" b="0" dirty="0" smtClean="0"/>
              <a:t> </a:t>
            </a:r>
          </a:p>
          <a:p>
            <a:pPr algn="ctr" eaLnBrk="1" hangingPunct="1">
              <a:spcBef>
                <a:spcPts val="0"/>
              </a:spcBef>
              <a:buNone/>
            </a:pPr>
            <a:endParaRPr lang="en-US" sz="1800" dirty="0" smtClean="0"/>
          </a:p>
          <a:p>
            <a:pPr algn="ctr" eaLnBrk="1" hangingPunct="1">
              <a:spcBef>
                <a:spcPts val="0"/>
              </a:spcBef>
              <a:buNone/>
            </a:pPr>
            <a:r>
              <a:rPr lang="en-US" sz="1800" dirty="0" smtClean="0"/>
              <a:t>John Harris, M.S.W. Q.M.H.P.</a:t>
            </a:r>
          </a:p>
          <a:p>
            <a:pPr algn="ctr" eaLnBrk="1" hangingPunct="1">
              <a:spcBef>
                <a:spcPts val="0"/>
              </a:spcBef>
              <a:buNone/>
            </a:pPr>
            <a:r>
              <a:rPr lang="en-US" sz="1800" b="0" dirty="0" smtClean="0"/>
              <a:t>Military and Veterans Program Manager, </a:t>
            </a:r>
          </a:p>
          <a:p>
            <a:pPr algn="ctr" eaLnBrk="1" hangingPunct="1">
              <a:spcBef>
                <a:spcPts val="0"/>
              </a:spcBef>
              <a:buNone/>
            </a:pPr>
            <a:r>
              <a:rPr lang="en-US" sz="1800" b="0" dirty="0" smtClean="0"/>
              <a:t>North Carolina Department of Health and Human Services</a:t>
            </a:r>
          </a:p>
          <a:p>
            <a:pPr algn="ctr" eaLnBrk="1" hangingPunct="1">
              <a:spcBef>
                <a:spcPts val="0"/>
              </a:spcBef>
              <a:buNone/>
            </a:pPr>
            <a:r>
              <a:rPr lang="en-US" sz="1800" b="0" dirty="0" smtClean="0"/>
              <a:t>919-715-1294</a:t>
            </a:r>
          </a:p>
          <a:p>
            <a:pPr algn="ctr" eaLnBrk="1" hangingPunct="1">
              <a:spcBef>
                <a:spcPts val="0"/>
              </a:spcBef>
              <a:buNone/>
            </a:pPr>
            <a:r>
              <a:rPr lang="en-US" sz="1800" b="0" dirty="0" smtClean="0">
                <a:hlinkClick r:id="rId3"/>
              </a:rPr>
              <a:t>John.W.Harris@dhhs.nc.gov</a:t>
            </a:r>
            <a:r>
              <a:rPr lang="en-US" sz="1800" b="0" dirty="0" smtClean="0"/>
              <a:t> </a:t>
            </a:r>
          </a:p>
          <a:p>
            <a:pPr algn="ctr" eaLnBrk="1" hangingPunct="1">
              <a:spcBef>
                <a:spcPts val="0"/>
              </a:spcBef>
              <a:buNone/>
            </a:pPr>
            <a:endParaRPr lang="en-US" sz="1800" b="0" dirty="0" smtClean="0"/>
          </a:p>
          <a:p>
            <a:pPr algn="ctr">
              <a:spcBef>
                <a:spcPts val="0"/>
              </a:spcBef>
              <a:buNone/>
            </a:pPr>
            <a:endParaRPr lang="en-US" sz="1800" b="0" dirty="0" smtClean="0"/>
          </a:p>
          <a:p>
            <a:pPr marL="0" lvl="0" indent="0" algn="ctr">
              <a:spcBef>
                <a:spcPct val="0"/>
              </a:spcBef>
              <a:buClrTx/>
              <a:buNone/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A76277-8EFF-4747-9435-6B5E61E17F01}" type="slidenum">
              <a:rPr lang="en-US" smtClean="0"/>
              <a:pPr>
                <a:defRPr/>
              </a:pPr>
              <a:t>45</a:t>
            </a:fld>
            <a:endParaRPr lang="en-US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dirty="0" smtClean="0">
                <a:latin typeface="+mn-lt"/>
                <a:ea typeface="ＭＳ Ｐゴシック" pitchFamily="34" charset="-128"/>
                <a:cs typeface="Times New Roman" pitchFamily="18" charset="0"/>
              </a:rPr>
              <a:t>For Technical Assistance Questions </a:t>
            </a:r>
            <a:br>
              <a:rPr lang="en-US" sz="2800" b="0" dirty="0" smtClean="0">
                <a:latin typeface="+mn-lt"/>
                <a:ea typeface="ＭＳ Ｐゴシック" pitchFamily="34" charset="-128"/>
                <a:cs typeface="Times New Roman" pitchFamily="18" charset="0"/>
              </a:rPr>
            </a:br>
            <a:r>
              <a:rPr lang="en-US" sz="2800" b="0" dirty="0" smtClean="0">
                <a:latin typeface="+mn-lt"/>
                <a:ea typeface="ＭＳ Ｐゴシック" pitchFamily="34" charset="-128"/>
                <a:cs typeface="Times New Roman" pitchFamily="18" charset="0"/>
              </a:rPr>
              <a:t>Please Contact</a:t>
            </a:r>
            <a:endParaRPr lang="en-US" sz="2800" b="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763963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sz="1800" b="0" dirty="0" smtClean="0">
                <a:ea typeface="ＭＳ Ｐゴシック" pitchFamily="34" charset="-128"/>
                <a:cs typeface="Times New Roman" pitchFamily="18" charset="0"/>
              </a:rPr>
              <a:t>SAMHSA’s Service Members, Veterans, and </a:t>
            </a:r>
          </a:p>
          <a:p>
            <a:pPr algn="ctr">
              <a:buFontTx/>
              <a:buNone/>
            </a:pPr>
            <a:r>
              <a:rPr lang="en-US" sz="1800" b="0" dirty="0" smtClean="0">
                <a:ea typeface="ＭＳ Ｐゴシック" pitchFamily="34" charset="-128"/>
                <a:cs typeface="Times New Roman" pitchFamily="18" charset="0"/>
              </a:rPr>
              <a:t>their Families Technical Assistance Center</a:t>
            </a:r>
          </a:p>
          <a:p>
            <a:pPr algn="ctr">
              <a:buFontTx/>
              <a:buNone/>
            </a:pPr>
            <a:endParaRPr lang="en-US" sz="1800" b="0" dirty="0" smtClean="0">
              <a:ea typeface="ＭＳ Ｐゴシック" pitchFamily="34" charset="-128"/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en-US" sz="1800" b="0" dirty="0" smtClean="0">
                <a:ea typeface="ＭＳ Ｐゴシック" pitchFamily="34" charset="-128"/>
                <a:cs typeface="Times New Roman" pitchFamily="18" charset="0"/>
              </a:rPr>
              <a:t>345 Delaware Avenue</a:t>
            </a:r>
          </a:p>
          <a:p>
            <a:pPr algn="ctr">
              <a:buFontTx/>
              <a:buNone/>
            </a:pPr>
            <a:r>
              <a:rPr lang="en-US" sz="1800" b="0" dirty="0" smtClean="0">
                <a:ea typeface="ＭＳ Ｐゴシック" pitchFamily="34" charset="-128"/>
                <a:cs typeface="Times New Roman" pitchFamily="18" charset="0"/>
              </a:rPr>
              <a:t>Delmar, NY 12054</a:t>
            </a:r>
          </a:p>
          <a:p>
            <a:pPr algn="ctr">
              <a:buFontTx/>
              <a:buNone/>
            </a:pPr>
            <a:r>
              <a:rPr lang="en-US" sz="1800" b="0" dirty="0" smtClean="0">
                <a:ea typeface="ＭＳ Ｐゴシック" pitchFamily="34" charset="-128"/>
                <a:cs typeface="Times New Roman" pitchFamily="18" charset="0"/>
              </a:rPr>
              <a:t>Phone: 518-439-7415, option 6</a:t>
            </a:r>
          </a:p>
          <a:p>
            <a:pPr algn="ctr">
              <a:buFontTx/>
              <a:buNone/>
            </a:pPr>
            <a:r>
              <a:rPr lang="en-US" sz="1800" b="0" dirty="0" smtClean="0">
                <a:ea typeface="ＭＳ Ｐゴシック" pitchFamily="34" charset="-128"/>
                <a:cs typeface="Times New Roman" pitchFamily="18" charset="0"/>
              </a:rPr>
              <a:t>Email: smvftacenter@prainc.com</a:t>
            </a:r>
            <a:endParaRPr lang="en-US" sz="18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A76277-8EFF-4747-9435-6B5E61E17F01}" type="slidenum">
              <a:rPr lang="en-US" smtClean="0"/>
              <a:pPr>
                <a:defRPr/>
              </a:pPr>
              <a:t>46</a:t>
            </a:fld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dirty="0" smtClean="0">
                <a:latin typeface="Arial" pitchFamily="34" charset="0"/>
                <a:cs typeface="Arial" pitchFamily="34" charset="0"/>
              </a:rPr>
              <a:t>Peer Support and VA Mental Health Services</a:t>
            </a:r>
            <a:endParaRPr lang="en-US" sz="28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A76277-8EFF-4747-9435-6B5E61E17F01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676400"/>
            <a:ext cx="8610600" cy="4525963"/>
          </a:xfrm>
        </p:spPr>
        <p:txBody>
          <a:bodyPr rtlCol="0">
            <a:noAutofit/>
          </a:bodyPr>
          <a:lstStyle/>
          <a:p>
            <a:pPr lvl="1" fontAlgn="auto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buFont typeface="Arial" pitchFamily="34" charset="0"/>
              <a:buChar char="•"/>
              <a:defRPr/>
            </a:pPr>
            <a:r>
              <a:rPr lang="en-US" sz="1800" i="0" dirty="0" smtClean="0"/>
              <a:t>At the VA, peer support specialists (PSS) are individuals living with a mental illness who provide targeted services to others with similar problems</a:t>
            </a:r>
          </a:p>
          <a:p>
            <a:pPr lvl="1" fontAlgn="auto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buFont typeface="Arial" pitchFamily="34" charset="0"/>
              <a:buChar char="•"/>
              <a:defRPr/>
            </a:pPr>
            <a:r>
              <a:rPr lang="en-US" sz="1800" i="0" dirty="0" smtClean="0"/>
              <a:t>Recommended by: </a:t>
            </a:r>
          </a:p>
          <a:p>
            <a:pPr lvl="2" fontAlgn="auto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buSzPct val="80000"/>
              <a:buFont typeface="Courier New" pitchFamily="49" charset="0"/>
              <a:buChar char="o"/>
              <a:defRPr/>
            </a:pPr>
            <a:r>
              <a:rPr lang="en-US" sz="1800" b="0" dirty="0" smtClean="0"/>
              <a:t>The New Freedom Commission Report (2003) </a:t>
            </a:r>
          </a:p>
          <a:p>
            <a:pPr lvl="2" fontAlgn="auto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buSzPct val="80000"/>
              <a:buFont typeface="Courier New" pitchFamily="49" charset="0"/>
              <a:buChar char="o"/>
              <a:defRPr/>
            </a:pPr>
            <a:r>
              <a:rPr lang="en-US" sz="1800" b="0" dirty="0" smtClean="0"/>
              <a:t>National Consensus Statement on Mental Health Recovery (2004) </a:t>
            </a:r>
          </a:p>
          <a:p>
            <a:pPr lvl="1" fontAlgn="auto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buFont typeface="Arial" pitchFamily="34" charset="0"/>
              <a:buChar char="•"/>
              <a:defRPr/>
            </a:pPr>
            <a:r>
              <a:rPr lang="en-US" sz="1800" i="0" dirty="0" smtClean="0"/>
              <a:t>Required by Uniform Mental Health Services Handbook 1160.01</a:t>
            </a:r>
          </a:p>
          <a:p>
            <a:pPr lvl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</a:pPr>
            <a:r>
              <a:rPr lang="en-US" sz="1800" i="0" dirty="0" smtClean="0"/>
              <a:t>Required staffing for Psychosocial Rehabilitation and Recovery Centers (PRRC) and Residential Rehabilitation Treatment Programs (RRTP)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dirty="0" smtClean="0">
                <a:latin typeface="Arial" pitchFamily="34" charset="0"/>
                <a:cs typeface="Arial" pitchFamily="34" charset="0"/>
              </a:rPr>
              <a:t>Applying Peer Services </a:t>
            </a:r>
            <a:br>
              <a:rPr lang="en-US" sz="2800" b="0" dirty="0" smtClean="0">
                <a:latin typeface="Arial" pitchFamily="34" charset="0"/>
                <a:cs typeface="Arial" pitchFamily="34" charset="0"/>
              </a:rPr>
            </a:br>
            <a:r>
              <a:rPr lang="en-US" sz="2800" b="0" dirty="0" smtClean="0">
                <a:latin typeface="Arial" pitchFamily="34" charset="0"/>
                <a:cs typeface="Arial" pitchFamily="34" charset="0"/>
              </a:rPr>
              <a:t>in Veterans Health Administration</a:t>
            </a:r>
            <a:endParaRPr lang="en-US" sz="2800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/>
          <a:lstStyle/>
          <a:p>
            <a:pPr>
              <a:spcBef>
                <a:spcPts val="1800"/>
              </a:spcBef>
              <a:spcAft>
                <a:spcPts val="600"/>
              </a:spcAft>
              <a:buClrTx/>
              <a:buFont typeface="Arial" pitchFamily="34" charset="0"/>
              <a:buChar char="•"/>
            </a:pPr>
            <a:r>
              <a:rPr lang="en-US" sz="1800" b="0" dirty="0" smtClean="0"/>
              <a:t>Minimum of three PSS at every VA medical center</a:t>
            </a:r>
          </a:p>
          <a:p>
            <a:pPr>
              <a:spcBef>
                <a:spcPts val="1800"/>
              </a:spcBef>
              <a:spcAft>
                <a:spcPts val="600"/>
              </a:spcAft>
              <a:buClrTx/>
              <a:buFont typeface="Arial" pitchFamily="34" charset="0"/>
              <a:buChar char="•"/>
            </a:pPr>
            <a:r>
              <a:rPr lang="en-US" sz="1800" b="0" dirty="0" smtClean="0"/>
              <a:t>Minimum of two PSS at all large community-based outpatient clinics</a:t>
            </a:r>
          </a:p>
          <a:p>
            <a:pPr lvl="0">
              <a:spcBef>
                <a:spcPts val="1800"/>
              </a:spcBef>
              <a:buClrTx/>
            </a:pPr>
            <a:r>
              <a:rPr lang="en-US" sz="1800" b="0" dirty="0" smtClean="0"/>
              <a:t>Veterans Integrated Service Network (VISN) and mental health leads of facility determine the programs where PS will work</a:t>
            </a:r>
          </a:p>
          <a:p>
            <a:pPr>
              <a:lnSpc>
                <a:spcPct val="114000"/>
              </a:lnSpc>
              <a:spcBef>
                <a:spcPts val="1800"/>
              </a:spcBef>
              <a:buClrTx/>
              <a:buFont typeface="Arial" pitchFamily="34" charset="0"/>
              <a:buChar char="•"/>
            </a:pPr>
            <a:r>
              <a:rPr lang="en-US" sz="1800" b="0" dirty="0" smtClean="0"/>
              <a:t>VA central office to support unique applications for  expansion to patient aligned care team (PACT), integrated primary care, and specialty care</a:t>
            </a:r>
          </a:p>
          <a:p>
            <a:pPr>
              <a:lnSpc>
                <a:spcPct val="114000"/>
              </a:lnSpc>
              <a:spcBef>
                <a:spcPts val="1800"/>
              </a:spcBef>
              <a:buClrTx/>
              <a:buFont typeface="Arial" pitchFamily="34" charset="0"/>
              <a:buChar char="•"/>
            </a:pPr>
            <a:r>
              <a:rPr lang="en-US" sz="1800" b="0" dirty="0" smtClean="0"/>
              <a:t>PSS also provide acute crisis care in community settings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A76277-8EFF-4747-9435-6B5E61E17F01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/>
          <a:lstStyle/>
          <a:p>
            <a:pPr>
              <a:buClrTx/>
            </a:pPr>
            <a:r>
              <a:rPr lang="en-US" sz="2400" b="0" dirty="0" smtClean="0">
                <a:latin typeface="Arial" pitchFamily="34" charset="0"/>
                <a:cs typeface="Arial" pitchFamily="34" charset="0"/>
              </a:rPr>
              <a:t>What is a peer support specialist?</a:t>
            </a:r>
          </a:p>
          <a:p>
            <a:pPr>
              <a:buClrTx/>
            </a:pPr>
            <a:endParaRPr lang="en-US" sz="2400" b="0" dirty="0" smtClean="0">
              <a:latin typeface="Arial" pitchFamily="34" charset="0"/>
              <a:cs typeface="Arial" pitchFamily="34" charset="0"/>
            </a:endParaRPr>
          </a:p>
          <a:p>
            <a:pPr>
              <a:buClrTx/>
            </a:pPr>
            <a:r>
              <a:rPr lang="en-US" sz="2400" b="0" dirty="0" smtClean="0">
                <a:latin typeface="Arial" pitchFamily="34" charset="0"/>
                <a:cs typeface="Arial" pitchFamily="34" charset="0"/>
              </a:rPr>
              <a:t>What goes into becoming a peer support specialist?</a:t>
            </a:r>
          </a:p>
          <a:p>
            <a:pPr>
              <a:buClrTx/>
            </a:pPr>
            <a:endParaRPr lang="en-US" sz="2400" b="0" dirty="0" smtClean="0">
              <a:latin typeface="Arial" pitchFamily="34" charset="0"/>
              <a:cs typeface="Arial" pitchFamily="34" charset="0"/>
            </a:endParaRPr>
          </a:p>
          <a:p>
            <a:pPr>
              <a:buClrTx/>
            </a:pPr>
            <a:r>
              <a:rPr lang="en-US" sz="2400" b="0" dirty="0" smtClean="0">
                <a:latin typeface="Arial" pitchFamily="34" charset="0"/>
                <a:cs typeface="Arial" pitchFamily="34" charset="0"/>
              </a:rPr>
              <a:t>What do peer support specialists do?</a:t>
            </a:r>
            <a:br>
              <a:rPr lang="en-US" sz="2400" b="0" dirty="0" smtClean="0">
                <a:latin typeface="Arial" pitchFamily="34" charset="0"/>
                <a:cs typeface="Arial" pitchFamily="34" charset="0"/>
              </a:rPr>
            </a:br>
            <a:endParaRPr lang="en-US" sz="24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A76277-8EFF-4747-9435-6B5E61E17F01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98944" y="418888"/>
            <a:ext cx="7543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Important Questions About Peer Services</a:t>
            </a:r>
            <a:endParaRPr lang="en-US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dirty="0" smtClean="0">
                <a:latin typeface="Arial" pitchFamily="34" charset="0"/>
                <a:cs typeface="Arial" pitchFamily="34" charset="0"/>
              </a:rPr>
              <a:t>What</a:t>
            </a:r>
            <a:r>
              <a:rPr lang="en-US" sz="2800" b="0" dirty="0" smtClean="0"/>
              <a:t> is Peer Support?</a:t>
            </a:r>
            <a:endParaRPr lang="en-US" sz="2800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449763"/>
          </a:xfrm>
        </p:spPr>
        <p:txBody>
          <a:bodyPr/>
          <a:lstStyle/>
          <a:p>
            <a:pPr>
              <a:spcBef>
                <a:spcPts val="600"/>
              </a:spcBef>
              <a:buClrTx/>
            </a:pPr>
            <a:r>
              <a:rPr lang="en-US" sz="2400" b="0" dirty="0" smtClean="0">
                <a:cs typeface="Times New Roman" pitchFamily="18" charset="0"/>
              </a:rPr>
              <a:t>In general terms, peer support is a form of help </a:t>
            </a:r>
          </a:p>
          <a:p>
            <a:pPr>
              <a:spcBef>
                <a:spcPts val="600"/>
              </a:spcBef>
              <a:buClrTx/>
              <a:buNone/>
            </a:pPr>
            <a:endParaRPr lang="en-US" sz="2400" b="0" dirty="0" smtClean="0">
              <a:cs typeface="Times New Roman" pitchFamily="18" charset="0"/>
            </a:endParaRPr>
          </a:p>
          <a:p>
            <a:pPr>
              <a:spcBef>
                <a:spcPts val="600"/>
              </a:spcBef>
              <a:buClrTx/>
            </a:pPr>
            <a:r>
              <a:rPr lang="en-US" sz="2400" b="0" dirty="0" smtClean="0">
                <a:cs typeface="Times New Roman" pitchFamily="18" charset="0"/>
              </a:rPr>
              <a:t>Peer support is not like clinical support, nor is it about being friends. Veterans who have a mental illness must understand that the peer specialist:</a:t>
            </a:r>
          </a:p>
          <a:p>
            <a:pPr lvl="1">
              <a:lnSpc>
                <a:spcPct val="114000"/>
              </a:lnSpc>
              <a:spcBef>
                <a:spcPts val="600"/>
              </a:spcBef>
              <a:buClrTx/>
              <a:buSzPct val="80000"/>
              <a:buFont typeface="Courier New" pitchFamily="49" charset="0"/>
              <a:buChar char="o"/>
            </a:pPr>
            <a:r>
              <a:rPr lang="en-US" sz="2400" i="0" dirty="0" smtClean="0">
                <a:cs typeface="Times New Roman" pitchFamily="18" charset="0"/>
              </a:rPr>
              <a:t>Knows what they’ve been through </a:t>
            </a:r>
          </a:p>
          <a:p>
            <a:pPr lvl="1">
              <a:lnSpc>
                <a:spcPct val="114000"/>
              </a:lnSpc>
              <a:spcBef>
                <a:spcPts val="600"/>
              </a:spcBef>
              <a:buClrTx/>
              <a:buSzPct val="80000"/>
              <a:buFont typeface="Courier New" pitchFamily="49" charset="0"/>
              <a:buChar char="o"/>
            </a:pPr>
            <a:r>
              <a:rPr lang="en-US" sz="2400" i="0" dirty="0" smtClean="0">
                <a:cs typeface="Times New Roman" pitchFamily="18" charset="0"/>
              </a:rPr>
              <a:t>Has had similar experiences </a:t>
            </a:r>
          </a:p>
          <a:p>
            <a:pPr lvl="1">
              <a:lnSpc>
                <a:spcPct val="114000"/>
              </a:lnSpc>
              <a:spcBef>
                <a:spcPts val="600"/>
              </a:spcBef>
              <a:buClrTx/>
              <a:buSzPct val="80000"/>
              <a:buFont typeface="Courier New" pitchFamily="49" charset="0"/>
              <a:buChar char="o"/>
            </a:pPr>
            <a:r>
              <a:rPr lang="en-US" sz="2400" i="0" dirty="0" smtClean="0">
                <a:cs typeface="Times New Roman" pitchFamily="18" charset="0"/>
              </a:rPr>
              <a:t>Can help them learn and grow</a:t>
            </a:r>
          </a:p>
          <a:p>
            <a:endParaRPr lang="en-US" sz="2400" b="0" dirty="0" smtClean="0">
              <a:cs typeface="Times New Roman" pitchFamily="18" charset="0"/>
            </a:endParaRPr>
          </a:p>
          <a:p>
            <a:endParaRPr lang="en-US" sz="24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A76277-8EFF-4747-9435-6B5E61E17F01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dirty="0" smtClean="0">
                <a:latin typeface="Arial" pitchFamily="34" charset="0"/>
                <a:cs typeface="Arial" pitchFamily="34" charset="0"/>
              </a:rPr>
              <a:t>What</a:t>
            </a:r>
            <a:r>
              <a:rPr lang="en-US" sz="2800" b="0" dirty="0" smtClean="0"/>
              <a:t> is Peer Support? (</a:t>
            </a:r>
            <a:r>
              <a:rPr lang="en-US" sz="2800" b="0" dirty="0" err="1" smtClean="0"/>
              <a:t>con’t</a:t>
            </a:r>
            <a:r>
              <a:rPr lang="en-US" sz="2800" b="0" dirty="0" smtClean="0"/>
              <a:t>)</a:t>
            </a:r>
            <a:endParaRPr lang="en-US" sz="2800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/>
          <a:lstStyle/>
          <a:p>
            <a:pPr>
              <a:lnSpc>
                <a:spcPct val="114000"/>
              </a:lnSpc>
              <a:spcBef>
                <a:spcPts val="600"/>
              </a:spcBef>
              <a:buClrTx/>
            </a:pPr>
            <a:r>
              <a:rPr lang="en-US" sz="2400" b="0" dirty="0" smtClean="0">
                <a:cs typeface="Times New Roman" pitchFamily="18" charset="0"/>
              </a:rPr>
              <a:t>Peer support is a system of giving and receiving help.  It is founded on the key principles of respect and understanding of another’s situation through the shared experience of emotional and psychological pain</a:t>
            </a:r>
          </a:p>
          <a:p>
            <a:pPr>
              <a:lnSpc>
                <a:spcPct val="114000"/>
              </a:lnSpc>
              <a:spcBef>
                <a:spcPts val="600"/>
              </a:spcBef>
              <a:buClrTx/>
            </a:pPr>
            <a:endParaRPr lang="en-US" sz="2400" b="0" dirty="0" smtClean="0">
              <a:cs typeface="Times New Roman" pitchFamily="18" charset="0"/>
            </a:endParaRPr>
          </a:p>
          <a:p>
            <a:pPr>
              <a:lnSpc>
                <a:spcPct val="114000"/>
              </a:lnSpc>
              <a:spcBef>
                <a:spcPts val="600"/>
              </a:spcBef>
              <a:buClrTx/>
            </a:pPr>
            <a:r>
              <a:rPr lang="en-US" sz="2400" b="0" u="sng" dirty="0" smtClean="0">
                <a:cs typeface="Times New Roman" pitchFamily="18" charset="0"/>
              </a:rPr>
              <a:t>Trained</a:t>
            </a:r>
            <a:r>
              <a:rPr lang="en-US" sz="2400" b="0" dirty="0" smtClean="0">
                <a:cs typeface="Times New Roman" pitchFamily="18" charset="0"/>
              </a:rPr>
              <a:t> peer support staff can empower their peers to reach a solution for many problems</a:t>
            </a:r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A76277-8EFF-4747-9435-6B5E61E17F01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AMHSA_PPT_Template_508BillWhitePresentatio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SAMHSA_PPT_Template_508BillWhitePresentation</Template>
  <TotalTime>2190</TotalTime>
  <Words>2236</Words>
  <Application>Microsoft Office PowerPoint</Application>
  <PresentationFormat>On-screen Show (4:3)</PresentationFormat>
  <Paragraphs>388</Paragraphs>
  <Slides>46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46</vt:i4>
      </vt:variant>
    </vt:vector>
  </HeadingPairs>
  <TitlesOfParts>
    <vt:vector size="48" baseType="lpstr">
      <vt:lpstr>SAMHSA_PPT_Template_508BillWhitePresentation</vt:lpstr>
      <vt:lpstr>Default Design</vt:lpstr>
      <vt:lpstr>PowerPoint Presentation</vt:lpstr>
      <vt:lpstr>Fostering and Expanding  Peer Support Services for Service Members, Veterans, and their Families March 27, 2013 </vt:lpstr>
      <vt:lpstr>Webinar Overview</vt:lpstr>
      <vt:lpstr>PowerPoint Presentation</vt:lpstr>
      <vt:lpstr>Peer Support and VA Mental Health Services</vt:lpstr>
      <vt:lpstr>Applying Peer Services  in Veterans Health Administration</vt:lpstr>
      <vt:lpstr>PowerPoint Presentation</vt:lpstr>
      <vt:lpstr>What is Peer Support?</vt:lpstr>
      <vt:lpstr>What is Peer Support? (con’t)</vt:lpstr>
      <vt:lpstr>7 Fidelity Standards of Peer Support</vt:lpstr>
      <vt:lpstr>10 Domains of Knowledge</vt:lpstr>
      <vt:lpstr>10 Domains of Knowledge (con’t)</vt:lpstr>
      <vt:lpstr>10 Domains of Knowledge (con’t)</vt:lpstr>
      <vt:lpstr>10 Domains of Knowledge (con’t)</vt:lpstr>
      <vt:lpstr>10 Domains of Knowledge (con’t)</vt:lpstr>
      <vt:lpstr>Certification Process for VA</vt:lpstr>
      <vt:lpstr>Models of Peer Support</vt:lpstr>
      <vt:lpstr>A Work in Progress</vt:lpstr>
      <vt:lpstr>PowerPoint Presentation</vt:lpstr>
      <vt:lpstr>Presentation Goals </vt:lpstr>
      <vt:lpstr>Peer Principle 1: Wounded Warrior </vt:lpstr>
      <vt:lpstr> Peer Principle 2: Wounded Healer </vt:lpstr>
      <vt:lpstr>Peer Principle 3:  Helper Principle &amp; Power of Community</vt:lpstr>
      <vt:lpstr> Peer Principle 4: Peer Voice  </vt:lpstr>
      <vt:lpstr> Peer Principle 5: Peer Professional Collaboration </vt:lpstr>
      <vt:lpstr> Scientific Support for Peer Helping </vt:lpstr>
      <vt:lpstr> Peer Support Implementation Issues:  Six Critical Questions </vt:lpstr>
      <vt:lpstr>Peer Support Implementation Issues:  Six Critical Questions (con’t)</vt:lpstr>
      <vt:lpstr>Peer Support Implementation Issues:  Six Critical Questions (con’t)</vt:lpstr>
      <vt:lpstr>References</vt:lpstr>
      <vt:lpstr> Building Bridges: Peer Support For  Service Members, Veterans, and their Families</vt:lpstr>
      <vt:lpstr>Vet Peer Support Context</vt:lpstr>
      <vt:lpstr>Vet Peer Support Context (con’t)</vt:lpstr>
      <vt:lpstr>The Vet Peer Purpose</vt:lpstr>
      <vt:lpstr>The Vet Peer Purpose (con’t)</vt:lpstr>
      <vt:lpstr>The Vet Peer Purpose (con’t)</vt:lpstr>
      <vt:lpstr>Public Law  111-163</vt:lpstr>
      <vt:lpstr>The Reintegration Assessment Initiative</vt:lpstr>
      <vt:lpstr>The Reintegration Assessment Initiative (con’t)</vt:lpstr>
      <vt:lpstr>The Reintegration Training Initiatives</vt:lpstr>
      <vt:lpstr>Critical Veteran/Peer Service Areas</vt:lpstr>
      <vt:lpstr>References</vt:lpstr>
      <vt:lpstr>Important Websites</vt:lpstr>
      <vt:lpstr>Important Websites (con’t)</vt:lpstr>
      <vt:lpstr>Contacts</vt:lpstr>
      <vt:lpstr>For Technical Assistance Questions  Please Contact</vt:lpstr>
    </vt:vector>
  </TitlesOfParts>
  <Company>Policy Research Associates,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mcleary</dc:creator>
  <cp:lastModifiedBy>Bill White</cp:lastModifiedBy>
  <cp:revision>257</cp:revision>
  <dcterms:created xsi:type="dcterms:W3CDTF">2013-03-01T17:48:47Z</dcterms:created>
  <dcterms:modified xsi:type="dcterms:W3CDTF">2013-03-20T18:29:37Z</dcterms:modified>
</cp:coreProperties>
</file>