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1"/>
  </p:sldMasterIdLst>
  <p:handoutMasterIdLst>
    <p:handoutMasterId r:id="rId31"/>
  </p:handoutMasterIdLst>
  <p:sldIdLst>
    <p:sldId id="256" r:id="rId2"/>
    <p:sldId id="265" r:id="rId3"/>
    <p:sldId id="257" r:id="rId4"/>
    <p:sldId id="258" r:id="rId5"/>
    <p:sldId id="273" r:id="rId6"/>
    <p:sldId id="259" r:id="rId7"/>
    <p:sldId id="260" r:id="rId8"/>
    <p:sldId id="261" r:id="rId9"/>
    <p:sldId id="262" r:id="rId10"/>
    <p:sldId id="263" r:id="rId11"/>
    <p:sldId id="266" r:id="rId12"/>
    <p:sldId id="267" r:id="rId13"/>
    <p:sldId id="268" r:id="rId14"/>
    <p:sldId id="269" r:id="rId15"/>
    <p:sldId id="270" r:id="rId16"/>
    <p:sldId id="271" r:id="rId17"/>
    <p:sldId id="272" r:id="rId18"/>
    <p:sldId id="264" r:id="rId19"/>
    <p:sldId id="286" r:id="rId20"/>
    <p:sldId id="275" r:id="rId21"/>
    <p:sldId id="276" r:id="rId22"/>
    <p:sldId id="277" r:id="rId23"/>
    <p:sldId id="287" r:id="rId24"/>
    <p:sldId id="279" r:id="rId25"/>
    <p:sldId id="280" r:id="rId26"/>
    <p:sldId id="281" r:id="rId27"/>
    <p:sldId id="282" r:id="rId28"/>
    <p:sldId id="283" r:id="rId29"/>
    <p:sldId id="284" r:id="rId30"/>
  </p:sldIdLst>
  <p:sldSz cx="9144000" cy="6858000" type="screen4x3"/>
  <p:notesSz cx="6797675" cy="9926638"/>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FF00"/>
    <a:srgbClr val="66FF99"/>
    <a:srgbClr val="FF9933"/>
    <a:srgbClr val="FF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3" d="100"/>
          <a:sy n="73" d="100"/>
        </p:scale>
        <p:origin x="-43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107523"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107524"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107525"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A1AE1913-71B1-49C8-81B0-9CDC45722652}"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4514" name="Rectangle 2"/>
          <p:cNvSpPr>
            <a:spLocks noGrp="1" noRot="1" noChangeArrowheads="1"/>
          </p:cNvSpPr>
          <p:nvPr>
            <p:ph type="ctrTitle"/>
          </p:nvPr>
        </p:nvSpPr>
        <p:spPr>
          <a:xfrm>
            <a:off x="685800" y="1981200"/>
            <a:ext cx="7772400" cy="1600200"/>
          </a:xfrm>
        </p:spPr>
        <p:txBody>
          <a:bodyPr/>
          <a:lstStyle>
            <a:lvl1pPr>
              <a:defRPr/>
            </a:lvl1pPr>
          </a:lstStyle>
          <a:p>
            <a:r>
              <a:rPr lang="en-GB"/>
              <a:t>Click to edit Master title style</a:t>
            </a:r>
          </a:p>
        </p:txBody>
      </p:sp>
      <p:sp>
        <p:nvSpPr>
          <p:cNvPr id="64515"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GB"/>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E2A1960-FC64-43B1-80E0-FD5362D2285D}"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E0A4A99-3A3F-4D63-8DED-2542AD92AEC9}"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523C643-17EB-43B3-8A44-0D2F287FE85D}"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10588" cy="13255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01625" y="1676400"/>
            <a:ext cx="8540750" cy="4422775"/>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E598DBC-6F56-47AD-A5B1-31F552361548}"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F18B4F0-3E90-41C9-B8AB-79FAC425A502}"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7E1A6EF-A5DC-49D8-A6DA-0B6762A7E254}"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D16928E2-4783-4B4F-B9BB-03767FBE6374}"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42F00A31-0B2E-47FC-A9B5-3247D269BED7}"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27BCAADA-54C6-43AC-B0E9-2F326BBBCA50}"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9F4353FA-23F2-4A0D-B274-EF607DE7DF72}"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C463A58C-6C49-4C6D-A9EA-91FF17B93079}"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15ED1E3-44EE-4DC6-9762-A6F0292146AA}"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3490"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63491"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63492"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defRPr>
            </a:lvl1pPr>
          </a:lstStyle>
          <a:p>
            <a:pPr>
              <a:defRPr/>
            </a:pPr>
            <a:endParaRPr lang="en-GB"/>
          </a:p>
        </p:txBody>
      </p:sp>
      <p:sp>
        <p:nvSpPr>
          <p:cNvPr id="634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defRPr>
            </a:lvl1pPr>
          </a:lstStyle>
          <a:p>
            <a:pPr>
              <a:defRPr/>
            </a:pPr>
            <a:endParaRPr lang="en-GB"/>
          </a:p>
        </p:txBody>
      </p:sp>
      <p:sp>
        <p:nvSpPr>
          <p:cNvPr id="63494"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pPr>
              <a:defRPr/>
            </a:pPr>
            <a:fld id="{C2EEA282-9622-46C0-B97F-C827803FAC90}" type="slidenum">
              <a:rPr lang="en-GB"/>
              <a:pPr>
                <a:defRPr/>
              </a:pPr>
              <a:t>‹#›</a:t>
            </a:fld>
            <a:endParaRPr lang="en-GB"/>
          </a:p>
        </p:txBody>
      </p:sp>
    </p:spTree>
  </p:cSld>
  <p:clrMap bg1="dk2" tx1="lt1" bg2="dk1" tx2="lt2" accent1="accent1" accent2="accent2" accent3="accent3" accent4="accent4" accent5="accent5" accent6="accent6" hlink="hlink" folHlink="folHlink"/>
  <p:sldLayoutIdLst>
    <p:sldLayoutId id="2147483717" r:id="rId1"/>
    <p:sldLayoutId id="2147483716" r:id="rId2"/>
    <p:sldLayoutId id="2147483715" r:id="rId3"/>
    <p:sldLayoutId id="2147483714" r:id="rId4"/>
    <p:sldLayoutId id="2147483713" r:id="rId5"/>
    <p:sldLayoutId id="2147483712" r:id="rId6"/>
    <p:sldLayoutId id="2147483711" r:id="rId7"/>
    <p:sldLayoutId id="2147483710" r:id="rId8"/>
    <p:sldLayoutId id="2147483709" r:id="rId9"/>
    <p:sldLayoutId id="2147483708" r:id="rId10"/>
    <p:sldLayoutId id="2147483707" r:id="rId11"/>
    <p:sldLayoutId id="2147483706"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7" name="Rectangle 9"/>
          <p:cNvSpPr>
            <a:spLocks noGrp="1" noRot="1" noChangeArrowheads="1"/>
          </p:cNvSpPr>
          <p:nvPr>
            <p:ph type="ctrTitle"/>
          </p:nvPr>
        </p:nvSpPr>
        <p:spPr>
          <a:xfrm>
            <a:off x="228600" y="381000"/>
            <a:ext cx="8534400" cy="3200400"/>
          </a:xfrm>
        </p:spPr>
        <p:txBody>
          <a:bodyPr/>
          <a:lstStyle/>
          <a:p>
            <a:pPr eaLnBrk="1" hangingPunct="1">
              <a:defRPr/>
            </a:pPr>
            <a:r>
              <a:rPr lang="en-GB" b="1"/>
              <a:t>RECOVERY &amp; OLDER PEOPLE</a:t>
            </a:r>
            <a:br>
              <a:rPr lang="en-GB" b="1"/>
            </a:br>
            <a:r>
              <a:rPr lang="en-GB"/>
              <a:t/>
            </a:r>
            <a:br>
              <a:rPr lang="en-GB"/>
            </a:br>
            <a:endParaRPr lang="en-GB"/>
          </a:p>
        </p:txBody>
      </p:sp>
      <p:sp>
        <p:nvSpPr>
          <p:cNvPr id="2058" name="Rectangle 10"/>
          <p:cNvSpPr>
            <a:spLocks noGrp="1" noRot="1" noChangeArrowheads="1"/>
          </p:cNvSpPr>
          <p:nvPr>
            <p:ph type="subTitle" idx="1"/>
          </p:nvPr>
        </p:nvSpPr>
        <p:spPr>
          <a:xfrm>
            <a:off x="228600" y="3505200"/>
            <a:ext cx="8763000" cy="3124200"/>
          </a:xfrm>
        </p:spPr>
        <p:txBody>
          <a:bodyPr/>
          <a:lstStyle/>
          <a:p>
            <a:pPr eaLnBrk="1" hangingPunct="1">
              <a:lnSpc>
                <a:spcPct val="80000"/>
              </a:lnSpc>
              <a:defRPr/>
            </a:pPr>
            <a:r>
              <a:rPr lang="en-GB" sz="2000" b="1"/>
              <a:t>Lynne Read </a:t>
            </a:r>
          </a:p>
          <a:p>
            <a:pPr eaLnBrk="1" hangingPunct="1">
              <a:lnSpc>
                <a:spcPct val="80000"/>
              </a:lnSpc>
              <a:defRPr/>
            </a:pPr>
            <a:r>
              <a:rPr lang="en-GB" sz="2000" b="1"/>
              <a:t>Head of Service - Older People’s Service</a:t>
            </a:r>
          </a:p>
          <a:p>
            <a:pPr eaLnBrk="1" hangingPunct="1">
              <a:lnSpc>
                <a:spcPct val="80000"/>
              </a:lnSpc>
              <a:defRPr/>
            </a:pPr>
            <a:r>
              <a:rPr lang="en-GB" sz="2000" b="1"/>
              <a:t> West London Mental Health NHS Trust</a:t>
            </a:r>
          </a:p>
          <a:p>
            <a:pPr eaLnBrk="1" hangingPunct="1">
              <a:lnSpc>
                <a:spcPct val="80000"/>
              </a:lnSpc>
              <a:defRPr/>
            </a:pPr>
            <a:endParaRPr lang="en-GB" sz="2000" b="1"/>
          </a:p>
          <a:p>
            <a:pPr eaLnBrk="1" hangingPunct="1">
              <a:lnSpc>
                <a:spcPct val="80000"/>
              </a:lnSpc>
              <a:defRPr/>
            </a:pPr>
            <a:endParaRPr lang="en-GB" sz="2000" b="1"/>
          </a:p>
          <a:p>
            <a:pPr eaLnBrk="1" hangingPunct="1">
              <a:lnSpc>
                <a:spcPct val="80000"/>
              </a:lnSpc>
              <a:defRPr/>
            </a:pPr>
            <a:r>
              <a:rPr lang="en-GB" sz="2000" b="1"/>
              <a:t>Kevin Sole</a:t>
            </a:r>
          </a:p>
          <a:p>
            <a:pPr eaLnBrk="1" hangingPunct="1">
              <a:lnSpc>
                <a:spcPct val="80000"/>
              </a:lnSpc>
              <a:defRPr/>
            </a:pPr>
            <a:r>
              <a:rPr lang="en-GB" sz="2000" b="1"/>
              <a:t>Strategic Lead – Mental Health Care of Older People’s Services</a:t>
            </a:r>
          </a:p>
          <a:p>
            <a:pPr eaLnBrk="1" hangingPunct="1">
              <a:lnSpc>
                <a:spcPct val="80000"/>
              </a:lnSpc>
              <a:defRPr/>
            </a:pPr>
            <a:r>
              <a:rPr lang="en-GB" sz="2000" b="1"/>
              <a:t>North East London Mental Health NHS Trust</a:t>
            </a:r>
          </a:p>
          <a:p>
            <a:pPr eaLnBrk="1" hangingPunct="1">
              <a:lnSpc>
                <a:spcPct val="80000"/>
              </a:lnSpc>
              <a:defRPr/>
            </a:pPr>
            <a:endParaRPr lang="en-GB" sz="2000"/>
          </a:p>
        </p:txBody>
      </p:sp>
      <p:sp>
        <p:nvSpPr>
          <p:cNvPr id="2062" name="Rectangle 1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graphicFrame>
        <p:nvGraphicFramePr>
          <p:cNvPr id="2059" name="Object 11"/>
          <p:cNvGraphicFramePr>
            <a:graphicFrameLocks noChangeAspect="1"/>
          </p:cNvGraphicFramePr>
          <p:nvPr/>
        </p:nvGraphicFramePr>
        <p:xfrm>
          <a:off x="228600" y="2057400"/>
          <a:ext cx="2971800" cy="571500"/>
        </p:xfrm>
        <a:graphic>
          <a:graphicData uri="http://schemas.openxmlformats.org/presentationml/2006/ole">
            <p:oleObj spid="_x0000_s2059" name="Picture" r:id="rId3" imgW="4114800" imgH="527304" progId="Word.Picture.8">
              <p:embed/>
            </p:oleObj>
          </a:graphicData>
        </a:graphic>
      </p:graphicFrame>
      <p:pic>
        <p:nvPicPr>
          <p:cNvPr id="2063" name="Picture 13" descr="NELMHCOL"/>
          <p:cNvPicPr>
            <a:picLocks noChangeAspect="1" noChangeArrowheads="1"/>
          </p:cNvPicPr>
          <p:nvPr/>
        </p:nvPicPr>
        <p:blipFill>
          <a:blip r:embed="rId4"/>
          <a:srcRect/>
          <a:stretch>
            <a:fillRect/>
          </a:stretch>
        </p:blipFill>
        <p:spPr bwMode="auto">
          <a:xfrm>
            <a:off x="5943600" y="2057400"/>
            <a:ext cx="2895600" cy="6096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rrowheads="1"/>
          </p:cNvSpPr>
          <p:nvPr>
            <p:ph type="title"/>
          </p:nvPr>
        </p:nvSpPr>
        <p:spPr/>
        <p:txBody>
          <a:bodyPr/>
          <a:lstStyle/>
          <a:p>
            <a:pPr eaLnBrk="1" hangingPunct="1">
              <a:defRPr/>
            </a:pPr>
            <a:r>
              <a:rPr lang="en-GB" b="1"/>
              <a:t>Identity: Me &amp; Mental Illness</a:t>
            </a:r>
          </a:p>
        </p:txBody>
      </p:sp>
      <p:sp>
        <p:nvSpPr>
          <p:cNvPr id="74755" name="Rectangle 3"/>
          <p:cNvSpPr>
            <a:spLocks noGrp="1" noRot="1" noChangeArrowheads="1"/>
          </p:cNvSpPr>
          <p:nvPr>
            <p:ph type="body" idx="1"/>
          </p:nvPr>
        </p:nvSpPr>
        <p:spPr>
          <a:xfrm>
            <a:off x="301625" y="1676400"/>
            <a:ext cx="8540750" cy="5029200"/>
          </a:xfrm>
        </p:spPr>
        <p:txBody>
          <a:bodyPr/>
          <a:lstStyle/>
          <a:p>
            <a:pPr eaLnBrk="1" hangingPunct="1">
              <a:buFont typeface="Wingdings" pitchFamily="2" charset="2"/>
              <a:buNone/>
              <a:defRPr/>
            </a:pPr>
            <a:endParaRPr lang="en-US"/>
          </a:p>
        </p:txBody>
      </p:sp>
      <p:sp>
        <p:nvSpPr>
          <p:cNvPr id="25603" name="Oval 4"/>
          <p:cNvSpPr>
            <a:spLocks noChangeArrowheads="1"/>
          </p:cNvSpPr>
          <p:nvPr/>
        </p:nvSpPr>
        <p:spPr bwMode="auto">
          <a:xfrm>
            <a:off x="609600" y="2286000"/>
            <a:ext cx="3505200" cy="3352800"/>
          </a:xfrm>
          <a:prstGeom prst="ellipse">
            <a:avLst/>
          </a:prstGeom>
          <a:solidFill>
            <a:schemeClr val="accent1"/>
          </a:solidFill>
          <a:ln w="9525">
            <a:solidFill>
              <a:schemeClr val="tx1"/>
            </a:solidFill>
            <a:round/>
            <a:headEnd/>
            <a:tailEnd/>
          </a:ln>
        </p:spPr>
        <p:txBody>
          <a:bodyPr wrap="none" anchor="ctr"/>
          <a:lstStyle/>
          <a:p>
            <a:pPr algn="ctr"/>
            <a:r>
              <a:rPr lang="en-GB" sz="2000" b="1"/>
              <a:t>Illness </a:t>
            </a:r>
          </a:p>
          <a:p>
            <a:pPr algn="ctr"/>
            <a:endParaRPr lang="en-GB" sz="2000" b="1"/>
          </a:p>
          <a:p>
            <a:pPr algn="ctr"/>
            <a:endParaRPr lang="en-GB"/>
          </a:p>
          <a:p>
            <a:pPr algn="ctr"/>
            <a:endParaRPr lang="en-GB"/>
          </a:p>
          <a:p>
            <a:pPr algn="ctr"/>
            <a:endParaRPr lang="en-GB"/>
          </a:p>
          <a:p>
            <a:pPr algn="ctr"/>
            <a:endParaRPr lang="en-GB"/>
          </a:p>
          <a:p>
            <a:pPr algn="ctr"/>
            <a:r>
              <a:rPr lang="en-GB"/>
              <a:t>ME</a:t>
            </a:r>
          </a:p>
          <a:p>
            <a:pPr algn="ctr"/>
            <a:endParaRPr lang="en-GB"/>
          </a:p>
        </p:txBody>
      </p:sp>
      <p:sp>
        <p:nvSpPr>
          <p:cNvPr id="25604" name="Oval 5"/>
          <p:cNvSpPr>
            <a:spLocks noChangeArrowheads="1"/>
          </p:cNvSpPr>
          <p:nvPr/>
        </p:nvSpPr>
        <p:spPr bwMode="auto">
          <a:xfrm>
            <a:off x="5029200" y="2286000"/>
            <a:ext cx="3581400" cy="3429000"/>
          </a:xfrm>
          <a:prstGeom prst="ellipse">
            <a:avLst/>
          </a:prstGeom>
          <a:solidFill>
            <a:schemeClr val="accent1"/>
          </a:solidFill>
          <a:ln w="9525">
            <a:solidFill>
              <a:schemeClr val="tx1"/>
            </a:solidFill>
            <a:round/>
            <a:headEnd/>
            <a:tailEnd/>
          </a:ln>
        </p:spPr>
        <p:txBody>
          <a:bodyPr wrap="none" anchor="ctr"/>
          <a:lstStyle/>
          <a:p>
            <a:pPr algn="ctr"/>
            <a:r>
              <a:rPr lang="en-GB" sz="2000" b="1"/>
              <a:t>Me</a:t>
            </a:r>
          </a:p>
          <a:p>
            <a:pPr algn="ctr"/>
            <a:endParaRPr lang="en-GB" sz="2000" b="1"/>
          </a:p>
          <a:p>
            <a:pPr algn="ctr"/>
            <a:endParaRPr lang="en-GB" sz="2000" b="1"/>
          </a:p>
          <a:p>
            <a:pPr algn="ctr"/>
            <a:endParaRPr lang="en-GB" sz="2000" b="1"/>
          </a:p>
          <a:p>
            <a:pPr algn="ctr"/>
            <a:endParaRPr lang="en-GB" sz="2000" b="1"/>
          </a:p>
          <a:p>
            <a:pPr algn="ctr"/>
            <a:endParaRPr lang="en-GB" sz="2000" b="1"/>
          </a:p>
          <a:p>
            <a:pPr algn="ctr"/>
            <a:endParaRPr lang="en-GB" sz="2000" b="1"/>
          </a:p>
        </p:txBody>
      </p:sp>
      <p:sp>
        <p:nvSpPr>
          <p:cNvPr id="25605" name="Oval 7"/>
          <p:cNvSpPr>
            <a:spLocks noChangeArrowheads="1"/>
          </p:cNvSpPr>
          <p:nvPr/>
        </p:nvSpPr>
        <p:spPr bwMode="auto">
          <a:xfrm>
            <a:off x="1524000" y="4114800"/>
            <a:ext cx="1600200" cy="914400"/>
          </a:xfrm>
          <a:prstGeom prst="ellipse">
            <a:avLst/>
          </a:prstGeom>
          <a:solidFill>
            <a:schemeClr val="hlink"/>
          </a:solidFill>
          <a:ln w="9525">
            <a:solidFill>
              <a:schemeClr val="tx1"/>
            </a:solidFill>
            <a:round/>
            <a:headEnd/>
            <a:tailEnd/>
          </a:ln>
        </p:spPr>
        <p:txBody>
          <a:bodyPr wrap="none" anchor="ctr"/>
          <a:lstStyle/>
          <a:p>
            <a:pPr algn="ctr"/>
            <a:r>
              <a:rPr lang="en-GB" sz="2000" b="1"/>
              <a:t>Me</a:t>
            </a:r>
          </a:p>
        </p:txBody>
      </p:sp>
      <p:sp>
        <p:nvSpPr>
          <p:cNvPr id="25606" name="Oval 8"/>
          <p:cNvSpPr>
            <a:spLocks noChangeArrowheads="1"/>
          </p:cNvSpPr>
          <p:nvPr/>
        </p:nvSpPr>
        <p:spPr bwMode="auto">
          <a:xfrm>
            <a:off x="6172200" y="4191000"/>
            <a:ext cx="1295400" cy="838200"/>
          </a:xfrm>
          <a:prstGeom prst="ellipse">
            <a:avLst/>
          </a:prstGeom>
          <a:solidFill>
            <a:schemeClr val="hlink"/>
          </a:solidFill>
          <a:ln w="9525">
            <a:solidFill>
              <a:schemeClr val="tx1"/>
            </a:solidFill>
            <a:round/>
            <a:headEnd/>
            <a:tailEnd/>
          </a:ln>
        </p:spPr>
        <p:txBody>
          <a:bodyPr wrap="none" anchor="ctr"/>
          <a:lstStyle/>
          <a:p>
            <a:pPr algn="ctr"/>
            <a:r>
              <a:rPr lang="en-GB" sz="2000" b="1"/>
              <a:t>Illness</a:t>
            </a:r>
          </a:p>
        </p:txBody>
      </p:sp>
      <p:pic>
        <p:nvPicPr>
          <p:cNvPr id="25607" name="Picture 9" descr="BD21298_"/>
          <p:cNvPicPr>
            <a:picLocks noChangeAspect="1" noChangeArrowheads="1"/>
          </p:cNvPicPr>
          <p:nvPr/>
        </p:nvPicPr>
        <p:blipFill>
          <a:blip r:embed="rId2"/>
          <a:srcRect/>
          <a:stretch>
            <a:fillRect/>
          </a:stretch>
        </p:blipFill>
        <p:spPr bwMode="auto">
          <a:xfrm>
            <a:off x="4191000" y="3581400"/>
            <a:ext cx="838200" cy="685800"/>
          </a:xfrm>
          <a:prstGeom prst="rect">
            <a:avLst/>
          </a:prstGeom>
          <a:noFill/>
          <a:ln w="9525">
            <a:noFill/>
            <a:miter lim="800000"/>
            <a:headEnd/>
            <a:tailEnd/>
          </a:ln>
        </p:spPr>
      </p:pic>
      <p:sp>
        <p:nvSpPr>
          <p:cNvPr id="25608" name="Text Box 10"/>
          <p:cNvSpPr txBox="1">
            <a:spLocks noChangeArrowheads="1"/>
          </p:cNvSpPr>
          <p:nvPr/>
        </p:nvSpPr>
        <p:spPr bwMode="auto">
          <a:xfrm>
            <a:off x="533400" y="5715000"/>
            <a:ext cx="7924800" cy="366713"/>
          </a:xfrm>
          <a:prstGeom prst="rect">
            <a:avLst/>
          </a:prstGeom>
          <a:noFill/>
          <a:ln w="9525">
            <a:noFill/>
            <a:miter lim="800000"/>
            <a:headEnd/>
            <a:tailEnd/>
          </a:ln>
        </p:spPr>
        <p:txBody>
          <a:bodyPr>
            <a:spAutoFit/>
          </a:bodyPr>
          <a:lstStyle/>
          <a:p>
            <a:pPr>
              <a:spcBef>
                <a:spcPct val="50000"/>
              </a:spcBef>
            </a:pPr>
            <a:endParaRPr lang="en-US"/>
          </a:p>
        </p:txBody>
      </p:sp>
      <p:sp>
        <p:nvSpPr>
          <p:cNvPr id="25609" name="Text Box 11"/>
          <p:cNvSpPr txBox="1">
            <a:spLocks noChangeArrowheads="1"/>
          </p:cNvSpPr>
          <p:nvPr/>
        </p:nvSpPr>
        <p:spPr bwMode="auto">
          <a:xfrm>
            <a:off x="685800" y="5867400"/>
            <a:ext cx="7848600" cy="641350"/>
          </a:xfrm>
          <a:prstGeom prst="rect">
            <a:avLst/>
          </a:prstGeom>
          <a:noFill/>
          <a:ln w="9525">
            <a:noFill/>
            <a:miter lim="800000"/>
            <a:headEnd/>
            <a:tailEnd/>
          </a:ln>
        </p:spPr>
        <p:txBody>
          <a:bodyPr>
            <a:spAutoFit/>
          </a:bodyPr>
          <a:lstStyle/>
          <a:p>
            <a:pPr>
              <a:spcBef>
                <a:spcPct val="50000"/>
              </a:spcBef>
            </a:pPr>
            <a:r>
              <a:rPr lang="en-GB"/>
              <a:t>Curtis (2000) illustrated recovery as a process of moving from being engulfed by the illness to accepting the illness as part of the whole self</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rrowheads="1"/>
          </p:cNvSpPr>
          <p:nvPr>
            <p:ph type="title"/>
          </p:nvPr>
        </p:nvSpPr>
        <p:spPr/>
        <p:txBody>
          <a:bodyPr/>
          <a:lstStyle/>
          <a:p>
            <a:pPr eaLnBrk="1" hangingPunct="1">
              <a:defRPr/>
            </a:pPr>
            <a:r>
              <a:rPr lang="en-GB" b="1"/>
              <a:t>MEANING IN LIFE</a:t>
            </a:r>
          </a:p>
        </p:txBody>
      </p:sp>
      <p:sp>
        <p:nvSpPr>
          <p:cNvPr id="77827" name="Rectangle 3"/>
          <p:cNvSpPr>
            <a:spLocks noGrp="1" noRot="1" noChangeArrowheads="1"/>
          </p:cNvSpPr>
          <p:nvPr>
            <p:ph type="body" idx="1"/>
          </p:nvPr>
        </p:nvSpPr>
        <p:spPr/>
        <p:txBody>
          <a:bodyPr/>
          <a:lstStyle/>
          <a:p>
            <a:pPr eaLnBrk="1" hangingPunct="1">
              <a:lnSpc>
                <a:spcPct val="90000"/>
              </a:lnSpc>
              <a:defRPr/>
            </a:pPr>
            <a:r>
              <a:rPr lang="en-GB"/>
              <a:t>Re-establishing meaning in life is central to the concept of recovery</a:t>
            </a:r>
          </a:p>
          <a:p>
            <a:pPr eaLnBrk="1" hangingPunct="1">
              <a:lnSpc>
                <a:spcPct val="90000"/>
              </a:lnSpc>
              <a:defRPr/>
            </a:pPr>
            <a:r>
              <a:rPr lang="en-GB"/>
              <a:t>The discovery of new meaning &amp; purpose in life</a:t>
            </a:r>
          </a:p>
          <a:p>
            <a:pPr eaLnBrk="1" hangingPunct="1">
              <a:lnSpc>
                <a:spcPct val="90000"/>
              </a:lnSpc>
              <a:defRPr/>
            </a:pPr>
            <a:r>
              <a:rPr lang="en-GB"/>
              <a:t>Often a persons life goals are no longer available to them &amp; they face the task of reassessing their goals &amp; values in life</a:t>
            </a:r>
          </a:p>
          <a:p>
            <a:pPr eaLnBrk="1" hangingPunct="1">
              <a:lnSpc>
                <a:spcPct val="90000"/>
              </a:lnSpc>
              <a:defRPr/>
            </a:pPr>
            <a:r>
              <a:rPr lang="en-GB"/>
              <a:t>Alternatively, a person may find different ways of attaining their ultimate goals</a:t>
            </a:r>
          </a:p>
          <a:p>
            <a:pPr eaLnBrk="1" hangingPunct="1">
              <a:lnSpc>
                <a:spcPct val="90000"/>
              </a:lnSpc>
              <a:defRPr/>
            </a:pPr>
            <a:endParaRPr lang="en-GB"/>
          </a:p>
          <a:p>
            <a:pPr eaLnBrk="1" hangingPunct="1">
              <a:lnSpc>
                <a:spcPct val="90000"/>
              </a:lnSpc>
              <a:buFont typeface="Wingdings" pitchFamily="2" charset="2"/>
              <a:buNone/>
              <a:defRPr/>
            </a:pPr>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3" name="Rectangle 5"/>
          <p:cNvSpPr>
            <a:spLocks noGrp="1" noRot="1" noChangeArrowheads="1"/>
          </p:cNvSpPr>
          <p:nvPr>
            <p:ph type="title"/>
          </p:nvPr>
        </p:nvSpPr>
        <p:spPr/>
        <p:txBody>
          <a:bodyPr/>
          <a:lstStyle/>
          <a:p>
            <a:pPr eaLnBrk="1" hangingPunct="1">
              <a:defRPr/>
            </a:pPr>
            <a:r>
              <a:rPr lang="en-GB" sz="4000" b="1"/>
              <a:t>BUILDING BLOCKS OF RECOVERY</a:t>
            </a:r>
          </a:p>
        </p:txBody>
      </p:sp>
      <p:graphicFrame>
        <p:nvGraphicFramePr>
          <p:cNvPr id="78856" name="Diagram 8"/>
          <p:cNvGraphicFramePr>
            <a:graphicFrameLocks noChangeAspect="1"/>
          </p:cNvGraphicFramePr>
          <p:nvPr>
            <p:ph idx="1"/>
          </p:nvPr>
        </p:nvGraphicFramePr>
        <p:xfrm>
          <a:off x="304800" y="1677988"/>
          <a:ext cx="8534400" cy="5180012"/>
        </p:xfrm>
        <a:graphic>
          <a:graphicData uri="http://schemas.openxmlformats.org/drawingml/2006/compatibility">
            <com:legacyDrawing xmlns:com="http://schemas.openxmlformats.org/drawingml/2006/compatibility" spid="_x0000_s78856"/>
          </a:graphicData>
        </a:graphic>
      </p:graphicFrame>
      <p:sp>
        <p:nvSpPr>
          <p:cNvPr id="78858" name="Oval 17"/>
          <p:cNvSpPr>
            <a:spLocks noChangeArrowheads="1"/>
          </p:cNvSpPr>
          <p:nvPr/>
        </p:nvSpPr>
        <p:spPr bwMode="auto">
          <a:xfrm>
            <a:off x="685800" y="5486400"/>
            <a:ext cx="2895600" cy="990600"/>
          </a:xfrm>
          <a:prstGeom prst="ellipse">
            <a:avLst/>
          </a:prstGeom>
          <a:solidFill>
            <a:schemeClr val="accent1"/>
          </a:solidFill>
          <a:ln w="9525">
            <a:solidFill>
              <a:schemeClr val="tx1"/>
            </a:solidFill>
            <a:round/>
            <a:headEnd/>
            <a:tailEnd/>
          </a:ln>
        </p:spPr>
        <p:txBody>
          <a:bodyPr wrap="none" anchor="ctr"/>
          <a:lstStyle/>
          <a:p>
            <a:pPr algn="ctr"/>
            <a:r>
              <a:rPr lang="en-GB" b="1"/>
              <a:t>Being supported by others</a:t>
            </a:r>
          </a:p>
        </p:txBody>
      </p:sp>
      <p:sp>
        <p:nvSpPr>
          <p:cNvPr id="78859" name="Oval 18"/>
          <p:cNvSpPr>
            <a:spLocks noChangeArrowheads="1"/>
          </p:cNvSpPr>
          <p:nvPr/>
        </p:nvSpPr>
        <p:spPr bwMode="auto">
          <a:xfrm>
            <a:off x="1981200" y="4876800"/>
            <a:ext cx="3581400" cy="990600"/>
          </a:xfrm>
          <a:prstGeom prst="ellipse">
            <a:avLst/>
          </a:prstGeom>
          <a:solidFill>
            <a:schemeClr val="hlink"/>
          </a:solidFill>
          <a:ln w="9525">
            <a:solidFill>
              <a:schemeClr val="tx1"/>
            </a:solidFill>
            <a:round/>
            <a:headEnd/>
            <a:tailEnd/>
          </a:ln>
        </p:spPr>
        <p:txBody>
          <a:bodyPr wrap="none" anchor="ctr"/>
          <a:lstStyle/>
          <a:p>
            <a:pPr algn="ctr"/>
            <a:r>
              <a:rPr lang="en-GB" b="1"/>
              <a:t>Renewing hope &amp; commitment</a:t>
            </a:r>
          </a:p>
        </p:txBody>
      </p:sp>
      <p:sp>
        <p:nvSpPr>
          <p:cNvPr id="78860" name="Oval 19"/>
          <p:cNvSpPr>
            <a:spLocks noChangeArrowheads="1"/>
          </p:cNvSpPr>
          <p:nvPr/>
        </p:nvSpPr>
        <p:spPr bwMode="auto">
          <a:xfrm>
            <a:off x="2286000" y="4343400"/>
            <a:ext cx="4648200" cy="762000"/>
          </a:xfrm>
          <a:prstGeom prst="ellipse">
            <a:avLst/>
          </a:prstGeom>
          <a:solidFill>
            <a:schemeClr val="tx2"/>
          </a:solidFill>
          <a:ln w="9525">
            <a:solidFill>
              <a:schemeClr val="tx1"/>
            </a:solidFill>
            <a:round/>
            <a:headEnd/>
            <a:tailEnd/>
          </a:ln>
        </p:spPr>
        <p:txBody>
          <a:bodyPr wrap="none" anchor="ctr"/>
          <a:lstStyle/>
          <a:p>
            <a:pPr algn="ctr"/>
            <a:r>
              <a:rPr lang="en-GB" b="1"/>
              <a:t>Involvement in meaningful activities</a:t>
            </a:r>
          </a:p>
        </p:txBody>
      </p:sp>
      <p:sp>
        <p:nvSpPr>
          <p:cNvPr id="78861" name="Oval 20"/>
          <p:cNvSpPr>
            <a:spLocks noChangeArrowheads="1"/>
          </p:cNvSpPr>
          <p:nvPr/>
        </p:nvSpPr>
        <p:spPr bwMode="auto">
          <a:xfrm>
            <a:off x="990600" y="3429000"/>
            <a:ext cx="2819400" cy="1143000"/>
          </a:xfrm>
          <a:prstGeom prst="ellipse">
            <a:avLst/>
          </a:prstGeom>
          <a:solidFill>
            <a:schemeClr val="accent1"/>
          </a:solidFill>
          <a:ln w="9525">
            <a:solidFill>
              <a:schemeClr val="tx1"/>
            </a:solidFill>
            <a:round/>
            <a:headEnd/>
            <a:tailEnd/>
          </a:ln>
        </p:spPr>
        <p:txBody>
          <a:bodyPr wrap="none" anchor="ctr"/>
          <a:lstStyle/>
          <a:p>
            <a:pPr algn="ctr"/>
            <a:r>
              <a:rPr lang="en-GB" b="1"/>
              <a:t>Redefining self</a:t>
            </a:r>
          </a:p>
        </p:txBody>
      </p:sp>
      <p:sp>
        <p:nvSpPr>
          <p:cNvPr id="78862" name="Oval 21"/>
          <p:cNvSpPr>
            <a:spLocks noChangeArrowheads="1"/>
          </p:cNvSpPr>
          <p:nvPr/>
        </p:nvSpPr>
        <p:spPr bwMode="auto">
          <a:xfrm>
            <a:off x="3429000" y="3429000"/>
            <a:ext cx="2362200" cy="1143000"/>
          </a:xfrm>
          <a:prstGeom prst="ellipse">
            <a:avLst/>
          </a:prstGeom>
          <a:solidFill>
            <a:srgbClr val="FFCCFF"/>
          </a:solidFill>
          <a:ln w="9525">
            <a:solidFill>
              <a:schemeClr val="tx1"/>
            </a:solidFill>
            <a:round/>
            <a:headEnd/>
            <a:tailEnd/>
          </a:ln>
        </p:spPr>
        <p:txBody>
          <a:bodyPr wrap="none" anchor="ctr"/>
          <a:lstStyle/>
          <a:p>
            <a:pPr algn="ctr"/>
            <a:r>
              <a:rPr lang="en-GB" b="1"/>
              <a:t>Incorporating illness</a:t>
            </a:r>
          </a:p>
        </p:txBody>
      </p:sp>
      <p:sp>
        <p:nvSpPr>
          <p:cNvPr id="78863" name="Oval 22"/>
          <p:cNvSpPr>
            <a:spLocks noChangeArrowheads="1"/>
          </p:cNvSpPr>
          <p:nvPr/>
        </p:nvSpPr>
        <p:spPr bwMode="auto">
          <a:xfrm>
            <a:off x="2590800" y="2895600"/>
            <a:ext cx="2362200" cy="838200"/>
          </a:xfrm>
          <a:prstGeom prst="ellipse">
            <a:avLst/>
          </a:prstGeom>
          <a:solidFill>
            <a:srgbClr val="FF9933"/>
          </a:solidFill>
          <a:ln w="9525">
            <a:solidFill>
              <a:schemeClr val="tx1"/>
            </a:solidFill>
            <a:round/>
            <a:headEnd/>
            <a:tailEnd/>
          </a:ln>
        </p:spPr>
        <p:txBody>
          <a:bodyPr wrap="none" anchor="ctr"/>
          <a:lstStyle/>
          <a:p>
            <a:pPr algn="ctr"/>
            <a:r>
              <a:rPr lang="en-GB" b="1"/>
              <a:t>Overcoming stigma</a:t>
            </a:r>
          </a:p>
        </p:txBody>
      </p:sp>
      <p:sp>
        <p:nvSpPr>
          <p:cNvPr id="78864" name="Oval 23"/>
          <p:cNvSpPr>
            <a:spLocks noChangeArrowheads="1"/>
          </p:cNvSpPr>
          <p:nvPr/>
        </p:nvSpPr>
        <p:spPr bwMode="auto">
          <a:xfrm>
            <a:off x="3505200" y="2362200"/>
            <a:ext cx="2514600" cy="762000"/>
          </a:xfrm>
          <a:prstGeom prst="ellipse">
            <a:avLst/>
          </a:prstGeom>
          <a:solidFill>
            <a:srgbClr val="66FF99"/>
          </a:solidFill>
          <a:ln w="9525">
            <a:solidFill>
              <a:schemeClr val="tx1"/>
            </a:solidFill>
            <a:round/>
            <a:headEnd/>
            <a:tailEnd/>
          </a:ln>
        </p:spPr>
        <p:txBody>
          <a:bodyPr wrap="none" anchor="ctr"/>
          <a:lstStyle/>
          <a:p>
            <a:pPr algn="ctr"/>
            <a:r>
              <a:rPr lang="en-GB" b="1"/>
              <a:t>Managing symptoms</a:t>
            </a:r>
          </a:p>
        </p:txBody>
      </p:sp>
      <p:sp>
        <p:nvSpPr>
          <p:cNvPr id="78865" name="Oval 24"/>
          <p:cNvSpPr>
            <a:spLocks noChangeArrowheads="1"/>
          </p:cNvSpPr>
          <p:nvPr/>
        </p:nvSpPr>
        <p:spPr bwMode="auto">
          <a:xfrm>
            <a:off x="4876800" y="2895600"/>
            <a:ext cx="2514600" cy="838200"/>
          </a:xfrm>
          <a:prstGeom prst="ellipse">
            <a:avLst/>
          </a:prstGeom>
          <a:solidFill>
            <a:srgbClr val="00FF00"/>
          </a:solidFill>
          <a:ln w="9525">
            <a:solidFill>
              <a:schemeClr val="tx1"/>
            </a:solidFill>
            <a:round/>
            <a:headEnd/>
            <a:tailEnd/>
          </a:ln>
        </p:spPr>
        <p:txBody>
          <a:bodyPr wrap="none" anchor="ctr"/>
          <a:lstStyle/>
          <a:p>
            <a:pPr algn="ctr"/>
            <a:r>
              <a:rPr lang="en-GB" b="1"/>
              <a:t>Assuming control</a:t>
            </a:r>
          </a:p>
        </p:txBody>
      </p:sp>
      <p:sp>
        <p:nvSpPr>
          <p:cNvPr id="78866" name="Oval 25"/>
          <p:cNvSpPr>
            <a:spLocks noChangeArrowheads="1"/>
          </p:cNvSpPr>
          <p:nvPr/>
        </p:nvSpPr>
        <p:spPr bwMode="auto">
          <a:xfrm>
            <a:off x="4953000" y="1981200"/>
            <a:ext cx="3733800" cy="685800"/>
          </a:xfrm>
          <a:prstGeom prst="ellipse">
            <a:avLst/>
          </a:prstGeom>
          <a:solidFill>
            <a:srgbClr val="FF3300"/>
          </a:solidFill>
          <a:ln w="9525">
            <a:solidFill>
              <a:schemeClr val="tx1"/>
            </a:solidFill>
            <a:round/>
            <a:headEnd/>
            <a:tailEnd/>
          </a:ln>
        </p:spPr>
        <p:txBody>
          <a:bodyPr wrap="none" anchor="ctr"/>
          <a:lstStyle/>
          <a:p>
            <a:pPr algn="ctr"/>
            <a:r>
              <a:rPr lang="en-GB" b="1"/>
              <a:t>Empowerment &amp; Citizenship</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rrowheads="1"/>
          </p:cNvSpPr>
          <p:nvPr>
            <p:ph type="title"/>
          </p:nvPr>
        </p:nvSpPr>
        <p:spPr/>
        <p:txBody>
          <a:bodyPr/>
          <a:lstStyle/>
          <a:p>
            <a:pPr eaLnBrk="1" hangingPunct="1">
              <a:defRPr/>
            </a:pPr>
            <a:r>
              <a:rPr lang="en-GB" sz="4000" b="1"/>
              <a:t>RECOVERY IS A PROCESS THAT INVOLVES:</a:t>
            </a:r>
          </a:p>
        </p:txBody>
      </p:sp>
      <p:sp>
        <p:nvSpPr>
          <p:cNvPr id="81923" name="Rectangle 3"/>
          <p:cNvSpPr>
            <a:spLocks noGrp="1" noRot="1" noChangeArrowheads="1"/>
          </p:cNvSpPr>
          <p:nvPr>
            <p:ph type="body" idx="1"/>
          </p:nvPr>
        </p:nvSpPr>
        <p:spPr/>
        <p:txBody>
          <a:bodyPr/>
          <a:lstStyle/>
          <a:p>
            <a:pPr eaLnBrk="1" hangingPunct="1">
              <a:defRPr/>
            </a:pPr>
            <a:r>
              <a:rPr lang="en-GB"/>
              <a:t>Hope</a:t>
            </a:r>
          </a:p>
          <a:p>
            <a:pPr eaLnBrk="1" hangingPunct="1">
              <a:defRPr/>
            </a:pPr>
            <a:endParaRPr lang="en-GB"/>
          </a:p>
          <a:p>
            <a:pPr eaLnBrk="1" hangingPunct="1">
              <a:defRPr/>
            </a:pPr>
            <a:r>
              <a:rPr lang="en-GB"/>
              <a:t>Redefining identity</a:t>
            </a:r>
          </a:p>
          <a:p>
            <a:pPr eaLnBrk="1" hangingPunct="1">
              <a:defRPr/>
            </a:pPr>
            <a:endParaRPr lang="en-GB"/>
          </a:p>
          <a:p>
            <a:pPr eaLnBrk="1" hangingPunct="1">
              <a:defRPr/>
            </a:pPr>
            <a:r>
              <a:rPr lang="en-GB"/>
              <a:t>Finding meaning in life</a:t>
            </a:r>
          </a:p>
          <a:p>
            <a:pPr eaLnBrk="1" hangingPunct="1">
              <a:defRPr/>
            </a:pPr>
            <a:endParaRPr lang="en-GB"/>
          </a:p>
          <a:p>
            <a:pPr eaLnBrk="1" hangingPunct="1">
              <a:defRPr/>
            </a:pPr>
            <a:r>
              <a:rPr lang="en-GB"/>
              <a:t>Taking responsibility for recovery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rrowheads="1"/>
          </p:cNvSpPr>
          <p:nvPr>
            <p:ph type="title"/>
          </p:nvPr>
        </p:nvSpPr>
        <p:spPr/>
        <p:txBody>
          <a:bodyPr/>
          <a:lstStyle/>
          <a:p>
            <a:pPr eaLnBrk="1" hangingPunct="1">
              <a:defRPr/>
            </a:pPr>
            <a:r>
              <a:rPr lang="en-GB" b="1"/>
              <a:t>A CIVIL RIGHTS ISSUE! </a:t>
            </a:r>
          </a:p>
        </p:txBody>
      </p:sp>
      <p:sp>
        <p:nvSpPr>
          <p:cNvPr id="82947" name="Rectangle 3"/>
          <p:cNvSpPr>
            <a:spLocks noGrp="1" noRot="1" noChangeArrowheads="1"/>
          </p:cNvSpPr>
          <p:nvPr>
            <p:ph type="body" idx="1"/>
          </p:nvPr>
        </p:nvSpPr>
        <p:spPr/>
        <p:txBody>
          <a:bodyPr/>
          <a:lstStyle/>
          <a:p>
            <a:pPr eaLnBrk="1" hangingPunct="1">
              <a:lnSpc>
                <a:spcPct val="80000"/>
              </a:lnSpc>
              <a:defRPr/>
            </a:pPr>
            <a:endParaRPr lang="en-GB" sz="2400"/>
          </a:p>
          <a:p>
            <a:pPr eaLnBrk="1" hangingPunct="1">
              <a:lnSpc>
                <a:spcPct val="80000"/>
              </a:lnSpc>
              <a:buFont typeface="Wingdings" pitchFamily="2" charset="2"/>
              <a:buNone/>
              <a:defRPr/>
            </a:pPr>
            <a:r>
              <a:rPr lang="en-GB" sz="4800"/>
              <a:t>  People with psychiatric disability are &amp; remain, people just like everyone else – i.e. just like people who do not have a psychiatric disability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rrowheads="1"/>
          </p:cNvSpPr>
          <p:nvPr>
            <p:ph type="title"/>
          </p:nvPr>
        </p:nvSpPr>
        <p:spPr/>
        <p:txBody>
          <a:bodyPr/>
          <a:lstStyle/>
          <a:p>
            <a:pPr eaLnBrk="1" hangingPunct="1">
              <a:defRPr/>
            </a:pPr>
            <a:r>
              <a:rPr lang="en-GB" b="1"/>
              <a:t>RECOVERY</a:t>
            </a:r>
          </a:p>
        </p:txBody>
      </p:sp>
      <p:sp>
        <p:nvSpPr>
          <p:cNvPr id="83971" name="Rectangle 3"/>
          <p:cNvSpPr>
            <a:spLocks noGrp="1" noRot="1" noChangeArrowheads="1"/>
          </p:cNvSpPr>
          <p:nvPr>
            <p:ph type="body" idx="1"/>
          </p:nvPr>
        </p:nvSpPr>
        <p:spPr/>
        <p:txBody>
          <a:bodyPr/>
          <a:lstStyle/>
          <a:p>
            <a:pPr eaLnBrk="1" hangingPunct="1">
              <a:buFont typeface="Wingdings" pitchFamily="2" charset="2"/>
              <a:buNone/>
              <a:defRPr/>
            </a:pPr>
            <a:r>
              <a:rPr lang="en-US" sz="2800"/>
              <a:t>   The term recovery is all too misleading within some service areas, especially within the field of Older People &amp; Dementia, where person-centred care has grown to be the underpinning practice of choice for several years and is supported in policy documents such as the NSF for Older People and more recently in the NICE clinical guideline on dementia: S</a:t>
            </a:r>
            <a:r>
              <a:rPr lang="en-US" sz="2800" i="1"/>
              <a:t>upporting people with dementia and their carers in health and social care. </a:t>
            </a:r>
            <a:endParaRPr lang="en-GB" sz="2800" i="1"/>
          </a:p>
          <a:p>
            <a:pPr eaLnBrk="1" hangingPunct="1">
              <a:defRPr/>
            </a:pPr>
            <a:endParaRPr lang="en-GB" sz="28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rrowheads="1"/>
          </p:cNvSpPr>
          <p:nvPr>
            <p:ph type="title"/>
          </p:nvPr>
        </p:nvSpPr>
        <p:spPr/>
        <p:txBody>
          <a:bodyPr/>
          <a:lstStyle/>
          <a:p>
            <a:pPr eaLnBrk="1" hangingPunct="1">
              <a:defRPr/>
            </a:pPr>
            <a:r>
              <a:rPr lang="en-GB" sz="4000" b="1"/>
              <a:t>RECOVERY &amp; PERSON CENTRED CARE</a:t>
            </a:r>
          </a:p>
        </p:txBody>
      </p:sp>
      <p:sp>
        <p:nvSpPr>
          <p:cNvPr id="84995" name="Rectangle 3"/>
          <p:cNvSpPr>
            <a:spLocks noGrp="1" noRot="1" noChangeArrowheads="1"/>
          </p:cNvSpPr>
          <p:nvPr>
            <p:ph type="body" idx="1"/>
          </p:nvPr>
        </p:nvSpPr>
        <p:spPr/>
        <p:txBody>
          <a:bodyPr/>
          <a:lstStyle/>
          <a:p>
            <a:pPr eaLnBrk="1" hangingPunct="1">
              <a:defRPr/>
            </a:pPr>
            <a:r>
              <a:rPr lang="en-US"/>
              <a:t>There are shared themes which have emerged from both practices, which impart the aim of empowerment and wellness.</a:t>
            </a:r>
          </a:p>
          <a:p>
            <a:pPr eaLnBrk="1" hangingPunct="1">
              <a:defRPr/>
            </a:pPr>
            <a:r>
              <a:rPr lang="en-US"/>
              <a:t>Recovery and person-centred care can work in association with one another for older people. </a:t>
            </a:r>
            <a:endParaRPr lang="en-GB"/>
          </a:p>
          <a:p>
            <a:pPr eaLnBrk="1" hangingPunct="1">
              <a:defRPr/>
            </a:pPr>
            <a:endParaRPr lang="en-GB"/>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rrowheads="1"/>
          </p:cNvSpPr>
          <p:nvPr>
            <p:ph type="title"/>
          </p:nvPr>
        </p:nvSpPr>
        <p:spPr/>
        <p:txBody>
          <a:bodyPr/>
          <a:lstStyle/>
          <a:p>
            <a:pPr eaLnBrk="1" hangingPunct="1">
              <a:defRPr/>
            </a:pPr>
            <a:r>
              <a:rPr lang="en-GB" sz="4000" b="1"/>
              <a:t>WHAT IS PERSON CENTRED CARE</a:t>
            </a:r>
          </a:p>
        </p:txBody>
      </p:sp>
      <p:sp>
        <p:nvSpPr>
          <p:cNvPr id="86019" name="Rectangle 3"/>
          <p:cNvSpPr>
            <a:spLocks noGrp="1" noRot="1" noChangeArrowheads="1"/>
          </p:cNvSpPr>
          <p:nvPr>
            <p:ph type="body" idx="1"/>
          </p:nvPr>
        </p:nvSpPr>
        <p:spPr>
          <a:xfrm>
            <a:off x="304800" y="1676400"/>
            <a:ext cx="8540750" cy="4422775"/>
          </a:xfrm>
        </p:spPr>
        <p:txBody>
          <a:bodyPr/>
          <a:lstStyle/>
          <a:p>
            <a:pPr eaLnBrk="1" hangingPunct="1">
              <a:defRPr/>
            </a:pPr>
            <a:r>
              <a:rPr lang="en-GB" sz="2800"/>
              <a:t>The underlying principle of Person-Centred-Care is that the person with dementia is respected as a fellow human being who happens to have some special needs. </a:t>
            </a:r>
          </a:p>
          <a:p>
            <a:pPr eaLnBrk="1" hangingPunct="1">
              <a:defRPr/>
            </a:pPr>
            <a:r>
              <a:rPr lang="en-GB" sz="2800"/>
              <a:t>Kitwood identified what makes someone a person and what enables that person to feel valued (well being) and the damage that can be done by other humans to a person, causing them distress (ill-being) (Kitwood 1997c).</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rrowheads="1"/>
          </p:cNvSpPr>
          <p:nvPr>
            <p:ph type="title"/>
          </p:nvPr>
        </p:nvSpPr>
        <p:spPr/>
        <p:txBody>
          <a:bodyPr/>
          <a:lstStyle/>
          <a:p>
            <a:pPr eaLnBrk="1" hangingPunct="1">
              <a:defRPr/>
            </a:pPr>
            <a:r>
              <a:rPr lang="en-GB" sz="4000" b="1"/>
              <a:t>WHAT IS PERSON CENTRED CARE</a:t>
            </a:r>
          </a:p>
        </p:txBody>
      </p:sp>
      <p:sp>
        <p:nvSpPr>
          <p:cNvPr id="75779" name="Rectangle 3"/>
          <p:cNvSpPr>
            <a:spLocks noGrp="1" noRot="1" noChangeArrowheads="1"/>
          </p:cNvSpPr>
          <p:nvPr>
            <p:ph type="body" idx="1"/>
          </p:nvPr>
        </p:nvSpPr>
        <p:spPr/>
        <p:txBody>
          <a:bodyPr/>
          <a:lstStyle/>
          <a:p>
            <a:pPr eaLnBrk="1" hangingPunct="1">
              <a:lnSpc>
                <a:spcPct val="90000"/>
              </a:lnSpc>
              <a:defRPr/>
            </a:pPr>
            <a:r>
              <a:rPr lang="en-GB" sz="2400"/>
              <a:t>Care that respects the person as an individual and is arranged according to their needs.</a:t>
            </a:r>
          </a:p>
          <a:p>
            <a:pPr eaLnBrk="1" hangingPunct="1">
              <a:lnSpc>
                <a:spcPct val="90000"/>
              </a:lnSpc>
              <a:defRPr/>
            </a:pPr>
            <a:r>
              <a:rPr lang="en-GB" sz="2400"/>
              <a:t>The aim of </a:t>
            </a:r>
            <a:r>
              <a:rPr lang="en-GB" sz="2400" b="1"/>
              <a:t>Person Centred Care </a:t>
            </a:r>
            <a:r>
              <a:rPr lang="en-GB" sz="2400"/>
              <a:t>is to ensure that the patient is an equal partner with Health and Social Care professionals in assessing, identifying options for and delivering the most appropriate package of care for that individual across organisational boundaries. </a:t>
            </a:r>
          </a:p>
          <a:p>
            <a:pPr eaLnBrk="1" hangingPunct="1">
              <a:lnSpc>
                <a:spcPct val="90000"/>
              </a:lnSpc>
              <a:defRPr/>
            </a:pPr>
            <a:r>
              <a:rPr lang="en-GB" sz="2400"/>
              <a:t>It involves the provision of full information on all aspects of the patient’s needs and available services and requires the patient to be treated with respect, courtesy and dignity at all times.</a:t>
            </a:r>
            <a:br>
              <a:rPr lang="en-GB" sz="2400"/>
            </a:br>
            <a:endParaRPr lang="en-GB" sz="24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rrowheads="1"/>
          </p:cNvSpPr>
          <p:nvPr>
            <p:ph type="title"/>
          </p:nvPr>
        </p:nvSpPr>
        <p:spPr/>
        <p:txBody>
          <a:bodyPr/>
          <a:lstStyle/>
          <a:p>
            <a:pPr eaLnBrk="1" hangingPunct="1">
              <a:defRPr/>
            </a:pPr>
            <a:r>
              <a:rPr lang="en-GB" sz="4000" b="1"/>
              <a:t>Identity: Dementia &amp; The Patient</a:t>
            </a:r>
          </a:p>
        </p:txBody>
      </p:sp>
      <p:sp>
        <p:nvSpPr>
          <p:cNvPr id="105475" name="Rectangle 3"/>
          <p:cNvSpPr>
            <a:spLocks noGrp="1" noRot="1" noChangeArrowheads="1"/>
          </p:cNvSpPr>
          <p:nvPr>
            <p:ph type="body" idx="1"/>
          </p:nvPr>
        </p:nvSpPr>
        <p:spPr>
          <a:xfrm>
            <a:off x="301625" y="1676400"/>
            <a:ext cx="8540750" cy="5029200"/>
          </a:xfrm>
        </p:spPr>
        <p:txBody>
          <a:bodyPr/>
          <a:lstStyle/>
          <a:p>
            <a:pPr eaLnBrk="1" hangingPunct="1">
              <a:buFont typeface="Wingdings" pitchFamily="2" charset="2"/>
              <a:buNone/>
              <a:defRPr/>
            </a:pPr>
            <a:endParaRPr lang="en-US"/>
          </a:p>
        </p:txBody>
      </p:sp>
      <p:sp>
        <p:nvSpPr>
          <p:cNvPr id="86019" name="Oval 4"/>
          <p:cNvSpPr>
            <a:spLocks noChangeArrowheads="1"/>
          </p:cNvSpPr>
          <p:nvPr/>
        </p:nvSpPr>
        <p:spPr bwMode="auto">
          <a:xfrm>
            <a:off x="609600" y="2286000"/>
            <a:ext cx="3505200" cy="3352800"/>
          </a:xfrm>
          <a:prstGeom prst="ellipse">
            <a:avLst/>
          </a:prstGeom>
          <a:solidFill>
            <a:schemeClr val="accent1"/>
          </a:solidFill>
          <a:ln w="9525">
            <a:solidFill>
              <a:schemeClr val="tx1"/>
            </a:solidFill>
            <a:round/>
            <a:headEnd/>
            <a:tailEnd/>
          </a:ln>
        </p:spPr>
        <p:txBody>
          <a:bodyPr wrap="none" anchor="ctr"/>
          <a:lstStyle/>
          <a:p>
            <a:pPr algn="ctr"/>
            <a:r>
              <a:rPr lang="en-GB" sz="2000" b="1"/>
              <a:t>Dementia </a:t>
            </a:r>
          </a:p>
          <a:p>
            <a:pPr algn="ctr"/>
            <a:endParaRPr lang="en-GB" sz="2000" b="1"/>
          </a:p>
          <a:p>
            <a:pPr algn="ctr"/>
            <a:endParaRPr lang="en-GB"/>
          </a:p>
          <a:p>
            <a:pPr algn="ctr"/>
            <a:endParaRPr lang="en-GB"/>
          </a:p>
          <a:p>
            <a:pPr algn="ctr"/>
            <a:endParaRPr lang="en-GB"/>
          </a:p>
          <a:p>
            <a:pPr algn="ctr"/>
            <a:endParaRPr lang="en-GB"/>
          </a:p>
          <a:p>
            <a:pPr algn="ctr"/>
            <a:r>
              <a:rPr lang="en-GB"/>
              <a:t>ME</a:t>
            </a:r>
          </a:p>
          <a:p>
            <a:pPr algn="ctr"/>
            <a:endParaRPr lang="en-GB"/>
          </a:p>
        </p:txBody>
      </p:sp>
      <p:sp>
        <p:nvSpPr>
          <p:cNvPr id="86020" name="Oval 5"/>
          <p:cNvSpPr>
            <a:spLocks noChangeArrowheads="1"/>
          </p:cNvSpPr>
          <p:nvPr/>
        </p:nvSpPr>
        <p:spPr bwMode="auto">
          <a:xfrm>
            <a:off x="5029200" y="2286000"/>
            <a:ext cx="3581400" cy="3429000"/>
          </a:xfrm>
          <a:prstGeom prst="ellipse">
            <a:avLst/>
          </a:prstGeom>
          <a:solidFill>
            <a:schemeClr val="accent1"/>
          </a:solidFill>
          <a:ln w="9525">
            <a:solidFill>
              <a:schemeClr val="tx1"/>
            </a:solidFill>
            <a:round/>
            <a:headEnd/>
            <a:tailEnd/>
          </a:ln>
        </p:spPr>
        <p:txBody>
          <a:bodyPr wrap="none" anchor="ctr"/>
          <a:lstStyle/>
          <a:p>
            <a:pPr algn="ctr"/>
            <a:r>
              <a:rPr lang="en-GB" sz="2000" b="1"/>
              <a:t>Patient </a:t>
            </a:r>
          </a:p>
          <a:p>
            <a:pPr algn="ctr"/>
            <a:endParaRPr lang="en-GB" sz="2000" b="1"/>
          </a:p>
          <a:p>
            <a:pPr algn="ctr"/>
            <a:endParaRPr lang="en-GB" sz="2000" b="1"/>
          </a:p>
          <a:p>
            <a:pPr algn="ctr"/>
            <a:endParaRPr lang="en-GB" sz="2000" b="1"/>
          </a:p>
          <a:p>
            <a:pPr algn="ctr"/>
            <a:endParaRPr lang="en-GB" sz="2000" b="1"/>
          </a:p>
          <a:p>
            <a:pPr algn="ctr"/>
            <a:endParaRPr lang="en-GB" sz="2000" b="1"/>
          </a:p>
          <a:p>
            <a:pPr algn="ctr"/>
            <a:endParaRPr lang="en-GB" sz="2000" b="1"/>
          </a:p>
        </p:txBody>
      </p:sp>
      <p:sp>
        <p:nvSpPr>
          <p:cNvPr id="86021" name="Oval 6"/>
          <p:cNvSpPr>
            <a:spLocks noChangeArrowheads="1"/>
          </p:cNvSpPr>
          <p:nvPr/>
        </p:nvSpPr>
        <p:spPr bwMode="auto">
          <a:xfrm>
            <a:off x="1524000" y="4114800"/>
            <a:ext cx="1600200" cy="914400"/>
          </a:xfrm>
          <a:prstGeom prst="ellipse">
            <a:avLst/>
          </a:prstGeom>
          <a:solidFill>
            <a:schemeClr val="hlink"/>
          </a:solidFill>
          <a:ln w="9525">
            <a:solidFill>
              <a:schemeClr val="tx1"/>
            </a:solidFill>
            <a:round/>
            <a:headEnd/>
            <a:tailEnd/>
          </a:ln>
        </p:spPr>
        <p:txBody>
          <a:bodyPr wrap="none" anchor="ctr"/>
          <a:lstStyle/>
          <a:p>
            <a:pPr algn="ctr"/>
            <a:r>
              <a:rPr lang="en-GB" sz="2000" b="1"/>
              <a:t>Patient </a:t>
            </a:r>
          </a:p>
        </p:txBody>
      </p:sp>
      <p:sp>
        <p:nvSpPr>
          <p:cNvPr id="86022" name="Oval 7"/>
          <p:cNvSpPr>
            <a:spLocks noChangeArrowheads="1"/>
          </p:cNvSpPr>
          <p:nvPr/>
        </p:nvSpPr>
        <p:spPr bwMode="auto">
          <a:xfrm>
            <a:off x="6172200" y="4191000"/>
            <a:ext cx="1295400" cy="838200"/>
          </a:xfrm>
          <a:prstGeom prst="ellipse">
            <a:avLst/>
          </a:prstGeom>
          <a:solidFill>
            <a:schemeClr val="hlink"/>
          </a:solidFill>
          <a:ln w="9525">
            <a:solidFill>
              <a:schemeClr val="tx1"/>
            </a:solidFill>
            <a:round/>
            <a:headEnd/>
            <a:tailEnd/>
          </a:ln>
        </p:spPr>
        <p:txBody>
          <a:bodyPr wrap="none" anchor="ctr"/>
          <a:lstStyle/>
          <a:p>
            <a:pPr algn="ctr"/>
            <a:r>
              <a:rPr lang="en-GB" sz="2000" b="1"/>
              <a:t>Dementia </a:t>
            </a:r>
          </a:p>
        </p:txBody>
      </p:sp>
      <p:pic>
        <p:nvPicPr>
          <p:cNvPr id="86023" name="Picture 8" descr="BD21298_"/>
          <p:cNvPicPr>
            <a:picLocks noChangeAspect="1" noChangeArrowheads="1"/>
          </p:cNvPicPr>
          <p:nvPr/>
        </p:nvPicPr>
        <p:blipFill>
          <a:blip r:embed="rId2"/>
          <a:srcRect/>
          <a:stretch>
            <a:fillRect/>
          </a:stretch>
        </p:blipFill>
        <p:spPr bwMode="auto">
          <a:xfrm>
            <a:off x="4191000" y="3581400"/>
            <a:ext cx="838200" cy="685800"/>
          </a:xfrm>
          <a:prstGeom prst="rect">
            <a:avLst/>
          </a:prstGeom>
          <a:noFill/>
          <a:ln w="9525">
            <a:noFill/>
            <a:miter lim="800000"/>
            <a:headEnd/>
            <a:tailEnd/>
          </a:ln>
        </p:spPr>
      </p:pic>
      <p:sp>
        <p:nvSpPr>
          <p:cNvPr id="86024" name="Text Box 9"/>
          <p:cNvSpPr txBox="1">
            <a:spLocks noChangeArrowheads="1"/>
          </p:cNvSpPr>
          <p:nvPr/>
        </p:nvSpPr>
        <p:spPr bwMode="auto">
          <a:xfrm>
            <a:off x="533400" y="5715000"/>
            <a:ext cx="7924800" cy="366713"/>
          </a:xfrm>
          <a:prstGeom prst="rect">
            <a:avLst/>
          </a:prstGeom>
          <a:noFill/>
          <a:ln w="9525">
            <a:noFill/>
            <a:miter lim="800000"/>
            <a:headEnd/>
            <a:tailEnd/>
          </a:ln>
        </p:spPr>
        <p:txBody>
          <a:bodyPr>
            <a:spAutoFit/>
          </a:bodyPr>
          <a:lstStyle/>
          <a:p>
            <a:pPr>
              <a:spcBef>
                <a:spcPct val="50000"/>
              </a:spcBef>
            </a:pPr>
            <a:endParaRPr lang="en-US"/>
          </a:p>
        </p:txBody>
      </p:sp>
      <p:sp>
        <p:nvSpPr>
          <p:cNvPr id="86025" name="Text Box 10"/>
          <p:cNvSpPr txBox="1">
            <a:spLocks noChangeArrowheads="1"/>
          </p:cNvSpPr>
          <p:nvPr/>
        </p:nvSpPr>
        <p:spPr bwMode="auto">
          <a:xfrm>
            <a:off x="685800" y="5867400"/>
            <a:ext cx="7848600" cy="915988"/>
          </a:xfrm>
          <a:prstGeom prst="rect">
            <a:avLst/>
          </a:prstGeom>
          <a:noFill/>
          <a:ln w="9525">
            <a:noFill/>
            <a:miter lim="800000"/>
            <a:headEnd/>
            <a:tailEnd/>
          </a:ln>
        </p:spPr>
        <p:txBody>
          <a:bodyPr>
            <a:spAutoFit/>
          </a:bodyPr>
          <a:lstStyle/>
          <a:p>
            <a:pPr>
              <a:spcBef>
                <a:spcPct val="50000"/>
              </a:spcBef>
            </a:pPr>
            <a:r>
              <a:rPr lang="en-GB"/>
              <a:t>Using Curtis’s illustration… we can adapt it to a person centred care model in moving from just seeing the illness; to seeing the person first and the illness second.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rrowheads="1"/>
          </p:cNvSpPr>
          <p:nvPr>
            <p:ph type="title"/>
          </p:nvPr>
        </p:nvSpPr>
        <p:spPr/>
        <p:txBody>
          <a:bodyPr/>
          <a:lstStyle/>
          <a:p>
            <a:pPr eaLnBrk="1" hangingPunct="1">
              <a:defRPr/>
            </a:pPr>
            <a:r>
              <a:rPr lang="en-GB" b="1"/>
              <a:t>RECOVERY IS……..</a:t>
            </a:r>
          </a:p>
        </p:txBody>
      </p:sp>
      <p:sp>
        <p:nvSpPr>
          <p:cNvPr id="76803" name="Rectangle 3"/>
          <p:cNvSpPr>
            <a:spLocks noGrp="1" noRot="1" noChangeArrowheads="1"/>
          </p:cNvSpPr>
          <p:nvPr>
            <p:ph type="body" idx="1"/>
          </p:nvPr>
        </p:nvSpPr>
        <p:spPr/>
        <p:txBody>
          <a:bodyPr/>
          <a:lstStyle/>
          <a:p>
            <a:pPr eaLnBrk="1" hangingPunct="1">
              <a:lnSpc>
                <a:spcPct val="80000"/>
              </a:lnSpc>
              <a:defRPr/>
            </a:pPr>
            <a:r>
              <a:rPr lang="en-GB" sz="2400">
                <a:effectLst/>
              </a:rPr>
              <a:t>About building a meaningful and satisfying life, as defined by the person themselves, whether or not there are ongoing or recurring symptoms or problems.</a:t>
            </a:r>
          </a:p>
          <a:p>
            <a:pPr eaLnBrk="1" hangingPunct="1">
              <a:lnSpc>
                <a:spcPct val="80000"/>
              </a:lnSpc>
              <a:defRPr/>
            </a:pPr>
            <a:r>
              <a:rPr lang="en-GB" sz="2400">
                <a:effectLst/>
              </a:rPr>
              <a:t>A movement away from pathology, illness and symptoms to health, strengths and wellness.</a:t>
            </a:r>
          </a:p>
          <a:p>
            <a:pPr eaLnBrk="1" hangingPunct="1">
              <a:lnSpc>
                <a:spcPct val="80000"/>
              </a:lnSpc>
              <a:defRPr/>
            </a:pPr>
            <a:r>
              <a:rPr lang="en-GB" sz="2400"/>
              <a:t>Capacity to have hope &amp; lead a meaningful life.</a:t>
            </a:r>
          </a:p>
          <a:p>
            <a:pPr eaLnBrk="1" hangingPunct="1">
              <a:lnSpc>
                <a:spcPct val="80000"/>
              </a:lnSpc>
              <a:defRPr/>
            </a:pPr>
            <a:r>
              <a:rPr lang="en-GB" sz="2400"/>
              <a:t>Treatment guided by attention to life goals &amp; ambitions</a:t>
            </a:r>
          </a:p>
          <a:p>
            <a:pPr eaLnBrk="1" hangingPunct="1">
              <a:lnSpc>
                <a:spcPct val="80000"/>
              </a:lnSpc>
              <a:defRPr/>
            </a:pPr>
            <a:r>
              <a:rPr lang="en-GB" sz="2400"/>
              <a:t>Focuses on wellness &amp; resilience &amp; encourages patients to participate actively in their care, particularly by enabling them to help define the goals of their care plan</a:t>
            </a:r>
          </a:p>
          <a:p>
            <a:pPr eaLnBrk="1" hangingPunct="1">
              <a:lnSpc>
                <a:spcPct val="80000"/>
              </a:lnSpc>
              <a:defRPr/>
            </a:pPr>
            <a:r>
              <a:rPr lang="en-GB" sz="2400"/>
              <a:t>Recovery….. Offers both the possibility of improvement in a persons condition &amp;/or experience &amp; importance of the person assuming an active &amp; responsible life within their cultural &amp; familial context</a:t>
            </a:r>
          </a:p>
          <a:p>
            <a:pPr eaLnBrk="1" hangingPunct="1">
              <a:lnSpc>
                <a:spcPct val="80000"/>
              </a:lnSpc>
              <a:defRPr/>
            </a:pPr>
            <a:endParaRPr lang="en-GB" sz="24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rrowheads="1"/>
          </p:cNvSpPr>
          <p:nvPr>
            <p:ph type="title"/>
          </p:nvPr>
        </p:nvSpPr>
        <p:spPr/>
        <p:txBody>
          <a:bodyPr/>
          <a:lstStyle/>
          <a:p>
            <a:pPr eaLnBrk="1" hangingPunct="1">
              <a:defRPr/>
            </a:pPr>
            <a:r>
              <a:rPr lang="en-GB" b="1"/>
              <a:t>PERSON CENTRED CARE</a:t>
            </a:r>
          </a:p>
        </p:txBody>
      </p:sp>
      <p:sp>
        <p:nvSpPr>
          <p:cNvPr id="89091" name="Rectangle 3"/>
          <p:cNvSpPr>
            <a:spLocks noGrp="1" noRot="1" noChangeArrowheads="1"/>
          </p:cNvSpPr>
          <p:nvPr>
            <p:ph type="body" idx="1"/>
          </p:nvPr>
        </p:nvSpPr>
        <p:spPr/>
        <p:txBody>
          <a:bodyPr/>
          <a:lstStyle/>
          <a:p>
            <a:pPr eaLnBrk="1" hangingPunct="1">
              <a:lnSpc>
                <a:spcPct val="90000"/>
              </a:lnSpc>
              <a:buFont typeface="Wingdings" pitchFamily="2" charset="2"/>
              <a:buNone/>
              <a:defRPr/>
            </a:pPr>
            <a:r>
              <a:rPr lang="en-GB"/>
              <a:t>We accord the individual the status of a person when we acknowledge:</a:t>
            </a:r>
          </a:p>
          <a:p>
            <a:pPr eaLnBrk="1" hangingPunct="1">
              <a:lnSpc>
                <a:spcPct val="90000"/>
              </a:lnSpc>
              <a:defRPr/>
            </a:pPr>
            <a:r>
              <a:rPr lang="en-GB"/>
              <a:t>His/her unique make up as an individual </a:t>
            </a:r>
          </a:p>
          <a:p>
            <a:pPr eaLnBrk="1" hangingPunct="1">
              <a:lnSpc>
                <a:spcPct val="90000"/>
              </a:lnSpc>
              <a:defRPr/>
            </a:pPr>
            <a:r>
              <a:rPr lang="en-GB"/>
              <a:t>His/her place in the human group</a:t>
            </a:r>
          </a:p>
          <a:p>
            <a:pPr eaLnBrk="1" hangingPunct="1">
              <a:lnSpc>
                <a:spcPct val="90000"/>
              </a:lnSpc>
              <a:defRPr/>
            </a:pPr>
            <a:r>
              <a:rPr lang="en-GB"/>
              <a:t>His/her needs</a:t>
            </a:r>
          </a:p>
          <a:p>
            <a:pPr eaLnBrk="1" hangingPunct="1">
              <a:lnSpc>
                <a:spcPct val="90000"/>
              </a:lnSpc>
              <a:defRPr/>
            </a:pPr>
            <a:r>
              <a:rPr lang="en-GB"/>
              <a:t>His/her value simply because he/she is a human being</a:t>
            </a:r>
          </a:p>
          <a:p>
            <a:pPr eaLnBrk="1" hangingPunct="1">
              <a:lnSpc>
                <a:spcPct val="90000"/>
              </a:lnSpc>
              <a:defRPr/>
            </a:pPr>
            <a:r>
              <a:rPr lang="en-GB"/>
              <a:t>His/her rights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rrowheads="1"/>
          </p:cNvSpPr>
          <p:nvPr>
            <p:ph type="title"/>
          </p:nvPr>
        </p:nvSpPr>
        <p:spPr/>
        <p:txBody>
          <a:bodyPr/>
          <a:lstStyle/>
          <a:p>
            <a:pPr eaLnBrk="1" hangingPunct="1">
              <a:defRPr/>
            </a:pPr>
            <a:r>
              <a:rPr lang="en-GB" b="1"/>
              <a:t>PERSON CENTRED CARE</a:t>
            </a:r>
          </a:p>
        </p:txBody>
      </p:sp>
      <p:sp>
        <p:nvSpPr>
          <p:cNvPr id="90115" name="Rectangle 3"/>
          <p:cNvSpPr>
            <a:spLocks noGrp="1" noRot="1" noChangeArrowheads="1"/>
          </p:cNvSpPr>
          <p:nvPr>
            <p:ph type="body" idx="1"/>
          </p:nvPr>
        </p:nvSpPr>
        <p:spPr/>
        <p:txBody>
          <a:bodyPr/>
          <a:lstStyle/>
          <a:p>
            <a:pPr eaLnBrk="1" hangingPunct="1">
              <a:buFont typeface="Wingdings" pitchFamily="2" charset="2"/>
              <a:buNone/>
              <a:defRPr/>
            </a:pPr>
            <a:r>
              <a:rPr lang="en-GB" sz="2800"/>
              <a:t>To support this, there are 4 key elements</a:t>
            </a:r>
          </a:p>
          <a:p>
            <a:pPr eaLnBrk="1" hangingPunct="1">
              <a:defRPr/>
            </a:pPr>
            <a:r>
              <a:rPr lang="en-GB" sz="2800"/>
              <a:t>Personal worth – we must feel wanted by somebody</a:t>
            </a:r>
          </a:p>
          <a:p>
            <a:pPr eaLnBrk="1" hangingPunct="1">
              <a:defRPr/>
            </a:pPr>
            <a:r>
              <a:rPr lang="en-GB" sz="2800"/>
              <a:t>Agency – we can have an effect on the world around us (we can make things happen &amp; make choices)</a:t>
            </a:r>
          </a:p>
          <a:p>
            <a:pPr eaLnBrk="1" hangingPunct="1">
              <a:defRPr/>
            </a:pPr>
            <a:r>
              <a:rPr lang="en-GB" sz="2800"/>
              <a:t>Social confidence – we can trust the people we are with </a:t>
            </a:r>
          </a:p>
          <a:p>
            <a:pPr eaLnBrk="1" hangingPunct="1">
              <a:defRPr/>
            </a:pPr>
            <a:r>
              <a:rPr lang="en-GB" sz="2800"/>
              <a:t>Hope – we must always feel things can be better</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rrowheads="1"/>
          </p:cNvSpPr>
          <p:nvPr>
            <p:ph type="title"/>
          </p:nvPr>
        </p:nvSpPr>
        <p:spPr/>
        <p:txBody>
          <a:bodyPr/>
          <a:lstStyle/>
          <a:p>
            <a:pPr eaLnBrk="1" hangingPunct="1">
              <a:defRPr/>
            </a:pPr>
            <a:r>
              <a:rPr lang="en-GB" sz="4000" b="1"/>
              <a:t>PESONHOOD &amp; PERSONAL WORTH</a:t>
            </a:r>
          </a:p>
        </p:txBody>
      </p:sp>
      <p:sp>
        <p:nvSpPr>
          <p:cNvPr id="91139" name="Rectangle 3"/>
          <p:cNvSpPr>
            <a:spLocks noGrp="1" noRot="1" noChangeArrowheads="1"/>
          </p:cNvSpPr>
          <p:nvPr>
            <p:ph type="body" idx="1"/>
          </p:nvPr>
        </p:nvSpPr>
        <p:spPr/>
        <p:txBody>
          <a:bodyPr/>
          <a:lstStyle/>
          <a:p>
            <a:pPr eaLnBrk="1" hangingPunct="1">
              <a:lnSpc>
                <a:spcPct val="90000"/>
              </a:lnSpc>
              <a:buFont typeface="Wingdings" pitchFamily="2" charset="2"/>
              <a:buNone/>
              <a:defRPr/>
            </a:pPr>
            <a:r>
              <a:rPr lang="en-GB" sz="2400"/>
              <a:t>   </a:t>
            </a:r>
          </a:p>
          <a:p>
            <a:pPr eaLnBrk="1" hangingPunct="1">
              <a:lnSpc>
                <a:spcPct val="90000"/>
              </a:lnSpc>
              <a:buFont typeface="Wingdings" pitchFamily="2" charset="2"/>
              <a:buNone/>
              <a:defRPr/>
            </a:pPr>
            <a:r>
              <a:rPr lang="en-GB" sz="2400"/>
              <a:t>    Personhood &amp; personal worth are elements of being that everyone would aspire to, regardless of what disease labels they have attached to them.</a:t>
            </a:r>
          </a:p>
          <a:p>
            <a:pPr eaLnBrk="1" hangingPunct="1">
              <a:lnSpc>
                <a:spcPct val="90000"/>
              </a:lnSpc>
              <a:buFont typeface="Wingdings" pitchFamily="2" charset="2"/>
              <a:buNone/>
              <a:defRPr/>
            </a:pPr>
            <a:r>
              <a:rPr lang="en-GB" sz="2400"/>
              <a:t>    A person with dementia needs to feel respected &amp; valued for who they are now, as well as who they were in the past.</a:t>
            </a:r>
          </a:p>
          <a:p>
            <a:pPr eaLnBrk="1" hangingPunct="1">
              <a:lnSpc>
                <a:spcPct val="90000"/>
              </a:lnSpc>
              <a:buFont typeface="Wingdings" pitchFamily="2" charset="2"/>
              <a:buNone/>
              <a:defRPr/>
            </a:pPr>
            <a:r>
              <a:rPr lang="en-GB" sz="2400"/>
              <a:t>    Each person with dementia is a unique individual, with their own very different experiences of life, their own needs &amp; feelings &amp; their own likes &amp; dislikes.</a:t>
            </a:r>
          </a:p>
          <a:p>
            <a:pPr eaLnBrk="1" hangingPunct="1">
              <a:lnSpc>
                <a:spcPct val="90000"/>
              </a:lnSpc>
              <a:buFont typeface="Wingdings" pitchFamily="2" charset="2"/>
              <a:buNone/>
              <a:defRPr/>
            </a:pPr>
            <a:r>
              <a:rPr lang="en-GB" sz="2400"/>
              <a:t>    Dementia means different things to different people.</a:t>
            </a:r>
          </a:p>
          <a:p>
            <a:pPr eaLnBrk="1" hangingPunct="1">
              <a:lnSpc>
                <a:spcPct val="90000"/>
              </a:lnSpc>
              <a:buFont typeface="Wingdings" pitchFamily="2" charset="2"/>
              <a:buNone/>
              <a:defRPr/>
            </a:pPr>
            <a:endParaRPr lang="en-GB" sz="24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rrowheads="1"/>
          </p:cNvSpPr>
          <p:nvPr>
            <p:ph type="title"/>
          </p:nvPr>
        </p:nvSpPr>
        <p:spPr/>
        <p:txBody>
          <a:bodyPr/>
          <a:lstStyle/>
          <a:p>
            <a:pPr eaLnBrk="1" hangingPunct="1">
              <a:defRPr/>
            </a:pPr>
            <a:r>
              <a:rPr lang="en-GB" sz="4000" b="1"/>
              <a:t>BUILDING BLOCKS OF PERSON CENTRED CARE</a:t>
            </a:r>
          </a:p>
        </p:txBody>
      </p:sp>
      <p:graphicFrame>
        <p:nvGraphicFramePr>
          <p:cNvPr id="106499" name="Diagram 3"/>
          <p:cNvGraphicFramePr>
            <a:graphicFrameLocks noChangeAspect="1"/>
          </p:cNvGraphicFramePr>
          <p:nvPr>
            <p:ph idx="1"/>
          </p:nvPr>
        </p:nvGraphicFramePr>
        <p:xfrm>
          <a:off x="304800" y="1677988"/>
          <a:ext cx="8534400" cy="5180012"/>
        </p:xfrm>
        <a:graphic>
          <a:graphicData uri="http://schemas.openxmlformats.org/drawingml/2006/compatibility">
            <com:legacyDrawing xmlns:com="http://schemas.openxmlformats.org/drawingml/2006/compatibility" spid="_x0000_s106499"/>
          </a:graphicData>
        </a:graphic>
      </p:graphicFrame>
      <p:sp>
        <p:nvSpPr>
          <p:cNvPr id="106502" name="Oval 5"/>
          <p:cNvSpPr>
            <a:spLocks noChangeArrowheads="1"/>
          </p:cNvSpPr>
          <p:nvPr/>
        </p:nvSpPr>
        <p:spPr bwMode="auto">
          <a:xfrm>
            <a:off x="685800" y="5486400"/>
            <a:ext cx="2895600" cy="990600"/>
          </a:xfrm>
          <a:prstGeom prst="ellipse">
            <a:avLst/>
          </a:prstGeom>
          <a:solidFill>
            <a:schemeClr val="accent1"/>
          </a:solidFill>
          <a:ln w="9525">
            <a:solidFill>
              <a:schemeClr val="tx1"/>
            </a:solidFill>
            <a:round/>
            <a:headEnd/>
            <a:tailEnd/>
          </a:ln>
        </p:spPr>
        <p:txBody>
          <a:bodyPr wrap="none" anchor="ctr"/>
          <a:lstStyle/>
          <a:p>
            <a:pPr algn="ctr"/>
            <a:r>
              <a:rPr lang="en-GB" b="1"/>
              <a:t>Strengths Model</a:t>
            </a:r>
          </a:p>
        </p:txBody>
      </p:sp>
      <p:sp>
        <p:nvSpPr>
          <p:cNvPr id="106503" name="Oval 6"/>
          <p:cNvSpPr>
            <a:spLocks noChangeArrowheads="1"/>
          </p:cNvSpPr>
          <p:nvPr/>
        </p:nvSpPr>
        <p:spPr bwMode="auto">
          <a:xfrm>
            <a:off x="1981200" y="4876800"/>
            <a:ext cx="3581400" cy="990600"/>
          </a:xfrm>
          <a:prstGeom prst="ellipse">
            <a:avLst/>
          </a:prstGeom>
          <a:solidFill>
            <a:schemeClr val="hlink"/>
          </a:solidFill>
          <a:ln w="9525">
            <a:solidFill>
              <a:schemeClr val="tx1"/>
            </a:solidFill>
            <a:round/>
            <a:headEnd/>
            <a:tailEnd/>
          </a:ln>
        </p:spPr>
        <p:txBody>
          <a:bodyPr wrap="none" anchor="ctr"/>
          <a:lstStyle/>
          <a:p>
            <a:pPr algn="ctr"/>
            <a:r>
              <a:rPr lang="en-GB" b="1"/>
              <a:t>Person First; Illness Second</a:t>
            </a:r>
          </a:p>
        </p:txBody>
      </p:sp>
      <p:sp>
        <p:nvSpPr>
          <p:cNvPr id="106504" name="Oval 7"/>
          <p:cNvSpPr>
            <a:spLocks noChangeArrowheads="1"/>
          </p:cNvSpPr>
          <p:nvPr/>
        </p:nvSpPr>
        <p:spPr bwMode="auto">
          <a:xfrm>
            <a:off x="2286000" y="4343400"/>
            <a:ext cx="4648200" cy="762000"/>
          </a:xfrm>
          <a:prstGeom prst="ellipse">
            <a:avLst/>
          </a:prstGeom>
          <a:solidFill>
            <a:schemeClr val="tx2"/>
          </a:solidFill>
          <a:ln w="9525">
            <a:solidFill>
              <a:schemeClr val="tx1"/>
            </a:solidFill>
            <a:round/>
            <a:headEnd/>
            <a:tailEnd/>
          </a:ln>
        </p:spPr>
        <p:txBody>
          <a:bodyPr wrap="none" anchor="ctr"/>
          <a:lstStyle/>
          <a:p>
            <a:pPr algn="ctr"/>
            <a:r>
              <a:rPr lang="en-GB" b="1"/>
              <a:t>Feeling Valued</a:t>
            </a:r>
          </a:p>
        </p:txBody>
      </p:sp>
      <p:sp>
        <p:nvSpPr>
          <p:cNvPr id="106505" name="Oval 8"/>
          <p:cNvSpPr>
            <a:spLocks noChangeArrowheads="1"/>
          </p:cNvSpPr>
          <p:nvPr/>
        </p:nvSpPr>
        <p:spPr bwMode="auto">
          <a:xfrm>
            <a:off x="381000" y="3429000"/>
            <a:ext cx="3429000" cy="1143000"/>
          </a:xfrm>
          <a:prstGeom prst="ellipse">
            <a:avLst/>
          </a:prstGeom>
          <a:solidFill>
            <a:schemeClr val="accent1"/>
          </a:solidFill>
          <a:ln w="9525">
            <a:solidFill>
              <a:schemeClr val="tx1"/>
            </a:solidFill>
            <a:round/>
            <a:headEnd/>
            <a:tailEnd/>
          </a:ln>
        </p:spPr>
        <p:txBody>
          <a:bodyPr wrap="none" anchor="ctr"/>
          <a:lstStyle/>
          <a:p>
            <a:pPr algn="ctr"/>
            <a:r>
              <a:rPr lang="en-GB" b="1"/>
              <a:t>Each person is unique</a:t>
            </a:r>
          </a:p>
        </p:txBody>
      </p:sp>
      <p:sp>
        <p:nvSpPr>
          <p:cNvPr id="106506" name="Oval 9"/>
          <p:cNvSpPr>
            <a:spLocks noChangeArrowheads="1"/>
          </p:cNvSpPr>
          <p:nvPr/>
        </p:nvSpPr>
        <p:spPr bwMode="auto">
          <a:xfrm>
            <a:off x="3429000" y="3429000"/>
            <a:ext cx="2362200" cy="1143000"/>
          </a:xfrm>
          <a:prstGeom prst="ellipse">
            <a:avLst/>
          </a:prstGeom>
          <a:solidFill>
            <a:srgbClr val="FFCCFF"/>
          </a:solidFill>
          <a:ln w="9525">
            <a:solidFill>
              <a:schemeClr val="tx1"/>
            </a:solidFill>
            <a:round/>
            <a:headEnd/>
            <a:tailEnd/>
          </a:ln>
        </p:spPr>
        <p:txBody>
          <a:bodyPr wrap="none" anchor="ctr"/>
          <a:lstStyle/>
          <a:p>
            <a:pPr algn="ctr"/>
            <a:r>
              <a:rPr lang="en-GB" b="1"/>
              <a:t>Giving choice</a:t>
            </a:r>
          </a:p>
        </p:txBody>
      </p:sp>
      <p:sp>
        <p:nvSpPr>
          <p:cNvPr id="106507" name="Oval 10"/>
          <p:cNvSpPr>
            <a:spLocks noChangeArrowheads="1"/>
          </p:cNvSpPr>
          <p:nvPr/>
        </p:nvSpPr>
        <p:spPr bwMode="auto">
          <a:xfrm>
            <a:off x="2590800" y="2895600"/>
            <a:ext cx="2362200" cy="838200"/>
          </a:xfrm>
          <a:prstGeom prst="ellipse">
            <a:avLst/>
          </a:prstGeom>
          <a:solidFill>
            <a:srgbClr val="FF9933"/>
          </a:solidFill>
          <a:ln w="9525">
            <a:solidFill>
              <a:schemeClr val="tx1"/>
            </a:solidFill>
            <a:round/>
            <a:headEnd/>
            <a:tailEnd/>
          </a:ln>
        </p:spPr>
        <p:txBody>
          <a:bodyPr wrap="none" anchor="ctr"/>
          <a:lstStyle/>
          <a:p>
            <a:pPr algn="ctr"/>
            <a:r>
              <a:rPr lang="en-GB" b="1"/>
              <a:t>Acting with courtesy</a:t>
            </a:r>
          </a:p>
        </p:txBody>
      </p:sp>
      <p:sp>
        <p:nvSpPr>
          <p:cNvPr id="106508" name="Oval 11"/>
          <p:cNvSpPr>
            <a:spLocks noChangeArrowheads="1"/>
          </p:cNvSpPr>
          <p:nvPr/>
        </p:nvSpPr>
        <p:spPr bwMode="auto">
          <a:xfrm>
            <a:off x="3505200" y="2362200"/>
            <a:ext cx="2514600" cy="762000"/>
          </a:xfrm>
          <a:prstGeom prst="ellipse">
            <a:avLst/>
          </a:prstGeom>
          <a:solidFill>
            <a:srgbClr val="66FF99"/>
          </a:solidFill>
          <a:ln w="9525">
            <a:solidFill>
              <a:schemeClr val="tx1"/>
            </a:solidFill>
            <a:round/>
            <a:headEnd/>
            <a:tailEnd/>
          </a:ln>
        </p:spPr>
        <p:txBody>
          <a:bodyPr wrap="none" anchor="ctr"/>
          <a:lstStyle/>
          <a:p>
            <a:pPr algn="ctr"/>
            <a:r>
              <a:rPr lang="en-GB" b="1"/>
              <a:t>Dignity</a:t>
            </a:r>
          </a:p>
        </p:txBody>
      </p:sp>
      <p:sp>
        <p:nvSpPr>
          <p:cNvPr id="106509" name="Oval 12"/>
          <p:cNvSpPr>
            <a:spLocks noChangeArrowheads="1"/>
          </p:cNvSpPr>
          <p:nvPr/>
        </p:nvSpPr>
        <p:spPr bwMode="auto">
          <a:xfrm>
            <a:off x="4876800" y="2895600"/>
            <a:ext cx="2514600" cy="838200"/>
          </a:xfrm>
          <a:prstGeom prst="ellipse">
            <a:avLst/>
          </a:prstGeom>
          <a:solidFill>
            <a:srgbClr val="00FF00"/>
          </a:solidFill>
          <a:ln w="9525">
            <a:solidFill>
              <a:schemeClr val="tx1"/>
            </a:solidFill>
            <a:round/>
            <a:headEnd/>
            <a:tailEnd/>
          </a:ln>
        </p:spPr>
        <p:txBody>
          <a:bodyPr wrap="none" anchor="ctr"/>
          <a:lstStyle/>
          <a:p>
            <a:pPr algn="ctr"/>
            <a:r>
              <a:rPr lang="en-GB" b="1"/>
              <a:t>Respecting Privacy</a:t>
            </a:r>
          </a:p>
        </p:txBody>
      </p:sp>
      <p:sp>
        <p:nvSpPr>
          <p:cNvPr id="106510" name="Oval 13"/>
          <p:cNvSpPr>
            <a:spLocks noChangeArrowheads="1"/>
          </p:cNvSpPr>
          <p:nvPr/>
        </p:nvSpPr>
        <p:spPr bwMode="auto">
          <a:xfrm>
            <a:off x="4953000" y="1981200"/>
            <a:ext cx="3733800" cy="685800"/>
          </a:xfrm>
          <a:prstGeom prst="ellipse">
            <a:avLst/>
          </a:prstGeom>
          <a:solidFill>
            <a:srgbClr val="FF3300"/>
          </a:solidFill>
          <a:ln w="9525">
            <a:solidFill>
              <a:schemeClr val="tx1"/>
            </a:solidFill>
            <a:round/>
            <a:headEnd/>
            <a:tailEnd/>
          </a:ln>
        </p:spPr>
        <p:txBody>
          <a:bodyPr wrap="none" anchor="ctr"/>
          <a:lstStyle/>
          <a:p>
            <a:pPr algn="ctr"/>
            <a:r>
              <a:rPr lang="en-GB" b="1"/>
              <a:t>Empowerment</a:t>
            </a:r>
          </a:p>
        </p:txBody>
      </p:sp>
      <p:sp>
        <p:nvSpPr>
          <p:cNvPr id="106511" name="Oval 14"/>
          <p:cNvSpPr>
            <a:spLocks noChangeArrowheads="1"/>
          </p:cNvSpPr>
          <p:nvPr/>
        </p:nvSpPr>
        <p:spPr bwMode="auto">
          <a:xfrm>
            <a:off x="1905000" y="1600200"/>
            <a:ext cx="2895600" cy="1219200"/>
          </a:xfrm>
          <a:prstGeom prst="ellipse">
            <a:avLst/>
          </a:prstGeom>
          <a:solidFill>
            <a:schemeClr val="accent1"/>
          </a:solidFill>
          <a:ln w="9525">
            <a:solidFill>
              <a:schemeClr val="tx1"/>
            </a:solidFill>
            <a:round/>
            <a:headEnd/>
            <a:tailEnd/>
          </a:ln>
        </p:spPr>
        <p:txBody>
          <a:bodyPr wrap="none" anchor="ctr"/>
          <a:lstStyle/>
          <a:p>
            <a:pPr algn="ctr"/>
            <a:r>
              <a:rPr lang="en-GB" b="1"/>
              <a:t>Independence</a:t>
            </a:r>
          </a:p>
        </p:txBody>
      </p:sp>
      <p:sp>
        <p:nvSpPr>
          <p:cNvPr id="106512" name="Oval 16"/>
          <p:cNvSpPr>
            <a:spLocks noChangeArrowheads="1"/>
          </p:cNvSpPr>
          <p:nvPr/>
        </p:nvSpPr>
        <p:spPr bwMode="auto">
          <a:xfrm>
            <a:off x="5638800" y="3733800"/>
            <a:ext cx="2743200" cy="762000"/>
          </a:xfrm>
          <a:prstGeom prst="ellipse">
            <a:avLst/>
          </a:prstGeom>
          <a:solidFill>
            <a:schemeClr val="accent1"/>
          </a:solidFill>
          <a:ln w="9525">
            <a:solidFill>
              <a:schemeClr val="tx1"/>
            </a:solidFill>
            <a:round/>
            <a:headEnd/>
            <a:tailEnd/>
          </a:ln>
        </p:spPr>
        <p:txBody>
          <a:bodyPr wrap="none" anchor="ctr"/>
          <a:lstStyle/>
          <a:p>
            <a:pPr algn="ctr"/>
            <a:r>
              <a:rPr lang="en-GB" b="1"/>
              <a:t>Fulfilment</a:t>
            </a:r>
            <a:r>
              <a:rPr lang="en-GB"/>
              <a:t>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8" name="Rectangle 4"/>
          <p:cNvSpPr>
            <a:spLocks noGrp="1" noRot="1" noChangeArrowheads="1"/>
          </p:cNvSpPr>
          <p:nvPr>
            <p:ph type="title"/>
          </p:nvPr>
        </p:nvSpPr>
        <p:spPr/>
        <p:txBody>
          <a:bodyPr/>
          <a:lstStyle/>
          <a:p>
            <a:pPr eaLnBrk="1" hangingPunct="1">
              <a:defRPr/>
            </a:pPr>
            <a:r>
              <a:rPr lang="en-GB" sz="4000" b="1"/>
              <a:t>Comparing Recovery &amp; Person centred care</a:t>
            </a:r>
          </a:p>
        </p:txBody>
      </p:sp>
      <p:graphicFrame>
        <p:nvGraphicFramePr>
          <p:cNvPr id="93235" name="Group 51"/>
          <p:cNvGraphicFramePr>
            <a:graphicFrameLocks noGrp="1"/>
          </p:cNvGraphicFramePr>
          <p:nvPr>
            <p:ph type="tbl" idx="1"/>
          </p:nvPr>
        </p:nvGraphicFramePr>
        <p:xfrm>
          <a:off x="301625" y="1676400"/>
          <a:ext cx="8540750" cy="4668838"/>
        </p:xfrm>
        <a:graphic>
          <a:graphicData uri="http://schemas.openxmlformats.org/drawingml/2006/table">
            <a:tbl>
              <a:tblPr/>
              <a:tblGrid>
                <a:gridCol w="4270375"/>
                <a:gridCol w="4270375"/>
              </a:tblGrid>
              <a:tr h="7366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3200" b="1" i="0" u="none" strike="noStrike" cap="none" normalizeH="0" baseline="0" smtClean="0">
                          <a:ln>
                            <a:noFill/>
                          </a:ln>
                          <a:solidFill>
                            <a:schemeClr val="tx1"/>
                          </a:solidFill>
                          <a:effectLst>
                            <a:outerShdw blurRad="38100" dist="38100" dir="2700000" algn="tl">
                              <a:srgbClr val="000000"/>
                            </a:outerShdw>
                          </a:effectLst>
                          <a:latin typeface="Arial" charset="0"/>
                        </a:rPr>
                        <a:t>Recovery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3200" b="1" i="0" u="none" strike="noStrike" cap="none" normalizeH="0" baseline="0" smtClean="0">
                          <a:ln>
                            <a:noFill/>
                          </a:ln>
                          <a:solidFill>
                            <a:schemeClr val="tx1"/>
                          </a:solidFill>
                          <a:effectLst>
                            <a:outerShdw blurRad="38100" dist="38100" dir="2700000" algn="tl">
                              <a:srgbClr val="000000"/>
                            </a:outerShdw>
                          </a:effectLst>
                          <a:latin typeface="Arial" charset="0"/>
                        </a:rPr>
                        <a:t>Person Centred Care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8188">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Pursuit of health &amp; wellness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A positive social environment to enable the person with dementia to experience relative wellbeing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66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A shift of emphasis from pathology &amp; morbidity to health &amp; strengths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Enabling –  we need to recognise the strengths &amp; abilities of people with dementia &amp; ensure opportunities exist for them to be utilised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66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Meaning &amp; spiritual purpose of distress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Understanding the person as a whole being – knowledge of what was important &amp; how spiritual comfort was achieved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noRot="1" noChangeArrowheads="1"/>
          </p:cNvSpPr>
          <p:nvPr>
            <p:ph type="title"/>
          </p:nvPr>
        </p:nvSpPr>
        <p:spPr/>
        <p:txBody>
          <a:bodyPr/>
          <a:lstStyle/>
          <a:p>
            <a:pPr eaLnBrk="1" hangingPunct="1">
              <a:defRPr/>
            </a:pPr>
            <a:r>
              <a:rPr lang="en-GB" sz="4000" b="1"/>
              <a:t>Comparing recovery &amp; person centred care</a:t>
            </a:r>
          </a:p>
        </p:txBody>
      </p:sp>
      <p:graphicFrame>
        <p:nvGraphicFramePr>
          <p:cNvPr id="95270" name="Group 38"/>
          <p:cNvGraphicFramePr>
            <a:graphicFrameLocks noGrp="1"/>
          </p:cNvGraphicFramePr>
          <p:nvPr>
            <p:ph type="tbl" idx="1"/>
          </p:nvPr>
        </p:nvGraphicFramePr>
        <p:xfrm>
          <a:off x="301625" y="1676400"/>
          <a:ext cx="8540750" cy="4816475"/>
        </p:xfrm>
        <a:graphic>
          <a:graphicData uri="http://schemas.openxmlformats.org/drawingml/2006/table">
            <a:tbl>
              <a:tblPr/>
              <a:tblGrid>
                <a:gridCol w="4270375"/>
                <a:gridCol w="4270375"/>
              </a:tblGrid>
              <a:tr h="884238">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3200" b="1" i="0" u="none" strike="noStrike" cap="none" normalizeH="0" baseline="0" smtClean="0">
                          <a:ln>
                            <a:noFill/>
                          </a:ln>
                          <a:solidFill>
                            <a:schemeClr val="tx1"/>
                          </a:solidFill>
                          <a:effectLst>
                            <a:outerShdw blurRad="38100" dist="38100" dir="2700000" algn="tl">
                              <a:srgbClr val="000000"/>
                            </a:outerShdw>
                          </a:effectLst>
                          <a:latin typeface="Arial" charset="0"/>
                        </a:rPr>
                        <a:t>Recovery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3200" b="1" i="0" u="none" strike="noStrike" cap="none" normalizeH="0" baseline="0" smtClean="0">
                          <a:ln>
                            <a:noFill/>
                          </a:ln>
                          <a:solidFill>
                            <a:schemeClr val="tx1"/>
                          </a:solidFill>
                          <a:effectLst>
                            <a:outerShdw blurRad="38100" dist="38100" dir="2700000" algn="tl">
                              <a:srgbClr val="000000"/>
                            </a:outerShdw>
                          </a:effectLst>
                          <a:latin typeface="Arial" charset="0"/>
                        </a:rPr>
                        <a:t>Person Centred Care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84238">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Social inclusion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Enabling the person to participate in everyday life &amp; allowing the person to remain in an environment of their choice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8582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Creative risk taking replacing over cautious risk assessment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Involving people in decision about their care &amp; empowering them to determine the level of risk they are prepared to take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84238">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Personal recovery focuses on collaboration, partnership working &amp; self directed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the importance of relationships &amp; interactions with others to the person with dementia &amp; their potential for promoting wellbeing</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4" name="Rectangle 4"/>
          <p:cNvSpPr>
            <a:spLocks noGrp="1" noRot="1" noChangeArrowheads="1"/>
          </p:cNvSpPr>
          <p:nvPr>
            <p:ph type="title"/>
          </p:nvPr>
        </p:nvSpPr>
        <p:spPr/>
        <p:txBody>
          <a:bodyPr/>
          <a:lstStyle/>
          <a:p>
            <a:pPr eaLnBrk="1" hangingPunct="1">
              <a:defRPr/>
            </a:pPr>
            <a:r>
              <a:rPr lang="en-GB" sz="4000" b="1"/>
              <a:t>Comparing recovery &amp; person centred care</a:t>
            </a:r>
          </a:p>
        </p:txBody>
      </p:sp>
      <p:graphicFrame>
        <p:nvGraphicFramePr>
          <p:cNvPr id="97311" name="Group 31"/>
          <p:cNvGraphicFramePr>
            <a:graphicFrameLocks noGrp="1"/>
          </p:cNvGraphicFramePr>
          <p:nvPr>
            <p:ph type="tbl" idx="1"/>
          </p:nvPr>
        </p:nvGraphicFramePr>
        <p:xfrm>
          <a:off x="0" y="1524000"/>
          <a:ext cx="9144000" cy="5335588"/>
        </p:xfrm>
        <a:graphic>
          <a:graphicData uri="http://schemas.openxmlformats.org/drawingml/2006/table">
            <a:tbl>
              <a:tblPr/>
              <a:tblGrid>
                <a:gridCol w="4572000"/>
                <a:gridCol w="4572000"/>
              </a:tblGrid>
              <a:tr h="57785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3200" b="1" i="0" u="none" strike="noStrike" cap="none" normalizeH="0" baseline="0" smtClean="0">
                          <a:ln>
                            <a:noFill/>
                          </a:ln>
                          <a:solidFill>
                            <a:schemeClr val="tx1"/>
                          </a:solidFill>
                          <a:effectLst>
                            <a:outerShdw blurRad="38100" dist="38100" dir="2700000" algn="tl">
                              <a:srgbClr val="000000"/>
                            </a:outerShdw>
                          </a:effectLst>
                          <a:latin typeface="Arial" charset="0"/>
                        </a:rPr>
                        <a:t>Recovery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3200" b="1" i="0" u="none" strike="noStrike" cap="none" normalizeH="0" baseline="0" smtClean="0">
                          <a:ln>
                            <a:noFill/>
                          </a:ln>
                          <a:solidFill>
                            <a:schemeClr val="tx1"/>
                          </a:solidFill>
                          <a:effectLst>
                            <a:outerShdw blurRad="38100" dist="38100" dir="2700000" algn="tl">
                              <a:srgbClr val="000000"/>
                            </a:outerShdw>
                          </a:effectLst>
                          <a:latin typeface="Arial" charset="0"/>
                        </a:rPr>
                        <a:t>Person Centred Care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3527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Recognises that patients often feel powerless, that these feelings can interfere with initiation &amp; maintenance of mental health &amp; the best results come from when patients feel that treatment decisions are made in ways that suit their cultural, spiritual &amp; personal ideals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The individuality of people with dementia with their unique personality &amp; life experiences among the influences on their response to the dementia.</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Looking at the world from the perspective of the person with dementia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87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Focuses on wellness &amp; resilience &amp; encourages patients to participate actively in their care by enabling them to help define goals of their treatment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2000" b="0" i="0" u="none" strike="noStrike" cap="none" normalizeH="0" baseline="0" smtClean="0">
                          <a:ln>
                            <a:noFill/>
                          </a:ln>
                          <a:solidFill>
                            <a:schemeClr val="tx1"/>
                          </a:solidFill>
                          <a:effectLst>
                            <a:outerShdw blurRad="38100" dist="38100" dir="2700000" algn="tl">
                              <a:srgbClr val="000000"/>
                            </a:outerShdw>
                          </a:effectLst>
                          <a:latin typeface="Arial" charset="0"/>
                        </a:rPr>
                        <a:t>The human value of people with dementia, regardless of age or  cognitive impairment &amp; those who care for them. People should have the opportunity about their care &amp; treatment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2" name="Rectangle 4"/>
          <p:cNvSpPr>
            <a:spLocks noGrp="1" noRot="1" noChangeArrowheads="1"/>
          </p:cNvSpPr>
          <p:nvPr>
            <p:ph type="title"/>
          </p:nvPr>
        </p:nvSpPr>
        <p:spPr/>
        <p:txBody>
          <a:bodyPr/>
          <a:lstStyle/>
          <a:p>
            <a:pPr eaLnBrk="1" hangingPunct="1">
              <a:defRPr/>
            </a:pPr>
            <a:r>
              <a:rPr lang="en-GB" sz="4000" b="1"/>
              <a:t>Comparing recovery &amp; person centred care</a:t>
            </a:r>
          </a:p>
        </p:txBody>
      </p:sp>
      <p:graphicFrame>
        <p:nvGraphicFramePr>
          <p:cNvPr id="99375" name="Group 47"/>
          <p:cNvGraphicFramePr>
            <a:graphicFrameLocks noGrp="1"/>
          </p:cNvGraphicFramePr>
          <p:nvPr>
            <p:ph type="tbl" idx="1"/>
          </p:nvPr>
        </p:nvGraphicFramePr>
        <p:xfrm>
          <a:off x="152400" y="1447800"/>
          <a:ext cx="8839200" cy="5029200"/>
        </p:xfrm>
        <a:graphic>
          <a:graphicData uri="http://schemas.openxmlformats.org/drawingml/2006/table">
            <a:tbl>
              <a:tblPr/>
              <a:tblGrid>
                <a:gridCol w="4456113"/>
                <a:gridCol w="4383087"/>
              </a:tblGrid>
              <a:tr h="58737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3200" b="1" i="0" u="none" strike="noStrike" cap="none" normalizeH="0" baseline="0" smtClean="0">
                          <a:ln>
                            <a:noFill/>
                          </a:ln>
                          <a:solidFill>
                            <a:schemeClr val="tx1"/>
                          </a:solidFill>
                          <a:effectLst>
                            <a:outerShdw blurRad="38100" dist="38100" dir="2700000" algn="tl">
                              <a:srgbClr val="000000"/>
                            </a:outerShdw>
                          </a:effectLst>
                          <a:latin typeface="Arial" charset="0"/>
                        </a:rPr>
                        <a:t>Recovery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3200" b="1" i="0" u="none" strike="noStrike" cap="none" normalizeH="0" baseline="0" smtClean="0">
                          <a:ln>
                            <a:noFill/>
                          </a:ln>
                          <a:solidFill>
                            <a:schemeClr val="tx1"/>
                          </a:solidFill>
                          <a:effectLst>
                            <a:outerShdw blurRad="38100" dist="38100" dir="2700000" algn="tl">
                              <a:srgbClr val="000000"/>
                            </a:outerShdw>
                          </a:effectLst>
                          <a:latin typeface="Arial" charset="0"/>
                        </a:rPr>
                        <a:t>Person Centred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802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1800" b="0" i="0" u="none" strike="noStrike" cap="none" normalizeH="0" baseline="0" smtClean="0">
                          <a:ln>
                            <a:noFill/>
                          </a:ln>
                          <a:solidFill>
                            <a:schemeClr val="tx1"/>
                          </a:solidFill>
                          <a:effectLst>
                            <a:outerShdw blurRad="38100" dist="38100" dir="2700000" algn="tl">
                              <a:srgbClr val="000000"/>
                            </a:outerShdw>
                          </a:effectLst>
                          <a:latin typeface="Arial" charset="0"/>
                        </a:rPr>
                        <a:t>Choice &amp; control for people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1800" b="0" i="0" u="none" strike="noStrike" cap="none" normalizeH="0" baseline="0" smtClean="0">
                          <a:ln>
                            <a:noFill/>
                          </a:ln>
                          <a:solidFill>
                            <a:schemeClr val="tx1"/>
                          </a:solidFill>
                          <a:effectLst>
                            <a:outerShdw blurRad="38100" dist="38100" dir="2700000" algn="tl">
                              <a:srgbClr val="000000"/>
                            </a:outerShdw>
                          </a:effectLst>
                          <a:latin typeface="Arial" charset="0"/>
                        </a:rPr>
                        <a:t>Choice &amp; control for people over aspects of their life for which they retain capacity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1800" b="0" i="0" u="none" strike="noStrike" cap="none" normalizeH="0" baseline="0" smtClean="0">
                          <a:ln>
                            <a:noFill/>
                          </a:ln>
                          <a:solidFill>
                            <a:schemeClr val="tx1"/>
                          </a:solidFill>
                          <a:effectLst>
                            <a:outerShdw blurRad="38100" dist="38100" dir="2700000" algn="tl">
                              <a:srgbClr val="000000"/>
                            </a:outerShdw>
                          </a:effectLst>
                          <a:latin typeface="Arial" charset="0"/>
                        </a:rPr>
                        <a:t>An approach that positively values different cultural understandings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1800" b="0" i="0" u="none" strike="noStrike" cap="none" normalizeH="0" baseline="0" smtClean="0">
                          <a:ln>
                            <a:noFill/>
                          </a:ln>
                          <a:solidFill>
                            <a:schemeClr val="tx1"/>
                          </a:solidFill>
                          <a:effectLst>
                            <a:outerShdw blurRad="38100" dist="38100" dir="2700000" algn="tl">
                              <a:srgbClr val="000000"/>
                            </a:outerShdw>
                          </a:effectLst>
                          <a:latin typeface="Arial" charset="0"/>
                        </a:rPr>
                        <a:t>Treating people as individual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0738">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1800" b="0" i="0" u="none" strike="noStrike" cap="none" normalizeH="0" baseline="0" smtClean="0">
                          <a:ln>
                            <a:noFill/>
                          </a:ln>
                          <a:solidFill>
                            <a:schemeClr val="tx1"/>
                          </a:solidFill>
                          <a:effectLst>
                            <a:outerShdw blurRad="38100" dist="38100" dir="2700000" algn="tl">
                              <a:srgbClr val="000000"/>
                            </a:outerShdw>
                          </a:effectLst>
                          <a:latin typeface="Arial" charset="0"/>
                        </a:rPr>
                        <a:t>Recovery emphasises a persons capacity to have hope &amp; lead a meaningful life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1800" b="0" i="0" u="none" strike="noStrike" cap="none" normalizeH="0" baseline="0" smtClean="0">
                          <a:ln>
                            <a:noFill/>
                          </a:ln>
                          <a:solidFill>
                            <a:schemeClr val="tx1"/>
                          </a:solidFill>
                          <a:effectLst>
                            <a:outerShdw blurRad="38100" dist="38100" dir="2700000" algn="tl">
                              <a:srgbClr val="000000"/>
                            </a:outerShdw>
                          </a:effectLst>
                          <a:latin typeface="Arial" charset="0"/>
                        </a:rPr>
                        <a:t>The importance of the perspective of the person with dementia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645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1800" b="0" i="0" u="none" strike="noStrike" cap="none" normalizeH="0" baseline="0" smtClean="0">
                          <a:ln>
                            <a:noFill/>
                          </a:ln>
                          <a:solidFill>
                            <a:schemeClr val="tx1"/>
                          </a:solidFill>
                          <a:effectLst>
                            <a:outerShdw blurRad="38100" dist="38100" dir="2700000" algn="tl">
                              <a:srgbClr val="000000"/>
                            </a:outerShdw>
                          </a:effectLst>
                          <a:latin typeface="Arial" charset="0"/>
                        </a:rPr>
                        <a:t>Personal wisdom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1800" b="0" i="0" u="none" strike="noStrike" cap="none" normalizeH="0" baseline="0" smtClean="0">
                          <a:ln>
                            <a:noFill/>
                          </a:ln>
                          <a:solidFill>
                            <a:schemeClr val="tx1"/>
                          </a:solidFill>
                          <a:effectLst>
                            <a:outerShdw blurRad="38100" dist="38100" dir="2700000" algn="tl">
                              <a:srgbClr val="000000"/>
                            </a:outerShdw>
                          </a:effectLst>
                          <a:latin typeface="Arial" charset="0"/>
                        </a:rPr>
                        <a:t>Personhood – the recognition of a sense of self, who we are &amp; the place we hold in the world around us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12863">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1800" b="0" i="0" u="none" strike="noStrike" cap="none" normalizeH="0" baseline="0" smtClean="0">
                          <a:ln>
                            <a:noFill/>
                          </a:ln>
                          <a:solidFill>
                            <a:schemeClr val="tx1"/>
                          </a:solidFill>
                          <a:effectLst>
                            <a:outerShdw blurRad="38100" dist="38100" dir="2700000" algn="tl">
                              <a:srgbClr val="000000"/>
                            </a:outerShdw>
                          </a:effectLst>
                          <a:latin typeface="Arial" charset="0"/>
                        </a:rPr>
                        <a:t>Identity explored as a cultural issue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GB" sz="1800" b="0" i="0" u="none" strike="noStrike" cap="none" normalizeH="0" baseline="0" smtClean="0">
                          <a:ln>
                            <a:noFill/>
                          </a:ln>
                          <a:solidFill>
                            <a:schemeClr val="tx1"/>
                          </a:solidFill>
                          <a:effectLst>
                            <a:outerShdw blurRad="38100" dist="38100" dir="2700000" algn="tl">
                              <a:srgbClr val="000000"/>
                            </a:outerShdw>
                          </a:effectLst>
                          <a:latin typeface="Arial" charset="0"/>
                        </a:rPr>
                        <a:t>Uniqueness – regardless of illness all people are unique &amp; this must be acknowledged for people with dementia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0" name="Rectangle 4"/>
          <p:cNvSpPr>
            <a:spLocks noGrp="1" noRot="1" noChangeArrowheads="1"/>
          </p:cNvSpPr>
          <p:nvPr>
            <p:ph type="title"/>
          </p:nvPr>
        </p:nvSpPr>
        <p:spPr/>
        <p:txBody>
          <a:bodyPr/>
          <a:lstStyle/>
          <a:p>
            <a:pPr eaLnBrk="1" hangingPunct="1">
              <a:defRPr/>
            </a:pPr>
            <a:r>
              <a:rPr lang="en-GB" sz="4000"/>
              <a:t>Recovery &amp; The 10 Essential Shared Capabilities</a:t>
            </a:r>
          </a:p>
        </p:txBody>
      </p:sp>
      <p:sp>
        <p:nvSpPr>
          <p:cNvPr id="101381" name="Rectangle 5"/>
          <p:cNvSpPr>
            <a:spLocks noGrp="1" noRot="1" noChangeArrowheads="1"/>
          </p:cNvSpPr>
          <p:nvPr>
            <p:ph type="body" sz="half" idx="1"/>
          </p:nvPr>
        </p:nvSpPr>
        <p:spPr/>
        <p:txBody>
          <a:bodyPr/>
          <a:lstStyle/>
          <a:p>
            <a:pPr eaLnBrk="1" hangingPunct="1">
              <a:lnSpc>
                <a:spcPct val="80000"/>
              </a:lnSpc>
              <a:buFont typeface="Wingdings" pitchFamily="2" charset="2"/>
              <a:buNone/>
              <a:defRPr/>
            </a:pPr>
            <a:r>
              <a:rPr lang="en-GB" sz="2400" b="1"/>
              <a:t>Recovery and Wellbeing Principles	</a:t>
            </a:r>
          </a:p>
          <a:p>
            <a:pPr eaLnBrk="1" hangingPunct="1">
              <a:lnSpc>
                <a:spcPct val="80000"/>
              </a:lnSpc>
              <a:buFont typeface="Wingdings" pitchFamily="2" charset="2"/>
              <a:buNone/>
              <a:defRPr/>
            </a:pPr>
            <a:endParaRPr lang="en-GB" sz="2000" b="1"/>
          </a:p>
          <a:p>
            <a:pPr eaLnBrk="1" hangingPunct="1">
              <a:lnSpc>
                <a:spcPct val="80000"/>
              </a:lnSpc>
              <a:defRPr/>
            </a:pPr>
            <a:r>
              <a:rPr lang="en-GB" sz="1800"/>
              <a:t>Respect</a:t>
            </a:r>
          </a:p>
          <a:p>
            <a:pPr eaLnBrk="1" hangingPunct="1">
              <a:lnSpc>
                <a:spcPct val="80000"/>
              </a:lnSpc>
              <a:defRPr/>
            </a:pPr>
            <a:r>
              <a:rPr lang="en-GB" sz="1800"/>
              <a:t>Communication </a:t>
            </a:r>
          </a:p>
          <a:p>
            <a:pPr eaLnBrk="1" hangingPunct="1">
              <a:lnSpc>
                <a:spcPct val="80000"/>
              </a:lnSpc>
              <a:defRPr/>
            </a:pPr>
            <a:r>
              <a:rPr lang="en-GB" sz="1800"/>
              <a:t>Individual Care</a:t>
            </a:r>
          </a:p>
          <a:p>
            <a:pPr eaLnBrk="1" hangingPunct="1">
              <a:lnSpc>
                <a:spcPct val="80000"/>
              </a:lnSpc>
              <a:defRPr/>
            </a:pPr>
            <a:r>
              <a:rPr lang="en-GB" sz="1800"/>
              <a:t>Self-direction / Control</a:t>
            </a:r>
          </a:p>
          <a:p>
            <a:pPr eaLnBrk="1" hangingPunct="1">
              <a:lnSpc>
                <a:spcPct val="80000"/>
              </a:lnSpc>
              <a:defRPr/>
            </a:pPr>
            <a:r>
              <a:rPr lang="en-GB" sz="1800"/>
              <a:t>Hope</a:t>
            </a:r>
          </a:p>
          <a:p>
            <a:pPr eaLnBrk="1" hangingPunct="1">
              <a:lnSpc>
                <a:spcPct val="80000"/>
              </a:lnSpc>
              <a:defRPr/>
            </a:pPr>
            <a:r>
              <a:rPr lang="en-GB" sz="1800"/>
              <a:t>Empowerment &amp; Choice</a:t>
            </a:r>
          </a:p>
          <a:p>
            <a:pPr eaLnBrk="1" hangingPunct="1">
              <a:lnSpc>
                <a:spcPct val="80000"/>
              </a:lnSpc>
              <a:defRPr/>
            </a:pPr>
            <a:r>
              <a:rPr lang="en-GB" sz="1800"/>
              <a:t>Focus on the Whole Life</a:t>
            </a:r>
          </a:p>
          <a:p>
            <a:pPr eaLnBrk="1" hangingPunct="1">
              <a:lnSpc>
                <a:spcPct val="80000"/>
              </a:lnSpc>
              <a:defRPr/>
            </a:pPr>
            <a:r>
              <a:rPr lang="en-GB" sz="1800"/>
              <a:t>Access to Wellness</a:t>
            </a:r>
          </a:p>
          <a:p>
            <a:pPr eaLnBrk="1" hangingPunct="1">
              <a:lnSpc>
                <a:spcPct val="80000"/>
              </a:lnSpc>
              <a:defRPr/>
            </a:pPr>
            <a:endParaRPr lang="en-GB" sz="1800"/>
          </a:p>
        </p:txBody>
      </p:sp>
      <p:sp>
        <p:nvSpPr>
          <p:cNvPr id="101382" name="Rectangle 6"/>
          <p:cNvSpPr>
            <a:spLocks noGrp="1" noRot="1" noChangeArrowheads="1"/>
          </p:cNvSpPr>
          <p:nvPr>
            <p:ph type="body" sz="half" idx="2"/>
          </p:nvPr>
        </p:nvSpPr>
        <p:spPr/>
        <p:txBody>
          <a:bodyPr/>
          <a:lstStyle/>
          <a:p>
            <a:pPr eaLnBrk="1" hangingPunct="1">
              <a:lnSpc>
                <a:spcPct val="80000"/>
              </a:lnSpc>
              <a:buFont typeface="Wingdings" pitchFamily="2" charset="2"/>
              <a:buNone/>
              <a:defRPr/>
            </a:pPr>
            <a:r>
              <a:rPr lang="en-US" sz="2400" b="1"/>
              <a:t>10 Essential Shared Capabilities</a:t>
            </a:r>
          </a:p>
          <a:p>
            <a:pPr eaLnBrk="1" hangingPunct="1">
              <a:lnSpc>
                <a:spcPct val="80000"/>
              </a:lnSpc>
              <a:buFont typeface="Wingdings" pitchFamily="2" charset="2"/>
              <a:buNone/>
              <a:defRPr/>
            </a:pPr>
            <a:endParaRPr lang="en-US" sz="1800"/>
          </a:p>
          <a:p>
            <a:pPr eaLnBrk="1" hangingPunct="1">
              <a:lnSpc>
                <a:spcPct val="80000"/>
              </a:lnSpc>
              <a:defRPr/>
            </a:pPr>
            <a:r>
              <a:rPr lang="en-US" sz="1800"/>
              <a:t>Working in Partnership</a:t>
            </a:r>
          </a:p>
          <a:p>
            <a:pPr eaLnBrk="1" hangingPunct="1">
              <a:lnSpc>
                <a:spcPct val="80000"/>
              </a:lnSpc>
              <a:defRPr/>
            </a:pPr>
            <a:r>
              <a:rPr lang="en-US" sz="1800"/>
              <a:t>Respecting Diversity</a:t>
            </a:r>
          </a:p>
          <a:p>
            <a:pPr eaLnBrk="1" hangingPunct="1">
              <a:lnSpc>
                <a:spcPct val="80000"/>
              </a:lnSpc>
              <a:defRPr/>
            </a:pPr>
            <a:r>
              <a:rPr lang="en-US" sz="1800"/>
              <a:t>Practicing Equality</a:t>
            </a:r>
          </a:p>
          <a:p>
            <a:pPr eaLnBrk="1" hangingPunct="1">
              <a:lnSpc>
                <a:spcPct val="80000"/>
              </a:lnSpc>
              <a:defRPr/>
            </a:pPr>
            <a:r>
              <a:rPr lang="en-US" sz="1800"/>
              <a:t>Challenging Equality</a:t>
            </a:r>
          </a:p>
          <a:p>
            <a:pPr eaLnBrk="1" hangingPunct="1">
              <a:lnSpc>
                <a:spcPct val="80000"/>
              </a:lnSpc>
              <a:defRPr/>
            </a:pPr>
            <a:r>
              <a:rPr lang="en-US" sz="1800"/>
              <a:t>Promoting Recovery</a:t>
            </a:r>
          </a:p>
          <a:p>
            <a:pPr eaLnBrk="1" hangingPunct="1">
              <a:lnSpc>
                <a:spcPct val="80000"/>
              </a:lnSpc>
              <a:defRPr/>
            </a:pPr>
            <a:r>
              <a:rPr lang="en-US" sz="1800"/>
              <a:t>Identifying People’s Needs &amp; Strengths</a:t>
            </a:r>
          </a:p>
          <a:p>
            <a:pPr eaLnBrk="1" hangingPunct="1">
              <a:lnSpc>
                <a:spcPct val="80000"/>
              </a:lnSpc>
              <a:defRPr/>
            </a:pPr>
            <a:r>
              <a:rPr lang="en-US" sz="1800"/>
              <a:t>Providing User Centred Care</a:t>
            </a:r>
          </a:p>
          <a:p>
            <a:pPr eaLnBrk="1" hangingPunct="1">
              <a:lnSpc>
                <a:spcPct val="80000"/>
              </a:lnSpc>
              <a:defRPr/>
            </a:pPr>
            <a:r>
              <a:rPr lang="en-US" sz="1800"/>
              <a:t>Making a Difference</a:t>
            </a:r>
          </a:p>
          <a:p>
            <a:pPr eaLnBrk="1" hangingPunct="1">
              <a:lnSpc>
                <a:spcPct val="80000"/>
              </a:lnSpc>
              <a:defRPr/>
            </a:pPr>
            <a:r>
              <a:rPr lang="en-US" sz="1800"/>
              <a:t>Promoting Safety &amp; Positive Risk Taking</a:t>
            </a:r>
          </a:p>
          <a:p>
            <a:pPr eaLnBrk="1" hangingPunct="1">
              <a:lnSpc>
                <a:spcPct val="80000"/>
              </a:lnSpc>
              <a:defRPr/>
            </a:pPr>
            <a:r>
              <a:rPr lang="en-US" sz="1800"/>
              <a:t>Personal Development &amp; Learning</a:t>
            </a:r>
          </a:p>
          <a:p>
            <a:pPr eaLnBrk="1" hangingPunct="1">
              <a:lnSpc>
                <a:spcPct val="80000"/>
              </a:lnSpc>
              <a:defRPr/>
            </a:pPr>
            <a:endParaRPr lang="en-GB" sz="180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rrowheads="1"/>
          </p:cNvSpPr>
          <p:nvPr>
            <p:ph type="title"/>
          </p:nvPr>
        </p:nvSpPr>
        <p:spPr/>
        <p:txBody>
          <a:bodyPr/>
          <a:lstStyle/>
          <a:p>
            <a:pPr eaLnBrk="1" hangingPunct="1">
              <a:defRPr/>
            </a:pPr>
            <a:r>
              <a:rPr lang="en-GB" b="1"/>
              <a:t>REFERENCES</a:t>
            </a:r>
          </a:p>
        </p:txBody>
      </p:sp>
      <p:sp>
        <p:nvSpPr>
          <p:cNvPr id="103427" name="Rectangle 3"/>
          <p:cNvSpPr>
            <a:spLocks noGrp="1" noRot="1" noChangeArrowheads="1"/>
          </p:cNvSpPr>
          <p:nvPr>
            <p:ph type="body" idx="1"/>
          </p:nvPr>
        </p:nvSpPr>
        <p:spPr/>
        <p:txBody>
          <a:bodyPr/>
          <a:lstStyle/>
          <a:p>
            <a:pPr eaLnBrk="1" hangingPunct="1">
              <a:lnSpc>
                <a:spcPct val="80000"/>
              </a:lnSpc>
              <a:defRPr/>
            </a:pPr>
            <a:r>
              <a:rPr lang="en-GB" sz="2400"/>
              <a:t>Anthony F Lehman  June 2000</a:t>
            </a:r>
          </a:p>
          <a:p>
            <a:pPr eaLnBrk="1" hangingPunct="1">
              <a:lnSpc>
                <a:spcPct val="80000"/>
              </a:lnSpc>
              <a:defRPr/>
            </a:pPr>
            <a:r>
              <a:rPr lang="en-GB" sz="2400"/>
              <a:t>University of Hertfordshire </a:t>
            </a:r>
          </a:p>
          <a:p>
            <a:pPr eaLnBrk="1" hangingPunct="1">
              <a:lnSpc>
                <a:spcPct val="80000"/>
              </a:lnSpc>
              <a:defRPr/>
            </a:pPr>
            <a:r>
              <a:rPr lang="en-GB" sz="2400"/>
              <a:t>Helen Glover  2006</a:t>
            </a:r>
          </a:p>
          <a:p>
            <a:pPr eaLnBrk="1" hangingPunct="1">
              <a:lnSpc>
                <a:spcPct val="80000"/>
              </a:lnSpc>
              <a:defRPr/>
            </a:pPr>
            <a:r>
              <a:rPr lang="en-GB" sz="2400"/>
              <a:t>Recovery in Serious Mental Illness Davidson et al 2005</a:t>
            </a:r>
          </a:p>
          <a:p>
            <a:pPr eaLnBrk="1" hangingPunct="1">
              <a:lnSpc>
                <a:spcPct val="80000"/>
              </a:lnSpc>
              <a:defRPr/>
            </a:pPr>
            <a:r>
              <a:rPr lang="en-GB" sz="2400"/>
              <a:t>Ridgeway 2001</a:t>
            </a:r>
          </a:p>
          <a:p>
            <a:pPr eaLnBrk="1" hangingPunct="1">
              <a:lnSpc>
                <a:spcPct val="80000"/>
              </a:lnSpc>
              <a:defRPr/>
            </a:pPr>
            <a:r>
              <a:rPr lang="en-GB" sz="2400"/>
              <a:t>Curtis 2000</a:t>
            </a:r>
          </a:p>
          <a:p>
            <a:pPr eaLnBrk="1" hangingPunct="1">
              <a:lnSpc>
                <a:spcPct val="80000"/>
              </a:lnSpc>
              <a:defRPr/>
            </a:pPr>
            <a:r>
              <a:rPr lang="en-GB" sz="2400"/>
              <a:t>NIMHE </a:t>
            </a:r>
          </a:p>
          <a:p>
            <a:pPr eaLnBrk="1" hangingPunct="1">
              <a:lnSpc>
                <a:spcPct val="80000"/>
              </a:lnSpc>
              <a:defRPr/>
            </a:pPr>
            <a:r>
              <a:rPr lang="en-GB" sz="2400"/>
              <a:t>Emmons, Colby &amp; Kaiser 1998</a:t>
            </a:r>
          </a:p>
          <a:p>
            <a:pPr eaLnBrk="1" hangingPunct="1">
              <a:lnSpc>
                <a:spcPct val="80000"/>
              </a:lnSpc>
              <a:defRPr/>
            </a:pPr>
            <a:r>
              <a:rPr lang="en-GB" sz="2400"/>
              <a:t>Kitwood 1997</a:t>
            </a:r>
          </a:p>
          <a:p>
            <a:pPr eaLnBrk="1" hangingPunct="1">
              <a:lnSpc>
                <a:spcPct val="80000"/>
              </a:lnSpc>
              <a:defRPr/>
            </a:pPr>
            <a:r>
              <a:rPr lang="en-GB" sz="2400"/>
              <a:t>Alzheimer's Society Scotland</a:t>
            </a:r>
          </a:p>
          <a:p>
            <a:pPr eaLnBrk="1" hangingPunct="1">
              <a:lnSpc>
                <a:spcPct val="80000"/>
              </a:lnSpc>
              <a:defRPr/>
            </a:pPr>
            <a:r>
              <a:rPr lang="en-GB" sz="2400"/>
              <a:t>Alzheimer's Society England</a:t>
            </a:r>
          </a:p>
          <a:p>
            <a:pPr eaLnBrk="1" hangingPunct="1">
              <a:lnSpc>
                <a:spcPct val="80000"/>
              </a:lnSpc>
              <a:buFont typeface="Wingdings" pitchFamily="2" charset="2"/>
              <a:buNone/>
              <a:defRPr/>
            </a:pPr>
            <a:endParaRPr lang="en-GB" sz="24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rrowheads="1"/>
          </p:cNvSpPr>
          <p:nvPr>
            <p:ph type="title"/>
          </p:nvPr>
        </p:nvSpPr>
        <p:spPr/>
        <p:txBody>
          <a:bodyPr/>
          <a:lstStyle/>
          <a:p>
            <a:pPr eaLnBrk="1" hangingPunct="1">
              <a:defRPr/>
            </a:pPr>
            <a:r>
              <a:rPr lang="en-GB" b="1"/>
              <a:t>DEFINING RECOVERY</a:t>
            </a:r>
          </a:p>
        </p:txBody>
      </p:sp>
      <p:sp>
        <p:nvSpPr>
          <p:cNvPr id="65539" name="Rectangle 3"/>
          <p:cNvSpPr>
            <a:spLocks noGrp="1" noRot="1" noChangeArrowheads="1"/>
          </p:cNvSpPr>
          <p:nvPr>
            <p:ph type="body" idx="1"/>
          </p:nvPr>
        </p:nvSpPr>
        <p:spPr/>
        <p:txBody>
          <a:bodyPr/>
          <a:lstStyle/>
          <a:p>
            <a:pPr eaLnBrk="1" hangingPunct="1">
              <a:defRPr/>
            </a:pPr>
            <a:r>
              <a:rPr lang="en-GB"/>
              <a:t>Recovery is an individual process – the lived experience &amp; ownership of the recovery process by the user are key</a:t>
            </a:r>
          </a:p>
          <a:p>
            <a:pPr eaLnBrk="1" hangingPunct="1">
              <a:defRPr/>
            </a:pPr>
            <a:r>
              <a:rPr lang="en-GB"/>
              <a:t>Respect the personal (unique to each individual) journey &amp; self determination of the service user</a:t>
            </a:r>
          </a:p>
          <a:p>
            <a:pPr eaLnBrk="1" hangingPunct="1">
              <a:defRPr/>
            </a:pPr>
            <a:r>
              <a:rPr lang="en-GB"/>
              <a:t>Recovery process is personal but needn't be isolated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rrowheads="1"/>
          </p:cNvSpPr>
          <p:nvPr>
            <p:ph type="title"/>
          </p:nvPr>
        </p:nvSpPr>
        <p:spPr/>
        <p:txBody>
          <a:bodyPr/>
          <a:lstStyle/>
          <a:p>
            <a:pPr eaLnBrk="1" hangingPunct="1">
              <a:defRPr/>
            </a:pPr>
            <a:r>
              <a:rPr lang="en-GB" b="1"/>
              <a:t>MORE THAN A PHILOSOPHY</a:t>
            </a:r>
          </a:p>
        </p:txBody>
      </p:sp>
      <p:sp>
        <p:nvSpPr>
          <p:cNvPr id="69635" name="Rectangle 3"/>
          <p:cNvSpPr>
            <a:spLocks noGrp="1" noRot="1" noChangeArrowheads="1"/>
          </p:cNvSpPr>
          <p:nvPr>
            <p:ph type="body" idx="1"/>
          </p:nvPr>
        </p:nvSpPr>
        <p:spPr/>
        <p:txBody>
          <a:bodyPr/>
          <a:lstStyle/>
          <a:p>
            <a:pPr eaLnBrk="1" hangingPunct="1">
              <a:defRPr/>
            </a:pPr>
            <a:r>
              <a:rPr lang="en-GB"/>
              <a:t>Recovery means – a shift in attitudes among practitioners, patients, families &amp; carers</a:t>
            </a:r>
          </a:p>
          <a:p>
            <a:pPr eaLnBrk="1" hangingPunct="1">
              <a:defRPr/>
            </a:pPr>
            <a:r>
              <a:rPr lang="en-GB"/>
              <a:t>Recovery requires practices that recognise that it is the patients life &amp; well being at stake</a:t>
            </a:r>
          </a:p>
          <a:p>
            <a:pPr eaLnBrk="1" hangingPunct="1">
              <a:defRPr/>
            </a:pPr>
            <a:r>
              <a:rPr lang="en-GB"/>
              <a:t>And the patient needs to be in control of this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rrowheads="1"/>
          </p:cNvSpPr>
          <p:nvPr>
            <p:ph type="title"/>
          </p:nvPr>
        </p:nvSpPr>
        <p:spPr/>
        <p:txBody>
          <a:bodyPr/>
          <a:lstStyle/>
          <a:p>
            <a:pPr eaLnBrk="1" hangingPunct="1">
              <a:defRPr/>
            </a:pPr>
            <a:r>
              <a:rPr lang="en-GB" b="1"/>
              <a:t>KEY RECOVERY CONCEPTS</a:t>
            </a:r>
          </a:p>
        </p:txBody>
      </p:sp>
      <p:sp>
        <p:nvSpPr>
          <p:cNvPr id="87043" name="Rectangle 3"/>
          <p:cNvSpPr>
            <a:spLocks noGrp="1" noRot="1" noChangeArrowheads="1"/>
          </p:cNvSpPr>
          <p:nvPr>
            <p:ph type="body" idx="1"/>
          </p:nvPr>
        </p:nvSpPr>
        <p:spPr/>
        <p:txBody>
          <a:bodyPr/>
          <a:lstStyle/>
          <a:p>
            <a:pPr eaLnBrk="1" hangingPunct="1">
              <a:lnSpc>
                <a:spcPct val="80000"/>
              </a:lnSpc>
              <a:buFont typeface="Wingdings" pitchFamily="2" charset="2"/>
              <a:buNone/>
              <a:defRPr/>
            </a:pPr>
            <a:r>
              <a:rPr lang="en-GB" sz="2000"/>
              <a:t>There are five key recovery concepts that provide the foundation of effective recovery work. They are: </a:t>
            </a:r>
          </a:p>
          <a:p>
            <a:pPr eaLnBrk="1" hangingPunct="1">
              <a:lnSpc>
                <a:spcPct val="80000"/>
              </a:lnSpc>
              <a:buFont typeface="Wingdings" pitchFamily="2" charset="2"/>
              <a:buNone/>
              <a:defRPr/>
            </a:pPr>
            <a:endParaRPr lang="en-GB" sz="2000" b="1"/>
          </a:p>
          <a:p>
            <a:pPr eaLnBrk="1" hangingPunct="1">
              <a:lnSpc>
                <a:spcPct val="80000"/>
              </a:lnSpc>
              <a:defRPr/>
            </a:pPr>
            <a:r>
              <a:rPr lang="en-GB" sz="2000" b="1"/>
              <a:t>Hope</a:t>
            </a:r>
            <a:r>
              <a:rPr lang="en-GB" sz="2000"/>
              <a:t>. With good symptom management, people can experience long periods of wellness. </a:t>
            </a:r>
          </a:p>
          <a:p>
            <a:pPr eaLnBrk="1" hangingPunct="1">
              <a:lnSpc>
                <a:spcPct val="80000"/>
              </a:lnSpc>
              <a:defRPr/>
            </a:pPr>
            <a:r>
              <a:rPr lang="en-GB" sz="2000" b="1"/>
              <a:t>Personal Responsibility</a:t>
            </a:r>
            <a:r>
              <a:rPr lang="en-GB" sz="2000"/>
              <a:t>. It's up to the individual, with the assistance of others, to take action and do what needs to be done to keep mental health stabilised. </a:t>
            </a:r>
          </a:p>
          <a:p>
            <a:pPr eaLnBrk="1" hangingPunct="1">
              <a:lnSpc>
                <a:spcPct val="80000"/>
              </a:lnSpc>
              <a:defRPr/>
            </a:pPr>
            <a:r>
              <a:rPr lang="en-GB" sz="2000" b="1"/>
              <a:t>Self Advocacy</a:t>
            </a:r>
            <a:r>
              <a:rPr lang="en-GB" sz="2000"/>
              <a:t>. Become an effective advocate for oneself so people can get the services and treatment they need, and to make their life the way they want it to be. </a:t>
            </a:r>
          </a:p>
          <a:p>
            <a:pPr eaLnBrk="1" hangingPunct="1">
              <a:lnSpc>
                <a:spcPct val="80000"/>
              </a:lnSpc>
              <a:defRPr/>
            </a:pPr>
            <a:r>
              <a:rPr lang="en-GB" sz="2000" b="1"/>
              <a:t>Education</a:t>
            </a:r>
            <a:r>
              <a:rPr lang="en-GB" sz="2000"/>
              <a:t>. Learning all one can about their mental illness allows people to make good decisions about all aspects of treatment and life.</a:t>
            </a:r>
          </a:p>
          <a:p>
            <a:pPr eaLnBrk="1" hangingPunct="1">
              <a:lnSpc>
                <a:spcPct val="80000"/>
              </a:lnSpc>
              <a:defRPr/>
            </a:pPr>
            <a:r>
              <a:rPr lang="en-GB" sz="2000" b="1"/>
              <a:t>Support</a:t>
            </a:r>
            <a:r>
              <a:rPr lang="en-GB" sz="2000"/>
              <a:t>. While working toward wellness, is up to individuals to receive support from others - and give support to others – this is essential to maintaining stability and enhancing the quality of life. </a:t>
            </a:r>
          </a:p>
          <a:p>
            <a:pPr eaLnBrk="1" hangingPunct="1">
              <a:lnSpc>
                <a:spcPct val="80000"/>
              </a:lnSpc>
              <a:defRPr/>
            </a:pPr>
            <a:endParaRPr lang="en-GB" sz="2000"/>
          </a:p>
          <a:p>
            <a:pPr eaLnBrk="1" hangingPunct="1">
              <a:lnSpc>
                <a:spcPct val="80000"/>
              </a:lnSpc>
              <a:defRPr/>
            </a:pPr>
            <a:endParaRPr lang="en-GB" sz="20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rrowheads="1"/>
          </p:cNvSpPr>
          <p:nvPr>
            <p:ph type="title"/>
          </p:nvPr>
        </p:nvSpPr>
        <p:spPr/>
        <p:txBody>
          <a:bodyPr/>
          <a:lstStyle/>
          <a:p>
            <a:pPr eaLnBrk="1" hangingPunct="1">
              <a:defRPr/>
            </a:pPr>
            <a:r>
              <a:rPr lang="en-GB" b="1"/>
              <a:t>PRINCIPLES OF RECOVERY</a:t>
            </a:r>
          </a:p>
        </p:txBody>
      </p:sp>
      <p:sp>
        <p:nvSpPr>
          <p:cNvPr id="70659" name="Rectangle 3"/>
          <p:cNvSpPr>
            <a:spLocks noGrp="1" noRot="1" noChangeArrowheads="1"/>
          </p:cNvSpPr>
          <p:nvPr>
            <p:ph type="body" idx="1"/>
          </p:nvPr>
        </p:nvSpPr>
        <p:spPr/>
        <p:txBody>
          <a:bodyPr/>
          <a:lstStyle/>
          <a:p>
            <a:pPr eaLnBrk="1" hangingPunct="1">
              <a:defRPr/>
            </a:pPr>
            <a:r>
              <a:rPr lang="en-GB" sz="2800"/>
              <a:t>To improve outcomes &amp; recovery processes for service users &amp; carers</a:t>
            </a:r>
          </a:p>
          <a:p>
            <a:pPr eaLnBrk="1" hangingPunct="1">
              <a:defRPr/>
            </a:pPr>
            <a:r>
              <a:rPr lang="en-GB" sz="2800"/>
              <a:t>Recovery based practice is relevant at all times in all situations &amp; with all people</a:t>
            </a:r>
          </a:p>
          <a:p>
            <a:pPr eaLnBrk="1" hangingPunct="1">
              <a:defRPr/>
            </a:pPr>
            <a:r>
              <a:rPr lang="en-GB" sz="2800"/>
              <a:t>People do not graduate to recovery</a:t>
            </a:r>
          </a:p>
          <a:p>
            <a:pPr eaLnBrk="1" hangingPunct="1">
              <a:defRPr/>
            </a:pPr>
            <a:r>
              <a:rPr lang="en-GB" sz="2800"/>
              <a:t>Recovery – based practice challenges everything mental health services offer &amp; is demonstrated in it’s attitudes &amp; processes &amp; not just the technical competency of workers or service provision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rrowheads="1"/>
          </p:cNvSpPr>
          <p:nvPr>
            <p:ph type="title"/>
          </p:nvPr>
        </p:nvSpPr>
        <p:spPr/>
        <p:txBody>
          <a:bodyPr/>
          <a:lstStyle/>
          <a:p>
            <a:pPr eaLnBrk="1" hangingPunct="1">
              <a:defRPr/>
            </a:pPr>
            <a:r>
              <a:rPr lang="en-GB" sz="4000" b="1"/>
              <a:t>A RECOVERY APPROACH – in values &amp; principles</a:t>
            </a:r>
          </a:p>
        </p:txBody>
      </p:sp>
      <p:sp>
        <p:nvSpPr>
          <p:cNvPr id="71683" name="Rectangle 3"/>
          <p:cNvSpPr>
            <a:spLocks noGrp="1" noRot="1" noChangeArrowheads="1"/>
          </p:cNvSpPr>
          <p:nvPr>
            <p:ph type="body" idx="1"/>
          </p:nvPr>
        </p:nvSpPr>
        <p:spPr/>
        <p:txBody>
          <a:bodyPr/>
          <a:lstStyle/>
          <a:p>
            <a:pPr eaLnBrk="1" hangingPunct="1">
              <a:defRPr/>
            </a:pPr>
            <a:r>
              <a:rPr lang="en-GB" sz="2800"/>
              <a:t>People can recover!</a:t>
            </a:r>
          </a:p>
          <a:p>
            <a:pPr eaLnBrk="1" hangingPunct="1">
              <a:defRPr/>
            </a:pPr>
            <a:r>
              <a:rPr lang="en-GB" sz="2800"/>
              <a:t>People with mental illness – NOT always being disabled</a:t>
            </a:r>
          </a:p>
          <a:p>
            <a:pPr eaLnBrk="1" hangingPunct="1">
              <a:defRPr/>
            </a:pPr>
            <a:r>
              <a:rPr lang="en-GB" sz="2800"/>
              <a:t>Care &amp; treatment be constructed “as if everyone will achieve significant improvement &amp; /or recovery”</a:t>
            </a:r>
          </a:p>
          <a:p>
            <a:pPr eaLnBrk="1" hangingPunct="1">
              <a:defRPr/>
            </a:pPr>
            <a:r>
              <a:rPr lang="en-GB" sz="2800"/>
              <a:t>We must, first of all, see people who experience mental illness as human beings who can move on to better times in their lives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rrowheads="1"/>
          </p:cNvSpPr>
          <p:nvPr>
            <p:ph type="title"/>
          </p:nvPr>
        </p:nvSpPr>
        <p:spPr/>
        <p:txBody>
          <a:bodyPr/>
          <a:lstStyle/>
          <a:p>
            <a:pPr eaLnBrk="1" hangingPunct="1">
              <a:defRPr/>
            </a:pPr>
            <a:r>
              <a:rPr lang="en-GB" sz="4000" b="1"/>
              <a:t>	COMMON ELEMENTS OF RECOVERY</a:t>
            </a:r>
          </a:p>
        </p:txBody>
      </p:sp>
      <p:sp>
        <p:nvSpPr>
          <p:cNvPr id="72707" name="Rectangle 3"/>
          <p:cNvSpPr>
            <a:spLocks noGrp="1" noRot="1" noChangeArrowheads="1"/>
          </p:cNvSpPr>
          <p:nvPr>
            <p:ph type="body" idx="1"/>
          </p:nvPr>
        </p:nvSpPr>
        <p:spPr/>
        <p:txBody>
          <a:bodyPr/>
          <a:lstStyle/>
          <a:p>
            <a:pPr eaLnBrk="1" hangingPunct="1">
              <a:lnSpc>
                <a:spcPct val="90000"/>
              </a:lnSpc>
              <a:defRPr/>
            </a:pPr>
            <a:r>
              <a:rPr lang="en-GB" sz="2800"/>
              <a:t>Renewing hope &amp; commitment</a:t>
            </a:r>
          </a:p>
          <a:p>
            <a:pPr eaLnBrk="1" hangingPunct="1">
              <a:lnSpc>
                <a:spcPct val="90000"/>
              </a:lnSpc>
              <a:defRPr/>
            </a:pPr>
            <a:r>
              <a:rPr lang="en-GB" sz="2800"/>
              <a:t>Redefining self</a:t>
            </a:r>
          </a:p>
          <a:p>
            <a:pPr eaLnBrk="1" hangingPunct="1">
              <a:lnSpc>
                <a:spcPct val="90000"/>
              </a:lnSpc>
              <a:defRPr/>
            </a:pPr>
            <a:r>
              <a:rPr lang="en-GB" sz="2800"/>
              <a:t>Incorporating illness</a:t>
            </a:r>
          </a:p>
          <a:p>
            <a:pPr eaLnBrk="1" hangingPunct="1">
              <a:lnSpc>
                <a:spcPct val="90000"/>
              </a:lnSpc>
              <a:defRPr/>
            </a:pPr>
            <a:r>
              <a:rPr lang="en-GB" sz="2800"/>
              <a:t>Being involved in meaningful activities</a:t>
            </a:r>
          </a:p>
          <a:p>
            <a:pPr eaLnBrk="1" hangingPunct="1">
              <a:lnSpc>
                <a:spcPct val="90000"/>
              </a:lnSpc>
              <a:defRPr/>
            </a:pPr>
            <a:r>
              <a:rPr lang="en-GB" sz="2800"/>
              <a:t>Overcoming stigma</a:t>
            </a:r>
          </a:p>
          <a:p>
            <a:pPr eaLnBrk="1" hangingPunct="1">
              <a:lnSpc>
                <a:spcPct val="90000"/>
              </a:lnSpc>
              <a:defRPr/>
            </a:pPr>
            <a:r>
              <a:rPr lang="en-GB" sz="2800"/>
              <a:t>Assuming control</a:t>
            </a:r>
          </a:p>
          <a:p>
            <a:pPr eaLnBrk="1" hangingPunct="1">
              <a:lnSpc>
                <a:spcPct val="90000"/>
              </a:lnSpc>
              <a:defRPr/>
            </a:pPr>
            <a:r>
              <a:rPr lang="en-GB" sz="2800"/>
              <a:t>Becoming empowered/ citizenship</a:t>
            </a:r>
          </a:p>
          <a:p>
            <a:pPr eaLnBrk="1" hangingPunct="1">
              <a:lnSpc>
                <a:spcPct val="90000"/>
              </a:lnSpc>
              <a:defRPr/>
            </a:pPr>
            <a:r>
              <a:rPr lang="en-GB" sz="2800"/>
              <a:t>Managing symptoms</a:t>
            </a:r>
          </a:p>
          <a:p>
            <a:pPr eaLnBrk="1" hangingPunct="1">
              <a:lnSpc>
                <a:spcPct val="90000"/>
              </a:lnSpc>
              <a:defRPr/>
            </a:pPr>
            <a:r>
              <a:rPr lang="en-GB" sz="2800"/>
              <a:t>Being supported by others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rrowheads="1"/>
          </p:cNvSpPr>
          <p:nvPr>
            <p:ph type="title"/>
          </p:nvPr>
        </p:nvSpPr>
        <p:spPr/>
        <p:txBody>
          <a:bodyPr/>
          <a:lstStyle/>
          <a:p>
            <a:pPr eaLnBrk="1" hangingPunct="1">
              <a:defRPr/>
            </a:pPr>
            <a:r>
              <a:rPr lang="en-GB" sz="4000" b="1"/>
              <a:t>COMMON THEMES IN RECOVERY</a:t>
            </a:r>
          </a:p>
        </p:txBody>
      </p:sp>
      <p:sp>
        <p:nvSpPr>
          <p:cNvPr id="73731" name="Rectangle 3"/>
          <p:cNvSpPr>
            <a:spLocks noGrp="1" noRot="1" noChangeArrowheads="1"/>
          </p:cNvSpPr>
          <p:nvPr>
            <p:ph type="body" idx="1"/>
          </p:nvPr>
        </p:nvSpPr>
        <p:spPr/>
        <p:txBody>
          <a:bodyPr/>
          <a:lstStyle/>
          <a:p>
            <a:pPr eaLnBrk="1" hangingPunct="1">
              <a:defRPr/>
            </a:pPr>
            <a:r>
              <a:rPr lang="en-GB" sz="2800"/>
              <a:t>Breaking through denial &amp; achieving understanding &amp; acceptance</a:t>
            </a:r>
          </a:p>
          <a:p>
            <a:pPr eaLnBrk="1" hangingPunct="1">
              <a:defRPr/>
            </a:pPr>
            <a:r>
              <a:rPr lang="en-GB" sz="2800"/>
              <a:t>Reawakening of hope after despair</a:t>
            </a:r>
          </a:p>
          <a:p>
            <a:pPr eaLnBrk="1" hangingPunct="1">
              <a:defRPr/>
            </a:pPr>
            <a:r>
              <a:rPr lang="en-GB" sz="2800"/>
              <a:t>Active coping rather than passive adjustment</a:t>
            </a:r>
          </a:p>
          <a:p>
            <a:pPr eaLnBrk="1" hangingPunct="1">
              <a:defRPr/>
            </a:pPr>
            <a:r>
              <a:rPr lang="en-GB" sz="2800"/>
              <a:t>Moving from alienation to a sense of meaning &amp; purpose</a:t>
            </a:r>
          </a:p>
          <a:p>
            <a:pPr eaLnBrk="1" hangingPunct="1">
              <a:defRPr/>
            </a:pPr>
            <a:r>
              <a:rPr lang="en-GB" sz="2800"/>
              <a:t>Recovery means no longer viewing oneself primarily as a person with a psychiatric disorder</a:t>
            </a:r>
          </a:p>
          <a:p>
            <a:pPr eaLnBrk="1" hangingPunct="1">
              <a:buFont typeface="Wingdings" pitchFamily="2" charset="2"/>
              <a:buNone/>
              <a:defRPr/>
            </a:pPr>
            <a:endParaRPr lang="en-GB" sz="28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Clouds</Template>
  <TotalTime>327</TotalTime>
  <Words>1714</Words>
  <Application>Microsoft Office PowerPoint</Application>
  <PresentationFormat>On-screen Show (4:3)</PresentationFormat>
  <Paragraphs>233</Paragraphs>
  <Slides>29</Slides>
  <Notes>0</Notes>
  <HiddenSlides>0</HiddenSlides>
  <MMClips>0</MMClips>
  <ScaleCrop>false</ScaleCrop>
  <HeadingPairs>
    <vt:vector size="8" baseType="variant">
      <vt:variant>
        <vt:lpstr>Fonts Used</vt:lpstr>
      </vt:variant>
      <vt:variant>
        <vt:i4>3</vt:i4>
      </vt:variant>
      <vt:variant>
        <vt:lpstr>Design Template</vt:lpstr>
      </vt:variant>
      <vt:variant>
        <vt:i4>1</vt:i4>
      </vt:variant>
      <vt:variant>
        <vt:lpstr>Embedded OLE Servers</vt:lpstr>
      </vt:variant>
      <vt:variant>
        <vt:i4>1</vt:i4>
      </vt:variant>
      <vt:variant>
        <vt:lpstr>Slide Titles</vt:lpstr>
      </vt:variant>
      <vt:variant>
        <vt:i4>29</vt:i4>
      </vt:variant>
    </vt:vector>
  </HeadingPairs>
  <TitlesOfParts>
    <vt:vector size="34" baseType="lpstr">
      <vt:lpstr>Arial</vt:lpstr>
      <vt:lpstr>Wingdings</vt:lpstr>
      <vt:lpstr>Calibri</vt:lpstr>
      <vt:lpstr>Clouds</vt:lpstr>
      <vt:lpstr>Picture</vt:lpstr>
      <vt:lpstr>RECOVERY &amp; OLDER PEOPLE  </vt:lpstr>
      <vt:lpstr>RECOVERY IS……..</vt:lpstr>
      <vt:lpstr>DEFINING RECOVERY</vt:lpstr>
      <vt:lpstr>MORE THAN A PHILOSOPHY</vt:lpstr>
      <vt:lpstr>KEY RECOVERY CONCEPTS</vt:lpstr>
      <vt:lpstr>PRINCIPLES OF RECOVERY</vt:lpstr>
      <vt:lpstr>A RECOVERY APPROACH – in values &amp; principles</vt:lpstr>
      <vt:lpstr> COMMON ELEMENTS OF RECOVERY</vt:lpstr>
      <vt:lpstr>COMMON THEMES IN RECOVERY</vt:lpstr>
      <vt:lpstr>Identity: Me &amp; Mental Illness</vt:lpstr>
      <vt:lpstr>MEANING IN LIFE</vt:lpstr>
      <vt:lpstr>BUILDING BLOCKS OF RECOVERY</vt:lpstr>
      <vt:lpstr>RECOVERY IS A PROCESS THAT INVOLVES:</vt:lpstr>
      <vt:lpstr>A CIVIL RIGHTS ISSUE! </vt:lpstr>
      <vt:lpstr>RECOVERY</vt:lpstr>
      <vt:lpstr>RECOVERY &amp; PERSON CENTRED CARE</vt:lpstr>
      <vt:lpstr>WHAT IS PERSON CENTRED CARE</vt:lpstr>
      <vt:lpstr>WHAT IS PERSON CENTRED CARE</vt:lpstr>
      <vt:lpstr>Identity: Dementia &amp; The Patient</vt:lpstr>
      <vt:lpstr>PERSON CENTRED CARE</vt:lpstr>
      <vt:lpstr>PERSON CENTRED CARE</vt:lpstr>
      <vt:lpstr>PESONHOOD &amp; PERSONAL WORTH</vt:lpstr>
      <vt:lpstr>BUILDING BLOCKS OF PERSON CENTRED CARE</vt:lpstr>
      <vt:lpstr>Comparing Recovery &amp; Person centred care</vt:lpstr>
      <vt:lpstr>Comparing recovery &amp; person centred care</vt:lpstr>
      <vt:lpstr>Comparing recovery &amp; person centred care</vt:lpstr>
      <vt:lpstr>Comparing recovery &amp; person centred care</vt:lpstr>
      <vt:lpstr>Recovery &amp; The 10 Essential Shared Capabilities</vt:lpstr>
      <vt:lpstr>REFERENCES</vt:lpstr>
    </vt:vector>
  </TitlesOfParts>
  <Company>West London Mental Health Trust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RECOVERY &amp; OLDER PEOPLE</dc:title>
  <dc:creator>ReadL</dc:creator>
  <cp:lastModifiedBy>Bill White</cp:lastModifiedBy>
  <cp:revision>8</cp:revision>
  <dcterms:created xsi:type="dcterms:W3CDTF">2008-03-20T10:38:59Z</dcterms:created>
  <dcterms:modified xsi:type="dcterms:W3CDTF">2011-03-12T16:54:20Z</dcterms:modified>
</cp:coreProperties>
</file>